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4" r:id="rId3"/>
    <p:sldId id="285" r:id="rId4"/>
    <p:sldId id="286" r:id="rId5"/>
    <p:sldId id="287" r:id="rId6"/>
    <p:sldId id="290" r:id="rId7"/>
    <p:sldId id="291" r:id="rId8"/>
    <p:sldId id="289" r:id="rId9"/>
    <p:sldId id="297" r:id="rId10"/>
    <p:sldId id="298" r:id="rId11"/>
    <p:sldId id="292" r:id="rId12"/>
    <p:sldId id="293" r:id="rId13"/>
    <p:sldId id="294" r:id="rId14"/>
    <p:sldId id="299" r:id="rId15"/>
    <p:sldId id="300" r:id="rId16"/>
    <p:sldId id="295" r:id="rId17"/>
    <p:sldId id="296" r:id="rId18"/>
    <p:sldId id="288" r:id="rId1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4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4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4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40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660066"/>
    <a:srgbClr val="990099"/>
    <a:srgbClr val="CC00FF"/>
    <a:srgbClr val="00FF00"/>
    <a:srgbClr val="FFFF66"/>
    <a:srgbClr val="C0C0C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86" autoAdjust="0"/>
    <p:restoredTop sz="94660"/>
  </p:normalViewPr>
  <p:slideViewPr>
    <p:cSldViewPr>
      <p:cViewPr varScale="1">
        <p:scale>
          <a:sx n="70" d="100"/>
          <a:sy n="70" d="100"/>
        </p:scale>
        <p:origin x="-10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gray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454775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5791200" y="6454775"/>
            <a:ext cx="1981200" cy="24447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3429000" y="6454775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fld id="{9AE8186A-3769-414D-B417-CEDA38066C9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086" name="Text Box 14"/>
          <p:cNvSpPr txBox="1">
            <a:spLocks noChangeArrowheads="1"/>
          </p:cNvSpPr>
          <p:nvPr/>
        </p:nvSpPr>
        <p:spPr bwMode="auto">
          <a:xfrm>
            <a:off x="7683500" y="6400800"/>
            <a:ext cx="10795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b="1">
                <a:solidFill>
                  <a:schemeClr val="hlink"/>
                </a:solidFill>
              </a:rPr>
              <a:t>LOGO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381000" y="2286000"/>
            <a:ext cx="5638800" cy="3810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/>
              <a:t>คลิกเพื่อแก้ไขลักษณะชื่อเรื่องรองต้นแบบ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1600200"/>
            <a:ext cx="5638800" cy="682625"/>
          </a:xfrm>
        </p:spPr>
        <p:txBody>
          <a:bodyPr/>
          <a:lstStyle>
            <a:lvl1pPr algn="r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คลิกเพื่อแก้ไขลักษณะชื่อเรื่องต้นแบบ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80D0D0-5D75-415A-9DFA-97EF73B8DF2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E5B8DC-C546-48F9-BD0A-2EADFD7CBD1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F28762-C2E6-4BA1-A231-22EB3083B26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3D2FE3-8448-48EB-90C0-D0F7CE8B284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435DA8-E0F7-4675-897B-81C89401F8C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3EBE4A-BF8A-47ED-AD7D-6D1460C9094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79BE10-CC83-40C5-B445-4AED1607AE2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09CC50-3BC5-49BE-8AC1-6F5B54BE08A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15A0AC-BBE7-4283-84E5-E8D9984E52C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DA9C0E-16C7-4A39-8CFB-C2234FE2189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0" name="Group 56"/>
          <p:cNvGrpSpPr>
            <a:grpSpLocks/>
          </p:cNvGrpSpPr>
          <p:nvPr/>
        </p:nvGrpSpPr>
        <p:grpSpPr bwMode="auto">
          <a:xfrm>
            <a:off x="7938" y="501650"/>
            <a:ext cx="1108075" cy="336550"/>
            <a:chOff x="5" y="316"/>
            <a:chExt cx="698" cy="212"/>
          </a:xfrm>
        </p:grpSpPr>
        <p:sp>
          <p:nvSpPr>
            <p:cNvPr id="1044" name="Rectangle 20"/>
            <p:cNvSpPr>
              <a:spLocks noChangeArrowheads="1"/>
            </p:cNvSpPr>
            <p:nvPr userDrawn="1"/>
          </p:nvSpPr>
          <p:spPr bwMode="gray">
            <a:xfrm>
              <a:off x="5" y="480"/>
              <a:ext cx="698" cy="48"/>
            </a:xfrm>
            <a:prstGeom prst="rect">
              <a:avLst/>
            </a:prstGeom>
            <a:gradFill rotWithShape="1">
              <a:gsLst>
                <a:gs pos="0">
                  <a:schemeClr val="bg2">
                    <a:gamma/>
                    <a:tint val="3647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5" name="Rectangle 21"/>
            <p:cNvSpPr>
              <a:spLocks noChangeArrowheads="1"/>
            </p:cNvSpPr>
            <p:nvPr userDrawn="1"/>
          </p:nvSpPr>
          <p:spPr bwMode="gray">
            <a:xfrm>
              <a:off x="5" y="427"/>
              <a:ext cx="698" cy="48"/>
            </a:xfrm>
            <a:prstGeom prst="rect">
              <a:avLst/>
            </a:prstGeom>
            <a:gradFill rotWithShape="1">
              <a:gsLst>
                <a:gs pos="0">
                  <a:schemeClr val="bg2">
                    <a:gamma/>
                    <a:tint val="3647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6" name="Rectangle 22"/>
            <p:cNvSpPr>
              <a:spLocks noChangeArrowheads="1"/>
            </p:cNvSpPr>
            <p:nvPr userDrawn="1"/>
          </p:nvSpPr>
          <p:spPr bwMode="gray">
            <a:xfrm>
              <a:off x="5" y="369"/>
              <a:ext cx="698" cy="48"/>
            </a:xfrm>
            <a:prstGeom prst="rect">
              <a:avLst/>
            </a:prstGeom>
            <a:gradFill rotWithShape="1">
              <a:gsLst>
                <a:gs pos="0">
                  <a:schemeClr val="bg2">
                    <a:gamma/>
                    <a:tint val="3647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7" name="Rectangle 23"/>
            <p:cNvSpPr>
              <a:spLocks noChangeArrowheads="1"/>
            </p:cNvSpPr>
            <p:nvPr userDrawn="1"/>
          </p:nvSpPr>
          <p:spPr bwMode="gray">
            <a:xfrm>
              <a:off x="5" y="316"/>
              <a:ext cx="698" cy="48"/>
            </a:xfrm>
            <a:prstGeom prst="rect">
              <a:avLst/>
            </a:prstGeom>
            <a:gradFill rotWithShape="1">
              <a:gsLst>
                <a:gs pos="0">
                  <a:schemeClr val="bg2">
                    <a:gamma/>
                    <a:tint val="3647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19200"/>
            <a:ext cx="82296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คลิกเพื่อแก้ไขลักษณะของข้อความต้นแบบ</a:t>
            </a:r>
          </a:p>
          <a:p>
            <a:pPr lvl="1"/>
            <a:r>
              <a:rPr lang="en-US" smtClean="0"/>
              <a:t>ระดับที่สอง</a:t>
            </a:r>
          </a:p>
          <a:p>
            <a:pPr lvl="2"/>
            <a:r>
              <a:rPr lang="en-US" smtClean="0"/>
              <a:t>ระดับที่สาม</a:t>
            </a:r>
          </a:p>
          <a:p>
            <a:pPr lvl="3"/>
            <a:r>
              <a:rPr lang="en-US" smtClean="0"/>
              <a:t>ระดับที่สี่</a:t>
            </a:r>
          </a:p>
          <a:p>
            <a:pPr lvl="4"/>
            <a:r>
              <a:rPr lang="en-US" smtClean="0"/>
              <a:t>ระดับที่ห้า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00800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410200" y="6450013"/>
            <a:ext cx="22860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1"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14800" y="6400800"/>
            <a:ext cx="8382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fld id="{225582B6-1F59-4889-9476-E94DD577CCF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37" name="Text Box 13"/>
          <p:cNvSpPr txBox="1">
            <a:spLocks noChangeArrowheads="1"/>
          </p:cNvSpPr>
          <p:nvPr/>
        </p:nvSpPr>
        <p:spPr bwMode="gray">
          <a:xfrm>
            <a:off x="7580313" y="6384925"/>
            <a:ext cx="9540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b="1">
                <a:solidFill>
                  <a:schemeClr val="hlink"/>
                </a:solidFill>
              </a:rPr>
              <a:t>LOGO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1196975" y="457200"/>
            <a:ext cx="41148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คลิกเพื่อแก้ไขลักษณะชื่อเรื่องต้นแบบ</a:t>
            </a:r>
          </a:p>
        </p:txBody>
      </p:sp>
      <p:sp>
        <p:nvSpPr>
          <p:cNvPr id="1077" name="Freeform 53"/>
          <p:cNvSpPr>
            <a:spLocks/>
          </p:cNvSpPr>
          <p:nvPr/>
        </p:nvSpPr>
        <p:spPr bwMode="gray">
          <a:xfrm>
            <a:off x="1143000" y="457200"/>
            <a:ext cx="130175" cy="457200"/>
          </a:xfrm>
          <a:custGeom>
            <a:avLst/>
            <a:gdLst/>
            <a:ahLst/>
            <a:cxnLst>
              <a:cxn ang="0">
                <a:pos x="96" y="0"/>
              </a:cxn>
              <a:cxn ang="0">
                <a:pos x="0" y="0"/>
              </a:cxn>
              <a:cxn ang="0">
                <a:pos x="0" y="288"/>
              </a:cxn>
              <a:cxn ang="0">
                <a:pos x="96" y="288"/>
              </a:cxn>
            </a:cxnLst>
            <a:rect l="0" t="0" r="r" b="b"/>
            <a:pathLst>
              <a:path w="96" h="288">
                <a:moveTo>
                  <a:pt x="96" y="0"/>
                </a:moveTo>
                <a:lnTo>
                  <a:pt x="0" y="0"/>
                </a:lnTo>
                <a:lnTo>
                  <a:pt x="0" y="288"/>
                </a:lnTo>
                <a:lnTo>
                  <a:pt x="96" y="288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1079" name="Group 55"/>
          <p:cNvGrpSpPr>
            <a:grpSpLocks/>
          </p:cNvGrpSpPr>
          <p:nvPr/>
        </p:nvGrpSpPr>
        <p:grpSpPr bwMode="auto">
          <a:xfrm>
            <a:off x="5311775" y="457200"/>
            <a:ext cx="3832225" cy="457200"/>
            <a:chOff x="3346" y="288"/>
            <a:chExt cx="2414" cy="288"/>
          </a:xfrm>
        </p:grpSpPr>
        <p:sp>
          <p:nvSpPr>
            <p:cNvPr id="1071" name="Rectangle 47"/>
            <p:cNvSpPr>
              <a:spLocks noChangeArrowheads="1"/>
            </p:cNvSpPr>
            <p:nvPr userDrawn="1"/>
          </p:nvSpPr>
          <p:spPr bwMode="gray">
            <a:xfrm>
              <a:off x="3422" y="493"/>
              <a:ext cx="2338" cy="48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21176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2" name="Rectangle 48"/>
            <p:cNvSpPr>
              <a:spLocks noChangeArrowheads="1"/>
            </p:cNvSpPr>
            <p:nvPr userDrawn="1"/>
          </p:nvSpPr>
          <p:spPr bwMode="gray">
            <a:xfrm>
              <a:off x="3422" y="440"/>
              <a:ext cx="2338" cy="48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21176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3" name="Rectangle 49"/>
            <p:cNvSpPr>
              <a:spLocks noChangeArrowheads="1"/>
            </p:cNvSpPr>
            <p:nvPr userDrawn="1"/>
          </p:nvSpPr>
          <p:spPr bwMode="gray">
            <a:xfrm>
              <a:off x="3421" y="382"/>
              <a:ext cx="2338" cy="48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21176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4" name="Rectangle 50"/>
            <p:cNvSpPr>
              <a:spLocks noChangeArrowheads="1"/>
            </p:cNvSpPr>
            <p:nvPr userDrawn="1"/>
          </p:nvSpPr>
          <p:spPr bwMode="gray">
            <a:xfrm>
              <a:off x="3421" y="329"/>
              <a:ext cx="2338" cy="48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21176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8" name="Freeform 54"/>
            <p:cNvSpPr>
              <a:spLocks/>
            </p:cNvSpPr>
            <p:nvPr userDrawn="1"/>
          </p:nvSpPr>
          <p:spPr bwMode="gray">
            <a:xfrm flipH="1">
              <a:off x="3346" y="288"/>
              <a:ext cx="48" cy="288"/>
            </a:xfrm>
            <a:custGeom>
              <a:avLst/>
              <a:gdLst/>
              <a:ahLst/>
              <a:cxnLst>
                <a:cxn ang="0">
                  <a:pos x="96" y="0"/>
                </a:cxn>
                <a:cxn ang="0">
                  <a:pos x="0" y="0"/>
                </a:cxn>
                <a:cxn ang="0">
                  <a:pos x="0" y="288"/>
                </a:cxn>
                <a:cxn ang="0">
                  <a:pos x="96" y="288"/>
                </a:cxn>
              </a:cxnLst>
              <a:rect l="0" t="0" r="r" b="b"/>
              <a:pathLst>
                <a:path w="96" h="288">
                  <a:moveTo>
                    <a:pt x="96" y="0"/>
                  </a:moveTo>
                  <a:lnTo>
                    <a:pt x="0" y="0"/>
                  </a:lnTo>
                  <a:lnTo>
                    <a:pt x="0" y="288"/>
                  </a:lnTo>
                  <a:lnTo>
                    <a:pt x="96" y="288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v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www.themegallery.com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2112" y="2336801"/>
            <a:ext cx="8251854" cy="877886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th-TH" sz="4800" b="1" dirty="0" smtClean="0">
                <a:solidFill>
                  <a:srgbClr val="000000"/>
                </a:solidFill>
                <a:latin typeface="4815_KwangMD_Catthai" pitchFamily="2" charset="0"/>
                <a:ea typeface="4815_KwangMD_Catthai" pitchFamily="2" charset="0"/>
                <a:cs typeface="4815_KwangMD_Catthai" pitchFamily="2" charset="0"/>
              </a:rPr>
              <a:t>การ</a:t>
            </a:r>
            <a:r>
              <a:rPr lang="th-TH" sz="4800" b="1" dirty="0">
                <a:solidFill>
                  <a:srgbClr val="000000"/>
                </a:solidFill>
                <a:latin typeface="4815_KwangMD_Catthai" pitchFamily="2" charset="0"/>
                <a:ea typeface="4815_KwangMD_Catthai" pitchFamily="2" charset="0"/>
                <a:cs typeface="4815_KwangMD_Catthai" pitchFamily="2" charset="0"/>
              </a:rPr>
              <a:t>บริหารสินเชื่อเพื่อบริโภค</a:t>
            </a:r>
          </a:p>
          <a:p>
            <a:pPr>
              <a:lnSpc>
                <a:spcPct val="80000"/>
              </a:lnSpc>
            </a:pPr>
            <a:r>
              <a:rPr lang="th-TH" sz="4800" b="1" dirty="0">
                <a:solidFill>
                  <a:srgbClr val="000000"/>
                </a:solidFill>
                <a:latin typeface="4815_KwangMD_Catthai" pitchFamily="2" charset="0"/>
                <a:ea typeface="4815_KwangMD_Catthai" pitchFamily="2" charset="0"/>
                <a:cs typeface="4815_KwangMD_Catthai" pitchFamily="2" charset="0"/>
              </a:rPr>
              <a:t>(การวางแผนที่อยู่อาศัย)</a:t>
            </a:r>
          </a:p>
        </p:txBody>
      </p:sp>
      <p:sp>
        <p:nvSpPr>
          <p:cNvPr id="2054" name="Line 6"/>
          <p:cNvSpPr>
            <a:spLocks noChangeShapeType="1"/>
          </p:cNvSpPr>
          <p:nvPr/>
        </p:nvSpPr>
        <p:spPr bwMode="gray">
          <a:xfrm>
            <a:off x="0" y="2255838"/>
            <a:ext cx="59436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55" name="Line 7"/>
          <p:cNvSpPr>
            <a:spLocks noChangeShapeType="1"/>
          </p:cNvSpPr>
          <p:nvPr/>
        </p:nvSpPr>
        <p:spPr bwMode="gray">
          <a:xfrm>
            <a:off x="0" y="3284538"/>
            <a:ext cx="59436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59" name="AutoShape 11"/>
          <p:cNvSpPr>
            <a:spLocks noChangeArrowheads="1"/>
          </p:cNvSpPr>
          <p:nvPr/>
        </p:nvSpPr>
        <p:spPr bwMode="auto">
          <a:xfrm>
            <a:off x="5867400" y="6092825"/>
            <a:ext cx="2736850" cy="720725"/>
          </a:xfrm>
          <a:prstGeom prst="roundRect">
            <a:avLst>
              <a:gd name="adj" fmla="val 16667"/>
            </a:avLst>
          </a:prstGeom>
          <a:solidFill>
            <a:srgbClr val="FF99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th-TH" sz="2000" dirty="0">
              <a:latin typeface="4815_KwangMD_Catthai" pitchFamily="2" charset="0"/>
              <a:ea typeface="4815_KwangMD_Catthai" pitchFamily="2" charset="0"/>
              <a:cs typeface="4815_KwangMD_Catthai" pitchFamily="2" charset="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www.themegallery.com</a:t>
            </a:r>
          </a:p>
        </p:txBody>
      </p:sp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>
                <a:latin typeface="4815_KwangMD_Catthai" pitchFamily="2" charset="0"/>
                <a:ea typeface="4815_KwangMD_Catthai" pitchFamily="2" charset="0"/>
                <a:cs typeface="4815_KwangMD_Catthai" pitchFamily="2" charset="0"/>
              </a:rPr>
              <a:t>รายจ่ายเพื่อที่อยู่อาศัย</a:t>
            </a:r>
            <a:endParaRPr lang="en-US" b="1" dirty="0">
              <a:latin typeface="4815_KwangMD_Catthai" pitchFamily="2" charset="0"/>
              <a:ea typeface="4815_KwangMD_Catthai" pitchFamily="2" charset="0"/>
              <a:cs typeface="4815_KwangMD_Catthai" pitchFamily="2" charset="0"/>
            </a:endParaRPr>
          </a:p>
        </p:txBody>
      </p:sp>
      <p:sp>
        <p:nvSpPr>
          <p:cNvPr id="90115" name="AutoShape 3"/>
          <p:cNvSpPr>
            <a:spLocks noChangeArrowheads="1"/>
          </p:cNvSpPr>
          <p:nvPr/>
        </p:nvSpPr>
        <p:spPr bwMode="auto">
          <a:xfrm>
            <a:off x="4767263" y="6432550"/>
            <a:ext cx="3889375" cy="360363"/>
          </a:xfrm>
          <a:prstGeom prst="roundRect">
            <a:avLst>
              <a:gd name="adj" fmla="val 16667"/>
            </a:avLst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th-TH" sz="2000" b="1">
                <a:latin typeface="4815_KwangMD_Catthai" pitchFamily="2" charset="0"/>
                <a:ea typeface="4815_KwangMD_Catthai" pitchFamily="2" charset="0"/>
                <a:cs typeface="4815_KwangMD_Catthai" pitchFamily="2" charset="0"/>
              </a:rPr>
              <a:t>การบริหารสินเชื่อเพื่อบริโภค (การวางแผนที่อยู่อาศัย)</a:t>
            </a:r>
            <a:endParaRPr lang="th-TH" sz="2000">
              <a:latin typeface="4815_KwangMD_Catthai" pitchFamily="2" charset="0"/>
              <a:ea typeface="4815_KwangMD_Catthai" pitchFamily="2" charset="0"/>
              <a:cs typeface="4815_KwangMD_Catthai" pitchFamily="2" charset="0"/>
            </a:endParaRPr>
          </a:p>
        </p:txBody>
      </p:sp>
      <p:sp>
        <p:nvSpPr>
          <p:cNvPr id="90116" name="AutoShape 4"/>
          <p:cNvSpPr>
            <a:spLocks noChangeArrowheads="1"/>
          </p:cNvSpPr>
          <p:nvPr/>
        </p:nvSpPr>
        <p:spPr bwMode="blackWhite">
          <a:xfrm>
            <a:off x="571472" y="1071547"/>
            <a:ext cx="8286808" cy="5072098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th-TH" sz="3200" dirty="0">
                <a:solidFill>
                  <a:srgbClr val="000000"/>
                </a:solidFill>
                <a:latin typeface="AngsanaUPC" pitchFamily="18" charset="-34"/>
                <a:ea typeface="4815_KwangMD_Catthai" pitchFamily="2" charset="0"/>
                <a:cs typeface="AngsanaUPC" pitchFamily="18" charset="-34"/>
              </a:rPr>
              <a:t>นอกจากจะกำหนดวงเงินสูงสุดที่สามารถชำระคืนเงินกู้จำนองแล้ว</a:t>
            </a:r>
          </a:p>
          <a:p>
            <a:pPr algn="ctr" eaLnBrk="0" hangingPunct="0"/>
            <a:r>
              <a:rPr lang="th-TH" sz="3200" dirty="0">
                <a:solidFill>
                  <a:srgbClr val="000000"/>
                </a:solidFill>
                <a:latin typeface="AngsanaUPC" pitchFamily="18" charset="-34"/>
                <a:ea typeface="4815_KwangMD_Catthai" pitchFamily="2" charset="0"/>
                <a:cs typeface="AngsanaUPC" pitchFamily="18" charset="-34"/>
              </a:rPr>
              <a:t>ยังจำเป็นต้องพิจารณาถึงรายจ่ายในการดำรงชีวิตประจำ</a:t>
            </a:r>
          </a:p>
          <a:p>
            <a:pPr algn="ctr" eaLnBrk="0" hangingPunct="0"/>
            <a:r>
              <a:rPr lang="th-TH" sz="3200" dirty="0">
                <a:solidFill>
                  <a:srgbClr val="000000"/>
                </a:solidFill>
                <a:latin typeface="AngsanaUPC" pitchFamily="18" charset="-34"/>
                <a:ea typeface="4815_KwangMD_Catthai" pitchFamily="2" charset="0"/>
                <a:cs typeface="AngsanaUPC" pitchFamily="18" charset="-34"/>
              </a:rPr>
              <a:t>และควรเปลี่ยนพฤติกรรมการบริโภค ลดสิ่งฟุ่มเฟือยลง</a:t>
            </a:r>
          </a:p>
          <a:p>
            <a:pPr algn="ctr" eaLnBrk="0" hangingPunct="0"/>
            <a:r>
              <a:rPr lang="th-TH" sz="3200" dirty="0">
                <a:solidFill>
                  <a:srgbClr val="000000"/>
                </a:solidFill>
                <a:latin typeface="AngsanaUPC" pitchFamily="18" charset="-34"/>
                <a:ea typeface="4815_KwangMD_Catthai" pitchFamily="2" charset="0"/>
                <a:cs typeface="AngsanaUPC" pitchFamily="18" charset="-34"/>
              </a:rPr>
              <a:t>เนื่องจากการซื้อบ้านนั้นมีผลกระทบต่อกระแสเงินสด</a:t>
            </a:r>
          </a:p>
          <a:p>
            <a:pPr algn="ctr" eaLnBrk="0" hangingPunct="0"/>
            <a:r>
              <a:rPr lang="th-TH" sz="3200" dirty="0">
                <a:solidFill>
                  <a:srgbClr val="000000"/>
                </a:solidFill>
                <a:latin typeface="AngsanaUPC" pitchFamily="18" charset="-34"/>
                <a:ea typeface="4815_KwangMD_Catthai" pitchFamily="2" charset="0"/>
                <a:cs typeface="AngsanaUPC" pitchFamily="18" charset="-34"/>
              </a:rPr>
              <a:t>และควรทบทวนงบประมาณใหม่ รวมทั้ง</a:t>
            </a:r>
            <a:r>
              <a:rPr lang="th-TH" sz="3200" u="sng" dirty="0">
                <a:solidFill>
                  <a:srgbClr val="000000"/>
                </a:solidFill>
                <a:latin typeface="AngsanaUPC" pitchFamily="18" charset="-34"/>
                <a:ea typeface="4815_KwangMD_Catthai" pitchFamily="2" charset="0"/>
                <a:cs typeface="AngsanaUPC" pitchFamily="18" charset="-34"/>
              </a:rPr>
              <a:t>รายจ่ายเพื่อซื้อบ้าน</a:t>
            </a:r>
          </a:p>
          <a:p>
            <a:pPr algn="ctr" eaLnBrk="0" hangingPunct="0"/>
            <a:r>
              <a:rPr lang="th-TH" sz="3200" u="sng" dirty="0">
                <a:solidFill>
                  <a:srgbClr val="000000"/>
                </a:solidFill>
                <a:latin typeface="AngsanaUPC" pitchFamily="18" charset="-34"/>
                <a:ea typeface="4815_KwangMD_Catthai" pitchFamily="2" charset="0"/>
                <a:cs typeface="AngsanaUPC" pitchFamily="18" charset="-34"/>
              </a:rPr>
              <a:t>การชำระคืนเงินกู้จำนอง ค่าน้ำ ค่าไฟ ค่าซ่อมแซม </a:t>
            </a:r>
          </a:p>
          <a:p>
            <a:pPr algn="ctr" eaLnBrk="0" hangingPunct="0"/>
            <a:r>
              <a:rPr lang="th-TH" sz="3200" u="sng" dirty="0">
                <a:solidFill>
                  <a:srgbClr val="000000"/>
                </a:solidFill>
                <a:latin typeface="AngsanaUPC" pitchFamily="18" charset="-34"/>
                <a:ea typeface="4815_KwangMD_Catthai" pitchFamily="2" charset="0"/>
                <a:cs typeface="AngsanaUPC" pitchFamily="18" charset="-34"/>
              </a:rPr>
              <a:t>ค่าเบี้ยประกันอัคคีภัยและอื่น ๆ</a:t>
            </a:r>
            <a:r>
              <a:rPr lang="th-TH" sz="3200" dirty="0">
                <a:solidFill>
                  <a:srgbClr val="000000"/>
                </a:solidFill>
                <a:latin typeface="AngsanaUPC" pitchFamily="18" charset="-34"/>
                <a:ea typeface="4815_KwangMD_Catthai" pitchFamily="2" charset="0"/>
                <a:cs typeface="AngsanaUPC" pitchFamily="18" charset="-34"/>
              </a:rPr>
              <a:t> และพิจารณาว่ารายได้</a:t>
            </a:r>
          </a:p>
          <a:p>
            <a:pPr algn="ctr" eaLnBrk="0" hangingPunct="0"/>
            <a:r>
              <a:rPr lang="th-TH" sz="3200" dirty="0">
                <a:solidFill>
                  <a:srgbClr val="000000"/>
                </a:solidFill>
                <a:latin typeface="AngsanaUPC" pitchFamily="18" charset="-34"/>
                <a:ea typeface="4815_KwangMD_Catthai" pitchFamily="2" charset="0"/>
                <a:cs typeface="AngsanaUPC" pitchFamily="18" charset="-34"/>
              </a:rPr>
              <a:t>ควรจัดสรรเพื่อที่อยู่อาศัยประมาณเท่าใด </a:t>
            </a:r>
          </a:p>
          <a:p>
            <a:pPr algn="ctr" eaLnBrk="0" hangingPunct="0"/>
            <a:r>
              <a:rPr lang="th-TH" sz="3200" dirty="0">
                <a:solidFill>
                  <a:srgbClr val="000000"/>
                </a:solidFill>
                <a:latin typeface="AngsanaUPC" pitchFamily="18" charset="-34"/>
                <a:ea typeface="4815_KwangMD_Catthai" pitchFamily="2" charset="0"/>
                <a:cs typeface="AngsanaUPC" pitchFamily="18" charset="-34"/>
              </a:rPr>
              <a:t>โดยที่ให้รายได้มีเพียงพอกับรายจ่าย หรืออาจจะเลือก</a:t>
            </a:r>
          </a:p>
          <a:p>
            <a:pPr algn="ctr" eaLnBrk="0" hangingPunct="0"/>
            <a:r>
              <a:rPr lang="th-TH" sz="3200" dirty="0">
                <a:solidFill>
                  <a:srgbClr val="000000"/>
                </a:solidFill>
                <a:latin typeface="AngsanaUPC" pitchFamily="18" charset="-34"/>
                <a:ea typeface="4815_KwangMD_Catthai" pitchFamily="2" charset="0"/>
                <a:cs typeface="AngsanaUPC" pitchFamily="18" charset="-34"/>
              </a:rPr>
              <a:t>บ้านที่ราคาต่ำกว่าและเล็กกว่า เพื่อจะได้มีเงินเพียงพอใช้จ่าย</a:t>
            </a:r>
            <a:endParaRPr lang="en-US" sz="3200" dirty="0">
              <a:solidFill>
                <a:srgbClr val="000000"/>
              </a:solidFill>
              <a:latin typeface="AngsanaUPC" pitchFamily="18" charset="-34"/>
              <a:ea typeface="4815_KwangMD_Catthai" pitchFamily="2" charset="0"/>
              <a:cs typeface="AngsanaUPC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011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011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0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www.themegallery.com</a:t>
            </a:r>
          </a:p>
        </p:txBody>
      </p:sp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th-TH" b="1" dirty="0">
                <a:latin typeface="4815_KwangMD_Catthai" pitchFamily="2" charset="0"/>
                <a:ea typeface="4815_KwangMD_Catthai" pitchFamily="2" charset="0"/>
                <a:cs typeface="4815_KwangMD_Catthai" pitchFamily="2" charset="0"/>
              </a:rPr>
              <a:t>รายจ่ายเพื่อที่อยู่อาศัย</a:t>
            </a:r>
            <a:endParaRPr lang="en-US" b="1" dirty="0">
              <a:latin typeface="4815_KwangMD_Catthai" pitchFamily="2" charset="0"/>
              <a:ea typeface="4815_KwangMD_Catthai" pitchFamily="2" charset="0"/>
              <a:cs typeface="4815_KwangMD_Catthai" pitchFamily="2" charset="0"/>
            </a:endParaRPr>
          </a:p>
        </p:txBody>
      </p:sp>
      <p:sp>
        <p:nvSpPr>
          <p:cNvPr id="82947" name="AutoShape 3"/>
          <p:cNvSpPr>
            <a:spLocks noChangeArrowheads="1"/>
          </p:cNvSpPr>
          <p:nvPr/>
        </p:nvSpPr>
        <p:spPr bwMode="auto">
          <a:xfrm>
            <a:off x="4767263" y="6432550"/>
            <a:ext cx="3889375" cy="360363"/>
          </a:xfrm>
          <a:prstGeom prst="roundRect">
            <a:avLst>
              <a:gd name="adj" fmla="val 16667"/>
            </a:avLst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th-TH" sz="2000" b="1">
                <a:latin typeface="4815_KwangMD_Catthai" pitchFamily="2" charset="0"/>
                <a:ea typeface="4815_KwangMD_Catthai" pitchFamily="2" charset="0"/>
                <a:cs typeface="4815_KwangMD_Catthai" pitchFamily="2" charset="0"/>
              </a:rPr>
              <a:t>การบริหารสินเชื่อเพื่อบริโภค (การวางแผนที่อยู่อาศัย)</a:t>
            </a:r>
            <a:endParaRPr lang="th-TH" sz="2000">
              <a:latin typeface="4815_KwangMD_Catthai" pitchFamily="2" charset="0"/>
              <a:ea typeface="4815_KwangMD_Catthai" pitchFamily="2" charset="0"/>
              <a:cs typeface="4815_KwangMD_Catthai" pitchFamily="2" charset="0"/>
            </a:endParaRPr>
          </a:p>
        </p:txBody>
      </p:sp>
      <p:grpSp>
        <p:nvGrpSpPr>
          <p:cNvPr id="82948" name="Group 4"/>
          <p:cNvGrpSpPr>
            <a:grpSpLocks/>
          </p:cNvGrpSpPr>
          <p:nvPr/>
        </p:nvGrpSpPr>
        <p:grpSpPr bwMode="auto">
          <a:xfrm>
            <a:off x="468313" y="1252539"/>
            <a:ext cx="6669088" cy="747713"/>
            <a:chOff x="1152" y="1179"/>
            <a:chExt cx="4201" cy="471"/>
          </a:xfrm>
        </p:grpSpPr>
        <p:grpSp>
          <p:nvGrpSpPr>
            <p:cNvPr id="82949" name="Group 5"/>
            <p:cNvGrpSpPr>
              <a:grpSpLocks/>
            </p:cNvGrpSpPr>
            <p:nvPr/>
          </p:nvGrpSpPr>
          <p:grpSpPr bwMode="auto">
            <a:xfrm>
              <a:off x="1152" y="1179"/>
              <a:ext cx="480" cy="419"/>
              <a:chOff x="1110" y="2656"/>
              <a:chExt cx="1549" cy="1351"/>
            </a:xfrm>
          </p:grpSpPr>
          <p:sp>
            <p:nvSpPr>
              <p:cNvPr id="82950" name="AutoShape 6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951" name="AutoShape 7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499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1">
                    <a:srgbClr val="E6E6E6"/>
                  </a:gs>
                  <a:gs pos="66001">
                    <a:srgbClr val="7D8496"/>
                  </a:gs>
                  <a:gs pos="73500">
                    <a:srgbClr val="E6E6E6"/>
                  </a:gs>
                  <a:gs pos="92501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952" name="AutoShape 8"/>
              <p:cNvSpPr>
                <a:spLocks noChangeArrowheads="1"/>
              </p:cNvSpPr>
              <p:nvPr/>
            </p:nvSpPr>
            <p:spPr bwMode="gray">
              <a:xfrm>
                <a:off x="1200" y="2736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82953" name="Line 9"/>
            <p:cNvSpPr>
              <a:spLocks noChangeShapeType="1"/>
            </p:cNvSpPr>
            <p:nvPr/>
          </p:nvSpPr>
          <p:spPr bwMode="auto">
            <a:xfrm>
              <a:off x="1536" y="1563"/>
              <a:ext cx="3024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954" name="Text Box 10"/>
            <p:cNvSpPr txBox="1">
              <a:spLocks noChangeArrowheads="1"/>
            </p:cNvSpPr>
            <p:nvPr/>
          </p:nvSpPr>
          <p:spPr bwMode="auto">
            <a:xfrm>
              <a:off x="1680" y="1243"/>
              <a:ext cx="3673" cy="40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th-TH" sz="3600" dirty="0">
                  <a:latin typeface="4815_KwangMD_Catthai" pitchFamily="2" charset="0"/>
                  <a:ea typeface="4815_KwangMD_Catthai" pitchFamily="2" charset="0"/>
                  <a:cs typeface="4815_KwangMD_Catthai" pitchFamily="2" charset="0"/>
                </a:rPr>
                <a:t>ดอกเบี้ยและการประกันอัคคีภัย</a:t>
              </a:r>
              <a:endParaRPr lang="en-US" sz="3600" dirty="0">
                <a:latin typeface="4815_KwangMD_Catthai" pitchFamily="2" charset="0"/>
                <a:ea typeface="4815_KwangMD_Catthai" pitchFamily="2" charset="0"/>
                <a:cs typeface="4815_KwangMD_Catthai" pitchFamily="2" charset="0"/>
              </a:endParaRPr>
            </a:p>
          </p:txBody>
        </p:sp>
        <p:sp>
          <p:nvSpPr>
            <p:cNvPr id="82955" name="Text Box 11"/>
            <p:cNvSpPr txBox="1">
              <a:spLocks noChangeArrowheads="1"/>
            </p:cNvSpPr>
            <p:nvPr/>
          </p:nvSpPr>
          <p:spPr bwMode="gray">
            <a:xfrm>
              <a:off x="1268" y="1214"/>
              <a:ext cx="241" cy="3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3200" b="1">
                  <a:solidFill>
                    <a:schemeClr val="bg1"/>
                  </a:solidFill>
                  <a:latin typeface="4815_KwangMD_Catthai" pitchFamily="2" charset="0"/>
                  <a:ea typeface="4815_KwangMD_Catthai" pitchFamily="2" charset="0"/>
                  <a:cs typeface="4815_KwangMD_Catthai" pitchFamily="2" charset="0"/>
                </a:rPr>
                <a:t>4</a:t>
              </a:r>
            </a:p>
          </p:txBody>
        </p:sp>
      </p:grpSp>
      <p:sp>
        <p:nvSpPr>
          <p:cNvPr id="82956" name="AutoShape 12"/>
          <p:cNvSpPr>
            <a:spLocks noChangeArrowheads="1"/>
          </p:cNvSpPr>
          <p:nvPr/>
        </p:nvSpPr>
        <p:spPr bwMode="blackWhite">
          <a:xfrm>
            <a:off x="1403350" y="2062163"/>
            <a:ext cx="7597806" cy="4081481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th-TH" dirty="0">
                <a:solidFill>
                  <a:srgbClr val="000000"/>
                </a:solidFill>
                <a:latin typeface="AngsanaUPC" pitchFamily="18" charset="-34"/>
                <a:ea typeface="4815_KwangMD_Catthai" pitchFamily="2" charset="0"/>
                <a:cs typeface="AngsanaUPC" pitchFamily="18" charset="-34"/>
              </a:rPr>
              <a:t>ในการกู้ยืมเงิน นอกจากจะต้องชำระคืนเงินต้นและ</a:t>
            </a:r>
          </a:p>
          <a:p>
            <a:pPr eaLnBrk="0" hangingPunct="0"/>
            <a:r>
              <a:rPr lang="th-TH" dirty="0">
                <a:solidFill>
                  <a:srgbClr val="000000"/>
                </a:solidFill>
                <a:latin typeface="AngsanaUPC" pitchFamily="18" charset="-34"/>
                <a:ea typeface="4815_KwangMD_Catthai" pitchFamily="2" charset="0"/>
                <a:cs typeface="AngsanaUPC" pitchFamily="18" charset="-34"/>
              </a:rPr>
              <a:t>ดอกเบี้ยรายเดือนแล้ว ยังต้องชำระค่าเบี้ยประกันภัย</a:t>
            </a:r>
          </a:p>
          <a:p>
            <a:pPr eaLnBrk="0" hangingPunct="0"/>
            <a:r>
              <a:rPr lang="th-TH" dirty="0">
                <a:solidFill>
                  <a:srgbClr val="000000"/>
                </a:solidFill>
                <a:latin typeface="AngsanaUPC" pitchFamily="18" charset="-34"/>
                <a:ea typeface="4815_KwangMD_Catthai" pitchFamily="2" charset="0"/>
                <a:cs typeface="AngsanaUPC" pitchFamily="18" charset="-34"/>
              </a:rPr>
              <a:t>รายเดือนด้วย เนื่องจากผู้ให้กู้ มักจะให้ทำประกัน</a:t>
            </a:r>
          </a:p>
          <a:p>
            <a:pPr eaLnBrk="0" hangingPunct="0"/>
            <a:r>
              <a:rPr lang="th-TH" dirty="0">
                <a:solidFill>
                  <a:srgbClr val="000000"/>
                </a:solidFill>
                <a:latin typeface="AngsanaUPC" pitchFamily="18" charset="-34"/>
                <a:ea typeface="4815_KwangMD_Catthai" pitchFamily="2" charset="0"/>
                <a:cs typeface="AngsanaUPC" pitchFamily="18" charset="-34"/>
              </a:rPr>
              <a:t>อัคคีภัยบ้านและที่ดินที่จำนองเป็นหลักประกันเงินกู้</a:t>
            </a:r>
          </a:p>
          <a:p>
            <a:pPr eaLnBrk="0" hangingPunct="0"/>
            <a:r>
              <a:rPr lang="th-TH" dirty="0">
                <a:solidFill>
                  <a:srgbClr val="000000"/>
                </a:solidFill>
                <a:latin typeface="AngsanaUPC" pitchFamily="18" charset="-34"/>
                <a:ea typeface="4815_KwangMD_Catthai" pitchFamily="2" charset="0"/>
                <a:cs typeface="AngsanaUPC" pitchFamily="18" charset="-34"/>
              </a:rPr>
              <a:t>และให้ผู้กู้เป็นผู้รับผิดชอบค่าเบี้ยประกันภัยดังกล่าว</a:t>
            </a:r>
          </a:p>
          <a:p>
            <a:pPr eaLnBrk="0" hangingPunct="0"/>
            <a:r>
              <a:rPr lang="th-TH" dirty="0">
                <a:solidFill>
                  <a:srgbClr val="000000"/>
                </a:solidFill>
                <a:latin typeface="AngsanaUPC" pitchFamily="18" charset="-34"/>
                <a:ea typeface="4815_KwangMD_Catthai" pitchFamily="2" charset="0"/>
                <a:cs typeface="AngsanaUPC" pitchFamily="18" charset="-34"/>
              </a:rPr>
              <a:t>โดยจะนำไปเพิ่มจำนวนเงินที่ผ่อนชำระเงินกู้รายเดือน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29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29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2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295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295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29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5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www.themegallery.com</a:t>
            </a:r>
          </a:p>
        </p:txBody>
      </p:sp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th-TH" sz="4000" b="1">
                <a:latin typeface="4815_KwangMD_Catthai" pitchFamily="2" charset="0"/>
                <a:ea typeface="4815_KwangMD_Catthai" pitchFamily="2" charset="0"/>
                <a:cs typeface="4815_KwangMD_Catthai" pitchFamily="2" charset="0"/>
              </a:rPr>
              <a:t>รายจ่ายเพื่อที่อยู่อาศัย</a:t>
            </a:r>
            <a:endParaRPr lang="en-US" sz="4000" b="1">
              <a:latin typeface="4815_KwangMD_Catthai" pitchFamily="2" charset="0"/>
              <a:ea typeface="4815_KwangMD_Catthai" pitchFamily="2" charset="0"/>
              <a:cs typeface="4815_KwangMD_Catthai" pitchFamily="2" charset="0"/>
            </a:endParaRPr>
          </a:p>
        </p:txBody>
      </p:sp>
      <p:sp>
        <p:nvSpPr>
          <p:cNvPr id="83971" name="AutoShape 3"/>
          <p:cNvSpPr>
            <a:spLocks noChangeArrowheads="1"/>
          </p:cNvSpPr>
          <p:nvPr/>
        </p:nvSpPr>
        <p:spPr bwMode="auto">
          <a:xfrm>
            <a:off x="4767263" y="6432550"/>
            <a:ext cx="3889375" cy="360363"/>
          </a:xfrm>
          <a:prstGeom prst="roundRect">
            <a:avLst>
              <a:gd name="adj" fmla="val 16667"/>
            </a:avLst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th-TH" sz="2000" b="1">
                <a:latin typeface="4815_KwangMD_Catthai" pitchFamily="2" charset="0"/>
                <a:ea typeface="4815_KwangMD_Catthai" pitchFamily="2" charset="0"/>
                <a:cs typeface="4815_KwangMD_Catthai" pitchFamily="2" charset="0"/>
              </a:rPr>
              <a:t>การบริหารสินเชื่อเพื่อบริโภค (การวางแผนที่อยู่อาศัย)</a:t>
            </a:r>
            <a:endParaRPr lang="th-TH" sz="2000">
              <a:latin typeface="4815_KwangMD_Catthai" pitchFamily="2" charset="0"/>
              <a:ea typeface="4815_KwangMD_Catthai" pitchFamily="2" charset="0"/>
              <a:cs typeface="4815_KwangMD_Catthai" pitchFamily="2" charset="0"/>
            </a:endParaRPr>
          </a:p>
        </p:txBody>
      </p:sp>
      <p:grpSp>
        <p:nvGrpSpPr>
          <p:cNvPr id="83972" name="Group 4"/>
          <p:cNvGrpSpPr>
            <a:grpSpLocks/>
          </p:cNvGrpSpPr>
          <p:nvPr/>
        </p:nvGrpSpPr>
        <p:grpSpPr bwMode="auto">
          <a:xfrm>
            <a:off x="468313" y="1776413"/>
            <a:ext cx="5410200" cy="717550"/>
            <a:chOff x="1152" y="1146"/>
            <a:chExt cx="3408" cy="452"/>
          </a:xfrm>
        </p:grpSpPr>
        <p:grpSp>
          <p:nvGrpSpPr>
            <p:cNvPr id="83973" name="Group 5"/>
            <p:cNvGrpSpPr>
              <a:grpSpLocks/>
            </p:cNvGrpSpPr>
            <p:nvPr/>
          </p:nvGrpSpPr>
          <p:grpSpPr bwMode="auto">
            <a:xfrm>
              <a:off x="1152" y="1179"/>
              <a:ext cx="480" cy="419"/>
              <a:chOff x="1110" y="2656"/>
              <a:chExt cx="1549" cy="1351"/>
            </a:xfrm>
          </p:grpSpPr>
          <p:sp>
            <p:nvSpPr>
              <p:cNvPr id="83974" name="AutoShape 6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975" name="AutoShape 7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499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1">
                    <a:srgbClr val="E6E6E6"/>
                  </a:gs>
                  <a:gs pos="66001">
                    <a:srgbClr val="7D8496"/>
                  </a:gs>
                  <a:gs pos="73500">
                    <a:srgbClr val="E6E6E6"/>
                  </a:gs>
                  <a:gs pos="92501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976" name="AutoShape 8"/>
              <p:cNvSpPr>
                <a:spLocks noChangeArrowheads="1"/>
              </p:cNvSpPr>
              <p:nvPr/>
            </p:nvSpPr>
            <p:spPr bwMode="gray">
              <a:xfrm>
                <a:off x="1200" y="2736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83977" name="Line 9"/>
            <p:cNvSpPr>
              <a:spLocks noChangeShapeType="1"/>
            </p:cNvSpPr>
            <p:nvPr/>
          </p:nvSpPr>
          <p:spPr bwMode="auto">
            <a:xfrm>
              <a:off x="1536" y="1563"/>
              <a:ext cx="3024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978" name="Text Box 10"/>
            <p:cNvSpPr txBox="1">
              <a:spLocks noChangeArrowheads="1"/>
            </p:cNvSpPr>
            <p:nvPr/>
          </p:nvSpPr>
          <p:spPr bwMode="auto">
            <a:xfrm>
              <a:off x="1680" y="1146"/>
              <a:ext cx="2735" cy="44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th-TH">
                  <a:latin typeface="4815_KwangMD_Catthai" pitchFamily="2" charset="0"/>
                  <a:ea typeface="4815_KwangMD_Catthai" pitchFamily="2" charset="0"/>
                  <a:cs typeface="4815_KwangMD_Catthai" pitchFamily="2" charset="0"/>
                </a:rPr>
                <a:t>ค่าซ่อมแซมและดูแลบำรุงรักษา</a:t>
              </a:r>
              <a:endParaRPr lang="en-US">
                <a:latin typeface="4815_KwangMD_Catthai" pitchFamily="2" charset="0"/>
                <a:ea typeface="4815_KwangMD_Catthai" pitchFamily="2" charset="0"/>
                <a:cs typeface="4815_KwangMD_Catthai" pitchFamily="2" charset="0"/>
              </a:endParaRPr>
            </a:p>
          </p:txBody>
        </p:sp>
        <p:sp>
          <p:nvSpPr>
            <p:cNvPr id="83979" name="Text Box 11"/>
            <p:cNvSpPr txBox="1">
              <a:spLocks noChangeArrowheads="1"/>
            </p:cNvSpPr>
            <p:nvPr/>
          </p:nvSpPr>
          <p:spPr bwMode="gray">
            <a:xfrm>
              <a:off x="1268" y="1214"/>
              <a:ext cx="241" cy="3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3200" b="1">
                  <a:solidFill>
                    <a:schemeClr val="bg1"/>
                  </a:solidFill>
                  <a:latin typeface="4815_KwangMD_Catthai" pitchFamily="2" charset="0"/>
                  <a:ea typeface="4815_KwangMD_Catthai" pitchFamily="2" charset="0"/>
                  <a:cs typeface="4815_KwangMD_Catthai" pitchFamily="2" charset="0"/>
                </a:rPr>
                <a:t>5</a:t>
              </a:r>
            </a:p>
          </p:txBody>
        </p:sp>
      </p:grpSp>
      <p:sp>
        <p:nvSpPr>
          <p:cNvPr id="83980" name="AutoShape 12"/>
          <p:cNvSpPr>
            <a:spLocks noChangeArrowheads="1"/>
          </p:cNvSpPr>
          <p:nvPr/>
        </p:nvSpPr>
        <p:spPr bwMode="blackWhite">
          <a:xfrm>
            <a:off x="1258888" y="2925763"/>
            <a:ext cx="6697662" cy="1655762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th-TH" sz="3200">
                <a:solidFill>
                  <a:schemeClr val="bg1"/>
                </a:solidFill>
                <a:latin typeface="4815_KwangMD_Catthai" pitchFamily="2" charset="0"/>
                <a:ea typeface="4815_KwangMD_Catthai" pitchFamily="2" charset="0"/>
                <a:cs typeface="4815_KwangMD_Catthai" pitchFamily="2" charset="0"/>
              </a:rPr>
              <a:t>นอกเหนือจากรายจ่ายที่ชำระคืนเงินกู้ประจำเดือนแล้ว</a:t>
            </a:r>
          </a:p>
          <a:p>
            <a:pPr eaLnBrk="0" hangingPunct="0"/>
            <a:r>
              <a:rPr lang="th-TH" sz="3200">
                <a:solidFill>
                  <a:schemeClr val="bg1"/>
                </a:solidFill>
                <a:latin typeface="4815_KwangMD_Catthai" pitchFamily="2" charset="0"/>
                <a:ea typeface="4815_KwangMD_Catthai" pitchFamily="2" charset="0"/>
                <a:cs typeface="4815_KwangMD_Catthai" pitchFamily="2" charset="0"/>
              </a:rPr>
              <a:t>ผู้ซื้อยังต้องจ่ายค่าซ่อมแซมดูแลรักษาต่อเนื่องกันเป็นประจำ</a:t>
            </a:r>
          </a:p>
          <a:p>
            <a:pPr eaLnBrk="0" hangingPunct="0"/>
            <a:r>
              <a:rPr lang="th-TH" sz="3200">
                <a:solidFill>
                  <a:schemeClr val="bg1"/>
                </a:solidFill>
                <a:latin typeface="4815_KwangMD_Catthai" pitchFamily="2" charset="0"/>
                <a:ea typeface="4815_KwangMD_Catthai" pitchFamily="2" charset="0"/>
                <a:cs typeface="4815_KwangMD_Catthai" pitchFamily="2" charset="0"/>
              </a:rPr>
              <a:t>เช่น ทาสีใหม่ หลังคารั่ว ท่อน้ำแตก เป็นต้น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39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39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3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398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398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39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8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www.themegallery.com</a:t>
            </a:r>
          </a:p>
        </p:txBody>
      </p:sp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h-TH" sz="3600" b="1" dirty="0">
                <a:latin typeface="4815_KwangMD_Catthai" pitchFamily="2" charset="0"/>
                <a:ea typeface="4815_KwangMD_Catthai" pitchFamily="2" charset="0"/>
                <a:cs typeface="4815_KwangMD_Catthai" pitchFamily="2" charset="0"/>
              </a:rPr>
              <a:t>ขั้นตอนในการซื้อบ้าน</a:t>
            </a:r>
            <a:endParaRPr lang="en-US" sz="3600" b="1" dirty="0">
              <a:solidFill>
                <a:schemeClr val="accent1"/>
              </a:solidFill>
              <a:latin typeface="4815_KwangMD_Catthai" pitchFamily="2" charset="0"/>
              <a:ea typeface="4815_KwangMD_Catthai" pitchFamily="2" charset="0"/>
              <a:cs typeface="4815_KwangMD_Catthai" pitchFamily="2" charset="0"/>
            </a:endParaRPr>
          </a:p>
        </p:txBody>
      </p:sp>
      <p:grpSp>
        <p:nvGrpSpPr>
          <p:cNvPr id="84995" name="Group 3"/>
          <p:cNvGrpSpPr>
            <a:grpSpLocks/>
          </p:cNvGrpSpPr>
          <p:nvPr/>
        </p:nvGrpSpPr>
        <p:grpSpPr bwMode="auto">
          <a:xfrm>
            <a:off x="785786" y="1682750"/>
            <a:ext cx="5410200" cy="665163"/>
            <a:chOff x="1152" y="1179"/>
            <a:chExt cx="3408" cy="419"/>
          </a:xfrm>
        </p:grpSpPr>
        <p:grpSp>
          <p:nvGrpSpPr>
            <p:cNvPr id="84996" name="Group 4"/>
            <p:cNvGrpSpPr>
              <a:grpSpLocks/>
            </p:cNvGrpSpPr>
            <p:nvPr/>
          </p:nvGrpSpPr>
          <p:grpSpPr bwMode="auto">
            <a:xfrm>
              <a:off x="1152" y="1179"/>
              <a:ext cx="480" cy="419"/>
              <a:chOff x="1110" y="2656"/>
              <a:chExt cx="1549" cy="1351"/>
            </a:xfrm>
          </p:grpSpPr>
          <p:sp>
            <p:nvSpPr>
              <p:cNvPr id="84997" name="AutoShape 5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4998" name="AutoShape 6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499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1">
                    <a:srgbClr val="E6E6E6"/>
                  </a:gs>
                  <a:gs pos="66001">
                    <a:srgbClr val="7D8496"/>
                  </a:gs>
                  <a:gs pos="73500">
                    <a:srgbClr val="E6E6E6"/>
                  </a:gs>
                  <a:gs pos="92501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4999" name="AutoShape 7"/>
              <p:cNvSpPr>
                <a:spLocks noChangeArrowheads="1"/>
              </p:cNvSpPr>
              <p:nvPr/>
            </p:nvSpPr>
            <p:spPr bwMode="gray">
              <a:xfrm>
                <a:off x="1200" y="2736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85000" name="Line 8"/>
            <p:cNvSpPr>
              <a:spLocks noChangeShapeType="1"/>
            </p:cNvSpPr>
            <p:nvPr/>
          </p:nvSpPr>
          <p:spPr bwMode="auto">
            <a:xfrm>
              <a:off x="1536" y="1563"/>
              <a:ext cx="3024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01" name="Text Box 9"/>
            <p:cNvSpPr txBox="1">
              <a:spLocks noChangeArrowheads="1"/>
            </p:cNvSpPr>
            <p:nvPr/>
          </p:nvSpPr>
          <p:spPr bwMode="auto">
            <a:xfrm>
              <a:off x="1680" y="1200"/>
              <a:ext cx="2065" cy="3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th-TH" sz="3200" dirty="0">
                  <a:latin typeface="4815_KwangMD_Catthai" pitchFamily="2" charset="0"/>
                  <a:ea typeface="4815_KwangMD_Catthai" pitchFamily="2" charset="0"/>
                  <a:cs typeface="4815_KwangMD_Catthai" pitchFamily="2" charset="0"/>
                </a:rPr>
                <a:t>สำรวจดูตลาดบ้านที่อยู่อาศัย</a:t>
              </a:r>
              <a:endParaRPr lang="en-US" sz="3200" dirty="0">
                <a:latin typeface="4815_KwangMD_Catthai" pitchFamily="2" charset="0"/>
                <a:ea typeface="4815_KwangMD_Catthai" pitchFamily="2" charset="0"/>
                <a:cs typeface="4815_KwangMD_Catthai" pitchFamily="2" charset="0"/>
              </a:endParaRPr>
            </a:p>
          </p:txBody>
        </p:sp>
        <p:sp>
          <p:nvSpPr>
            <p:cNvPr id="85002" name="Text Box 10"/>
            <p:cNvSpPr txBox="1">
              <a:spLocks noChangeArrowheads="1"/>
            </p:cNvSpPr>
            <p:nvPr/>
          </p:nvSpPr>
          <p:spPr bwMode="gray">
            <a:xfrm>
              <a:off x="1296" y="1214"/>
              <a:ext cx="184" cy="3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3200" b="1">
                  <a:solidFill>
                    <a:schemeClr val="bg1"/>
                  </a:solidFill>
                  <a:latin typeface="4815_KwangMD_Catthai" pitchFamily="2" charset="0"/>
                  <a:ea typeface="4815_KwangMD_Catthai" pitchFamily="2" charset="0"/>
                  <a:cs typeface="4815_KwangMD_Catthai" pitchFamily="2" charset="0"/>
                </a:rPr>
                <a:t>1</a:t>
              </a:r>
            </a:p>
          </p:txBody>
        </p:sp>
      </p:grpSp>
      <p:grpSp>
        <p:nvGrpSpPr>
          <p:cNvPr id="85003" name="Group 11"/>
          <p:cNvGrpSpPr>
            <a:grpSpLocks/>
          </p:cNvGrpSpPr>
          <p:nvPr/>
        </p:nvGrpSpPr>
        <p:grpSpPr bwMode="auto">
          <a:xfrm>
            <a:off x="785786" y="2597150"/>
            <a:ext cx="5410200" cy="665163"/>
            <a:chOff x="1152" y="1755"/>
            <a:chExt cx="3408" cy="419"/>
          </a:xfrm>
        </p:grpSpPr>
        <p:grpSp>
          <p:nvGrpSpPr>
            <p:cNvPr id="85004" name="Group 12"/>
            <p:cNvGrpSpPr>
              <a:grpSpLocks/>
            </p:cNvGrpSpPr>
            <p:nvPr/>
          </p:nvGrpSpPr>
          <p:grpSpPr bwMode="auto">
            <a:xfrm>
              <a:off x="1152" y="1755"/>
              <a:ext cx="480" cy="419"/>
              <a:chOff x="3174" y="2656"/>
              <a:chExt cx="1549" cy="1351"/>
            </a:xfrm>
          </p:grpSpPr>
          <p:sp>
            <p:nvSpPr>
              <p:cNvPr id="85005" name="AutoShape 13"/>
              <p:cNvSpPr>
                <a:spLocks noChangeArrowheads="1"/>
              </p:cNvSpPr>
              <p:nvPr/>
            </p:nvSpPr>
            <p:spPr bwMode="gray">
              <a:xfrm>
                <a:off x="3187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5006" name="AutoShape 14"/>
              <p:cNvSpPr>
                <a:spLocks noChangeArrowheads="1"/>
              </p:cNvSpPr>
              <p:nvPr/>
            </p:nvSpPr>
            <p:spPr bwMode="gray">
              <a:xfrm>
                <a:off x="3174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499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1">
                    <a:srgbClr val="E6E6E6"/>
                  </a:gs>
                  <a:gs pos="66001">
                    <a:srgbClr val="7D8496"/>
                  </a:gs>
                  <a:gs pos="73500">
                    <a:srgbClr val="E6E6E6"/>
                  </a:gs>
                  <a:gs pos="92501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5007" name="AutoShape 15"/>
              <p:cNvSpPr>
                <a:spLocks noChangeArrowheads="1"/>
              </p:cNvSpPr>
              <p:nvPr/>
            </p:nvSpPr>
            <p:spPr bwMode="gray">
              <a:xfrm>
                <a:off x="3264" y="2736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85008" name="Line 16"/>
            <p:cNvSpPr>
              <a:spLocks noChangeShapeType="1"/>
            </p:cNvSpPr>
            <p:nvPr/>
          </p:nvSpPr>
          <p:spPr bwMode="auto">
            <a:xfrm>
              <a:off x="1536" y="2139"/>
              <a:ext cx="3024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09" name="Text Box 17"/>
            <p:cNvSpPr txBox="1">
              <a:spLocks noChangeArrowheads="1"/>
            </p:cNvSpPr>
            <p:nvPr/>
          </p:nvSpPr>
          <p:spPr bwMode="auto">
            <a:xfrm>
              <a:off x="1680" y="1776"/>
              <a:ext cx="615" cy="3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th-TH" sz="3200">
                  <a:latin typeface="4815_KwangMD_Catthai" pitchFamily="2" charset="0"/>
                  <a:ea typeface="4815_KwangMD_Catthai" pitchFamily="2" charset="0"/>
                  <a:cs typeface="4815_KwangMD_Catthai" pitchFamily="2" charset="0"/>
                </a:rPr>
                <a:t>เอเย่นต์</a:t>
              </a:r>
              <a:endParaRPr lang="en-US" sz="3200">
                <a:latin typeface="4815_KwangMD_Catthai" pitchFamily="2" charset="0"/>
                <a:ea typeface="4815_KwangMD_Catthai" pitchFamily="2" charset="0"/>
                <a:cs typeface="4815_KwangMD_Catthai" pitchFamily="2" charset="0"/>
              </a:endParaRPr>
            </a:p>
          </p:txBody>
        </p:sp>
        <p:sp>
          <p:nvSpPr>
            <p:cNvPr id="85010" name="Text Box 18"/>
            <p:cNvSpPr txBox="1">
              <a:spLocks noChangeArrowheads="1"/>
            </p:cNvSpPr>
            <p:nvPr/>
          </p:nvSpPr>
          <p:spPr bwMode="gray">
            <a:xfrm>
              <a:off x="1270" y="1790"/>
              <a:ext cx="235" cy="3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3200" b="1">
                  <a:solidFill>
                    <a:schemeClr val="bg1"/>
                  </a:solidFill>
                  <a:latin typeface="4815_KwangMD_Catthai" pitchFamily="2" charset="0"/>
                  <a:ea typeface="4815_KwangMD_Catthai" pitchFamily="2" charset="0"/>
                  <a:cs typeface="4815_KwangMD_Catthai" pitchFamily="2" charset="0"/>
                </a:rPr>
                <a:t>2</a:t>
              </a:r>
            </a:p>
          </p:txBody>
        </p:sp>
      </p:grpSp>
      <p:grpSp>
        <p:nvGrpSpPr>
          <p:cNvPr id="85011" name="Group 19"/>
          <p:cNvGrpSpPr>
            <a:grpSpLocks/>
          </p:cNvGrpSpPr>
          <p:nvPr/>
        </p:nvGrpSpPr>
        <p:grpSpPr bwMode="auto">
          <a:xfrm>
            <a:off x="785786" y="3489325"/>
            <a:ext cx="5970588" cy="665163"/>
            <a:chOff x="1152" y="2317"/>
            <a:chExt cx="3761" cy="419"/>
          </a:xfrm>
        </p:grpSpPr>
        <p:grpSp>
          <p:nvGrpSpPr>
            <p:cNvPr id="85012" name="Group 20"/>
            <p:cNvGrpSpPr>
              <a:grpSpLocks/>
            </p:cNvGrpSpPr>
            <p:nvPr/>
          </p:nvGrpSpPr>
          <p:grpSpPr bwMode="auto">
            <a:xfrm>
              <a:off x="1152" y="2317"/>
              <a:ext cx="480" cy="419"/>
              <a:chOff x="1110" y="2656"/>
              <a:chExt cx="1549" cy="1351"/>
            </a:xfrm>
          </p:grpSpPr>
          <p:sp>
            <p:nvSpPr>
              <p:cNvPr id="85013" name="AutoShape 21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5014" name="AutoShape 22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499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1">
                    <a:srgbClr val="E6E6E6"/>
                  </a:gs>
                  <a:gs pos="66001">
                    <a:srgbClr val="7D8496"/>
                  </a:gs>
                  <a:gs pos="73500">
                    <a:srgbClr val="E6E6E6"/>
                  </a:gs>
                  <a:gs pos="92501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5015" name="AutoShape 23"/>
              <p:cNvSpPr>
                <a:spLocks noChangeArrowheads="1"/>
              </p:cNvSpPr>
              <p:nvPr/>
            </p:nvSpPr>
            <p:spPr bwMode="gray">
              <a:xfrm>
                <a:off x="1200" y="2736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85016" name="Line 24"/>
            <p:cNvSpPr>
              <a:spLocks noChangeShapeType="1"/>
            </p:cNvSpPr>
            <p:nvPr/>
          </p:nvSpPr>
          <p:spPr bwMode="auto">
            <a:xfrm>
              <a:off x="1536" y="2701"/>
              <a:ext cx="3024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17" name="Text Box 25"/>
            <p:cNvSpPr txBox="1">
              <a:spLocks noChangeArrowheads="1"/>
            </p:cNvSpPr>
            <p:nvPr/>
          </p:nvSpPr>
          <p:spPr bwMode="auto">
            <a:xfrm>
              <a:off x="1680" y="2377"/>
              <a:ext cx="3233" cy="30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th-TH" sz="2600" dirty="0">
                  <a:latin typeface="4815_KwangMD_Catthai" pitchFamily="2" charset="0"/>
                  <a:ea typeface="4815_KwangMD_Catthai" pitchFamily="2" charset="0"/>
                  <a:cs typeface="4815_KwangMD_Catthai" pitchFamily="2" charset="0"/>
                </a:rPr>
                <a:t>การชำระเงินค่าซื้อบ้านและที่ดินและการทำสัญญาจำนอง</a:t>
              </a:r>
              <a:endParaRPr lang="en-US" sz="2600" dirty="0">
                <a:latin typeface="4815_KwangMD_Catthai" pitchFamily="2" charset="0"/>
                <a:ea typeface="4815_KwangMD_Catthai" pitchFamily="2" charset="0"/>
                <a:cs typeface="4815_KwangMD_Catthai" pitchFamily="2" charset="0"/>
              </a:endParaRPr>
            </a:p>
          </p:txBody>
        </p:sp>
        <p:sp>
          <p:nvSpPr>
            <p:cNvPr id="85018" name="Text Box 26"/>
            <p:cNvSpPr txBox="1">
              <a:spLocks noChangeArrowheads="1"/>
            </p:cNvSpPr>
            <p:nvPr/>
          </p:nvSpPr>
          <p:spPr bwMode="gray">
            <a:xfrm>
              <a:off x="1271" y="2352"/>
              <a:ext cx="233" cy="3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3200" b="1">
                  <a:solidFill>
                    <a:schemeClr val="bg1"/>
                  </a:solidFill>
                  <a:latin typeface="4815_KwangMD_Catthai" pitchFamily="2" charset="0"/>
                  <a:ea typeface="4815_KwangMD_Catthai" pitchFamily="2" charset="0"/>
                  <a:cs typeface="4815_KwangMD_Catthai" pitchFamily="2" charset="0"/>
                </a:rPr>
                <a:t>3</a:t>
              </a:r>
            </a:p>
          </p:txBody>
        </p:sp>
      </p:grpSp>
      <p:grpSp>
        <p:nvGrpSpPr>
          <p:cNvPr id="85019" name="Group 27"/>
          <p:cNvGrpSpPr>
            <a:grpSpLocks/>
          </p:cNvGrpSpPr>
          <p:nvPr/>
        </p:nvGrpSpPr>
        <p:grpSpPr bwMode="auto">
          <a:xfrm>
            <a:off x="785786" y="4348163"/>
            <a:ext cx="5410200" cy="665162"/>
            <a:chOff x="1152" y="2893"/>
            <a:chExt cx="3408" cy="419"/>
          </a:xfrm>
        </p:grpSpPr>
        <p:grpSp>
          <p:nvGrpSpPr>
            <p:cNvPr id="85020" name="Group 28"/>
            <p:cNvGrpSpPr>
              <a:grpSpLocks/>
            </p:cNvGrpSpPr>
            <p:nvPr/>
          </p:nvGrpSpPr>
          <p:grpSpPr bwMode="auto">
            <a:xfrm>
              <a:off x="1152" y="2893"/>
              <a:ext cx="480" cy="419"/>
              <a:chOff x="3174" y="2656"/>
              <a:chExt cx="1549" cy="1351"/>
            </a:xfrm>
          </p:grpSpPr>
          <p:sp>
            <p:nvSpPr>
              <p:cNvPr id="85021" name="AutoShape 29"/>
              <p:cNvSpPr>
                <a:spLocks noChangeArrowheads="1"/>
              </p:cNvSpPr>
              <p:nvPr/>
            </p:nvSpPr>
            <p:spPr bwMode="gray">
              <a:xfrm>
                <a:off x="3187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5022" name="AutoShape 30"/>
              <p:cNvSpPr>
                <a:spLocks noChangeArrowheads="1"/>
              </p:cNvSpPr>
              <p:nvPr/>
            </p:nvSpPr>
            <p:spPr bwMode="gray">
              <a:xfrm>
                <a:off x="3174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499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1">
                    <a:srgbClr val="E6E6E6"/>
                  </a:gs>
                  <a:gs pos="66001">
                    <a:srgbClr val="7D8496"/>
                  </a:gs>
                  <a:gs pos="73500">
                    <a:srgbClr val="E6E6E6"/>
                  </a:gs>
                  <a:gs pos="92501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5023" name="AutoShape 31"/>
              <p:cNvSpPr>
                <a:spLocks noChangeArrowheads="1"/>
              </p:cNvSpPr>
              <p:nvPr/>
            </p:nvSpPr>
            <p:spPr bwMode="gray">
              <a:xfrm>
                <a:off x="3264" y="2736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85024" name="Line 32"/>
            <p:cNvSpPr>
              <a:spLocks noChangeShapeType="1"/>
            </p:cNvSpPr>
            <p:nvPr/>
          </p:nvSpPr>
          <p:spPr bwMode="auto">
            <a:xfrm>
              <a:off x="1536" y="3277"/>
              <a:ext cx="3024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25" name="Text Box 33"/>
            <p:cNvSpPr txBox="1">
              <a:spLocks noChangeArrowheads="1"/>
            </p:cNvSpPr>
            <p:nvPr/>
          </p:nvSpPr>
          <p:spPr bwMode="auto">
            <a:xfrm>
              <a:off x="1680" y="2914"/>
              <a:ext cx="2098" cy="3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th-TH" sz="3200">
                  <a:latin typeface="4815_KwangMD_Catthai" pitchFamily="2" charset="0"/>
                  <a:ea typeface="4815_KwangMD_Catthai" pitchFamily="2" charset="0"/>
                  <a:cs typeface="4815_KwangMD_Catthai" pitchFamily="2" charset="0"/>
                </a:rPr>
                <a:t>การจัดหาแหล่งเงินกู้ซื้อบ้าน</a:t>
              </a:r>
              <a:r>
                <a:rPr lang="en-US" sz="3200">
                  <a:latin typeface="4815_KwangMD_Catthai" pitchFamily="2" charset="0"/>
                  <a:ea typeface="4815_KwangMD_Catthai" pitchFamily="2" charset="0"/>
                  <a:cs typeface="4815_KwangMD_Catthai" pitchFamily="2" charset="0"/>
                </a:rPr>
                <a:t> </a:t>
              </a:r>
            </a:p>
          </p:txBody>
        </p:sp>
        <p:sp>
          <p:nvSpPr>
            <p:cNvPr id="85026" name="Text Box 34"/>
            <p:cNvSpPr txBox="1">
              <a:spLocks noChangeArrowheads="1"/>
            </p:cNvSpPr>
            <p:nvPr/>
          </p:nvSpPr>
          <p:spPr bwMode="gray">
            <a:xfrm>
              <a:off x="1267" y="2928"/>
              <a:ext cx="241" cy="3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3200" b="1">
                  <a:solidFill>
                    <a:schemeClr val="bg1"/>
                  </a:solidFill>
                  <a:latin typeface="4815_KwangMD_Catthai" pitchFamily="2" charset="0"/>
                  <a:ea typeface="4815_KwangMD_Catthai" pitchFamily="2" charset="0"/>
                  <a:cs typeface="4815_KwangMD_Catthai" pitchFamily="2" charset="0"/>
                </a:rPr>
                <a:t>4</a:t>
              </a:r>
            </a:p>
          </p:txBody>
        </p:sp>
      </p:grpSp>
      <p:sp>
        <p:nvSpPr>
          <p:cNvPr id="85035" name="AutoShape 43"/>
          <p:cNvSpPr>
            <a:spLocks noChangeArrowheads="1"/>
          </p:cNvSpPr>
          <p:nvPr/>
        </p:nvSpPr>
        <p:spPr bwMode="auto">
          <a:xfrm>
            <a:off x="4767263" y="6432550"/>
            <a:ext cx="3889375" cy="360363"/>
          </a:xfrm>
          <a:prstGeom prst="roundRect">
            <a:avLst>
              <a:gd name="adj" fmla="val 16667"/>
            </a:avLst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th-TH" sz="2000" b="1">
                <a:latin typeface="4815_KwangMD_Catthai" pitchFamily="2" charset="0"/>
                <a:ea typeface="4815_KwangMD_Catthai" pitchFamily="2" charset="0"/>
                <a:cs typeface="4815_KwangMD_Catthai" pitchFamily="2" charset="0"/>
              </a:rPr>
              <a:t>การบริหารสินเชื่อเพื่อบริโภค (การวางแผนที่อยู่อาศัย)</a:t>
            </a:r>
            <a:endParaRPr lang="th-TH" sz="2000">
              <a:latin typeface="4815_KwangMD_Catthai" pitchFamily="2" charset="0"/>
              <a:ea typeface="4815_KwangMD_Catthai" pitchFamily="2" charset="0"/>
              <a:cs typeface="4815_KwangMD_Catthai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84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85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85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2" dur="500"/>
                                        <p:tgtEl>
                                          <p:spTgt spid="85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www.themegallery.com</a:t>
            </a:r>
          </a:p>
        </p:txBody>
      </p:sp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h-TH" sz="2800" b="1" dirty="0">
                <a:latin typeface="4815_KwangMD_Catthai" pitchFamily="2" charset="0"/>
                <a:ea typeface="4815_KwangMD_Catthai" pitchFamily="2" charset="0"/>
                <a:cs typeface="4815_KwangMD_Catthai" pitchFamily="2" charset="0"/>
              </a:rPr>
              <a:t>การก่อหนี้ใหม่ (</a:t>
            </a:r>
            <a:r>
              <a:rPr lang="en-US" sz="2800" b="1" dirty="0">
                <a:latin typeface="4815_KwangMD_Catthai" pitchFamily="2" charset="0"/>
                <a:ea typeface="4815_KwangMD_Catthai" pitchFamily="2" charset="0"/>
                <a:cs typeface="4815_KwangMD_Catthai" pitchFamily="2" charset="0"/>
              </a:rPr>
              <a:t>Refinancing)</a:t>
            </a:r>
          </a:p>
        </p:txBody>
      </p:sp>
      <p:sp>
        <p:nvSpPr>
          <p:cNvPr id="91139" name="AutoShape 3"/>
          <p:cNvSpPr>
            <a:spLocks noChangeArrowheads="1"/>
          </p:cNvSpPr>
          <p:nvPr/>
        </p:nvSpPr>
        <p:spPr bwMode="auto">
          <a:xfrm>
            <a:off x="4767263" y="6432550"/>
            <a:ext cx="3889375" cy="360363"/>
          </a:xfrm>
          <a:prstGeom prst="roundRect">
            <a:avLst>
              <a:gd name="adj" fmla="val 16667"/>
            </a:avLst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th-TH" sz="2000" b="1">
                <a:latin typeface="4815_KwangMD_Catthai" pitchFamily="2" charset="0"/>
                <a:ea typeface="4815_KwangMD_Catthai" pitchFamily="2" charset="0"/>
                <a:cs typeface="4815_KwangMD_Catthai" pitchFamily="2" charset="0"/>
              </a:rPr>
              <a:t>การบริหารสินเชื่อเพื่อบริโภค (การวางแผนที่อยู่อาศัย)</a:t>
            </a:r>
            <a:endParaRPr lang="th-TH" sz="2000">
              <a:latin typeface="4815_KwangMD_Catthai" pitchFamily="2" charset="0"/>
              <a:ea typeface="4815_KwangMD_Catthai" pitchFamily="2" charset="0"/>
              <a:cs typeface="4815_KwangMD_Catthai" pitchFamily="2" charset="0"/>
            </a:endParaRPr>
          </a:p>
        </p:txBody>
      </p:sp>
      <p:sp>
        <p:nvSpPr>
          <p:cNvPr id="91152" name="Rectangle 16"/>
          <p:cNvSpPr>
            <a:spLocks noChangeArrowheads="1"/>
          </p:cNvSpPr>
          <p:nvPr/>
        </p:nvSpPr>
        <p:spPr bwMode="auto">
          <a:xfrm>
            <a:off x="2268538" y="2709863"/>
            <a:ext cx="5303858" cy="1079500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th-TH" sz="2400" dirty="0">
                <a:latin typeface="4815_KwangMD_Catthai" pitchFamily="2" charset="0"/>
                <a:ea typeface="4815_KwangMD_Catthai" pitchFamily="2" charset="0"/>
                <a:cs typeface="4815_KwangMD_Catthai" pitchFamily="2" charset="0"/>
              </a:rPr>
              <a:t>บุคคลอาจติดต่อกับผู้กู้เดิมถึงการก่อหนี้ใหม่</a:t>
            </a:r>
          </a:p>
          <a:p>
            <a:pPr algn="ctr"/>
            <a:r>
              <a:rPr lang="th-TH" sz="2400" dirty="0">
                <a:latin typeface="4815_KwangMD_Catthai" pitchFamily="2" charset="0"/>
                <a:ea typeface="4815_KwangMD_Catthai" pitchFamily="2" charset="0"/>
                <a:cs typeface="4815_KwangMD_Catthai" pitchFamily="2" charset="0"/>
              </a:rPr>
              <a:t>เพื่อให้ได้อัตราดอกเบี้ยใหม่ที่ต่ำกว่าเดิม</a:t>
            </a:r>
          </a:p>
        </p:txBody>
      </p:sp>
      <p:sp>
        <p:nvSpPr>
          <p:cNvPr id="91158" name="AutoShape 22"/>
          <p:cNvSpPr>
            <a:spLocks noChangeArrowheads="1"/>
          </p:cNvSpPr>
          <p:nvPr/>
        </p:nvSpPr>
        <p:spPr bwMode="blackWhite">
          <a:xfrm>
            <a:off x="223893" y="1270000"/>
            <a:ext cx="8777263" cy="1079500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th-TH" sz="3200" dirty="0">
                <a:solidFill>
                  <a:srgbClr val="000000"/>
                </a:solidFill>
                <a:latin typeface="AngsanaUPC" pitchFamily="18" charset="-34"/>
                <a:ea typeface="4815_KwangMD_Catthai" pitchFamily="2" charset="0"/>
                <a:cs typeface="AngsanaUPC" pitchFamily="18" charset="-34"/>
              </a:rPr>
              <a:t>บางครั้ง หลังจากที่ซื้อบ้านโดยการกู้ยืมและอยู่ในช่วงที่กำลังผ่อนชำระคืนเงินกู้</a:t>
            </a:r>
          </a:p>
          <a:p>
            <a:pPr eaLnBrk="0" hangingPunct="0"/>
            <a:r>
              <a:rPr lang="th-TH" sz="3200" dirty="0">
                <a:solidFill>
                  <a:srgbClr val="000000"/>
                </a:solidFill>
                <a:latin typeface="AngsanaUPC" pitchFamily="18" charset="-34"/>
                <a:ea typeface="4815_KwangMD_Catthai" pitchFamily="2" charset="0"/>
                <a:cs typeface="AngsanaUPC" pitchFamily="18" charset="-34"/>
              </a:rPr>
              <a:t>ถ้าอัตราดอกเบี้ยของเงินกู้ประเภทเดียวกันนี่ลดลง อาจจะ </a:t>
            </a:r>
            <a:r>
              <a:rPr lang="en-US" sz="3200" dirty="0">
                <a:solidFill>
                  <a:srgbClr val="000000"/>
                </a:solidFill>
                <a:latin typeface="AngsanaUPC" pitchFamily="18" charset="-34"/>
                <a:ea typeface="4815_KwangMD_Catthai" pitchFamily="2" charset="0"/>
                <a:cs typeface="AngsanaUPC" pitchFamily="18" charset="-34"/>
              </a:rPr>
              <a:t>1% </a:t>
            </a:r>
            <a:r>
              <a:rPr lang="th-TH" sz="3200" dirty="0">
                <a:solidFill>
                  <a:srgbClr val="000000"/>
                </a:solidFill>
                <a:latin typeface="AngsanaUPC" pitchFamily="18" charset="-34"/>
                <a:ea typeface="4815_KwangMD_Catthai" pitchFamily="2" charset="0"/>
                <a:cs typeface="AngsanaUPC" pitchFamily="18" charset="-34"/>
              </a:rPr>
              <a:t>ถึง </a:t>
            </a:r>
            <a:r>
              <a:rPr lang="en-US" sz="3200" dirty="0">
                <a:solidFill>
                  <a:srgbClr val="000000"/>
                </a:solidFill>
                <a:latin typeface="AngsanaUPC" pitchFamily="18" charset="-34"/>
                <a:ea typeface="4815_KwangMD_Catthai" pitchFamily="2" charset="0"/>
                <a:cs typeface="AngsanaUPC" pitchFamily="18" charset="-34"/>
              </a:rPr>
              <a:t>2%</a:t>
            </a:r>
            <a:r>
              <a:rPr lang="th-TH" sz="3200" dirty="0">
                <a:solidFill>
                  <a:srgbClr val="000000"/>
                </a:solidFill>
                <a:latin typeface="AngsanaUPC" pitchFamily="18" charset="-34"/>
                <a:ea typeface="4815_KwangMD_Catthai" pitchFamily="2" charset="0"/>
                <a:cs typeface="AngsanaUPC" pitchFamily="18" charset="-34"/>
              </a:rPr>
              <a:t> หรือมากกว่า</a:t>
            </a:r>
          </a:p>
        </p:txBody>
      </p:sp>
      <p:sp>
        <p:nvSpPr>
          <p:cNvPr id="91159" name="AutoShape 23"/>
          <p:cNvSpPr>
            <a:spLocks noChangeArrowheads="1"/>
          </p:cNvSpPr>
          <p:nvPr/>
        </p:nvSpPr>
        <p:spPr bwMode="blackWhite">
          <a:xfrm>
            <a:off x="214282" y="4149725"/>
            <a:ext cx="8715435" cy="1636729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th-TH" sz="3200" dirty="0">
                <a:solidFill>
                  <a:srgbClr val="000000"/>
                </a:solidFill>
                <a:latin typeface="AngsanaUPC" pitchFamily="18" charset="-34"/>
                <a:ea typeface="4815_KwangMD_Catthai" pitchFamily="2" charset="0"/>
                <a:cs typeface="AngsanaUPC" pitchFamily="18" charset="-34"/>
              </a:rPr>
              <a:t>อย่างไรก็ตาม ถึงแม้ว่าผู้กู้จะได้ประโยชน์จากก่อหนี้ใหม่จากอัตราดอกเบี้ยที่ลดลง</a:t>
            </a:r>
          </a:p>
          <a:p>
            <a:pPr eaLnBrk="0" hangingPunct="0"/>
            <a:r>
              <a:rPr lang="th-TH" sz="3200" dirty="0">
                <a:solidFill>
                  <a:srgbClr val="000000"/>
                </a:solidFill>
                <a:latin typeface="AngsanaUPC" pitchFamily="18" charset="-34"/>
                <a:ea typeface="4815_KwangMD_Catthai" pitchFamily="2" charset="0"/>
                <a:cs typeface="AngsanaUPC" pitchFamily="18" charset="-34"/>
              </a:rPr>
              <a:t>แต่ก็ควรพิจารณาถึงปัจจัยอื่นด้วย เป็นต้นว่า ต้องเสียค่าทำจำนองใหม่</a:t>
            </a:r>
          </a:p>
          <a:p>
            <a:pPr eaLnBrk="0" hangingPunct="0"/>
            <a:r>
              <a:rPr lang="th-TH" sz="3200" dirty="0">
                <a:solidFill>
                  <a:srgbClr val="000000"/>
                </a:solidFill>
                <a:latin typeface="AngsanaUPC" pitchFamily="18" charset="-34"/>
                <a:ea typeface="4815_KwangMD_Catthai" pitchFamily="2" charset="0"/>
                <a:cs typeface="AngsanaUPC" pitchFamily="18" charset="-34"/>
              </a:rPr>
              <a:t>ค่าธรรมเนียมและอื่น ๆ ในการทำสัญญาใหม่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115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115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1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11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11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91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91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115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115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1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52" grpId="0" animBg="1"/>
      <p:bldP spid="91158" grpId="0" animBg="1"/>
      <p:bldP spid="9115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www.themegallery.com</a:t>
            </a:r>
          </a:p>
        </p:txBody>
      </p:sp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h-TH" sz="2800" b="1" dirty="0">
                <a:latin typeface="4815_KwangMD_Catthai" pitchFamily="2" charset="0"/>
                <a:ea typeface="4815_KwangMD_Catthai" pitchFamily="2" charset="0"/>
                <a:cs typeface="4815_KwangMD_Catthai" pitchFamily="2" charset="0"/>
              </a:rPr>
              <a:t>การก่อหนี้ใหม่ (</a:t>
            </a:r>
            <a:r>
              <a:rPr lang="en-US" sz="2800" b="1" dirty="0">
                <a:latin typeface="4815_KwangMD_Catthai" pitchFamily="2" charset="0"/>
                <a:ea typeface="4815_KwangMD_Catthai" pitchFamily="2" charset="0"/>
                <a:cs typeface="4815_KwangMD_Catthai" pitchFamily="2" charset="0"/>
              </a:rPr>
              <a:t>Refinancing)</a:t>
            </a:r>
          </a:p>
        </p:txBody>
      </p:sp>
      <p:sp>
        <p:nvSpPr>
          <p:cNvPr id="92163" name="AutoShape 3"/>
          <p:cNvSpPr>
            <a:spLocks noChangeArrowheads="1"/>
          </p:cNvSpPr>
          <p:nvPr/>
        </p:nvSpPr>
        <p:spPr bwMode="auto">
          <a:xfrm>
            <a:off x="4767263" y="6432550"/>
            <a:ext cx="3889375" cy="360363"/>
          </a:xfrm>
          <a:prstGeom prst="roundRect">
            <a:avLst>
              <a:gd name="adj" fmla="val 16667"/>
            </a:avLst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th-TH" sz="2000" b="1">
                <a:latin typeface="4815_KwangMD_Catthai" pitchFamily="2" charset="0"/>
                <a:ea typeface="4815_KwangMD_Catthai" pitchFamily="2" charset="0"/>
                <a:cs typeface="4815_KwangMD_Catthai" pitchFamily="2" charset="0"/>
              </a:rPr>
              <a:t>การบริหารสินเชื่อเพื่อบริโภค (การวางแผนที่อยู่อาศัย)</a:t>
            </a:r>
            <a:endParaRPr lang="th-TH" sz="2000">
              <a:latin typeface="4815_KwangMD_Catthai" pitchFamily="2" charset="0"/>
              <a:ea typeface="4815_KwangMD_Catthai" pitchFamily="2" charset="0"/>
              <a:cs typeface="4815_KwangMD_Catthai" pitchFamily="2" charset="0"/>
            </a:endParaRPr>
          </a:p>
        </p:txBody>
      </p:sp>
      <p:sp>
        <p:nvSpPr>
          <p:cNvPr id="92165" name="AutoShape 5"/>
          <p:cNvSpPr>
            <a:spLocks noChangeArrowheads="1"/>
          </p:cNvSpPr>
          <p:nvPr/>
        </p:nvSpPr>
        <p:spPr bwMode="blackWhite">
          <a:xfrm>
            <a:off x="285720" y="1198563"/>
            <a:ext cx="8501122" cy="1658933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th-TH" sz="3200" dirty="0">
                <a:solidFill>
                  <a:srgbClr val="000000"/>
                </a:solidFill>
                <a:latin typeface="AngsanaUPC" pitchFamily="18" charset="-34"/>
                <a:ea typeface="4815_KwangMD_Catthai" pitchFamily="2" charset="0"/>
                <a:cs typeface="AngsanaUPC" pitchFamily="18" charset="-34"/>
              </a:rPr>
              <a:t>ดังนั้น การจะตัดสินใจว่าควรก่อหนี้ใหม่หรือไม่</a:t>
            </a:r>
            <a:r>
              <a:rPr lang="th-TH" sz="3200" dirty="0" smtClean="0">
                <a:solidFill>
                  <a:srgbClr val="000000"/>
                </a:solidFill>
                <a:latin typeface="AngsanaUPC" pitchFamily="18" charset="-34"/>
                <a:ea typeface="4815_KwangMD_Catthai" pitchFamily="2" charset="0"/>
                <a:cs typeface="AngsanaUPC" pitchFamily="18" charset="-34"/>
              </a:rPr>
              <a:t>นั้น</a:t>
            </a:r>
            <a:r>
              <a:rPr lang="en-US" sz="3200" dirty="0" smtClean="0">
                <a:solidFill>
                  <a:srgbClr val="000000"/>
                </a:solidFill>
                <a:latin typeface="AngsanaUPC" pitchFamily="18" charset="-34"/>
                <a:ea typeface="4815_KwangMD_Catthai" pitchFamily="2" charset="0"/>
                <a:cs typeface="AngsanaUPC" pitchFamily="18" charset="-34"/>
              </a:rPr>
              <a:t>  </a:t>
            </a:r>
            <a:r>
              <a:rPr lang="th-TH" sz="3200" dirty="0" smtClean="0">
                <a:solidFill>
                  <a:srgbClr val="000000"/>
                </a:solidFill>
                <a:latin typeface="AngsanaUPC" pitchFamily="18" charset="-34"/>
                <a:ea typeface="4815_KwangMD_Catthai" pitchFamily="2" charset="0"/>
                <a:cs typeface="AngsanaUPC" pitchFamily="18" charset="-34"/>
              </a:rPr>
              <a:t>ทำ</a:t>
            </a:r>
            <a:r>
              <a:rPr lang="th-TH" sz="3200" dirty="0">
                <a:solidFill>
                  <a:srgbClr val="000000"/>
                </a:solidFill>
                <a:latin typeface="AngsanaUPC" pitchFamily="18" charset="-34"/>
                <a:ea typeface="4815_KwangMD_Catthai" pitchFamily="2" charset="0"/>
                <a:cs typeface="AngsanaUPC" pitchFamily="18" charset="-34"/>
              </a:rPr>
              <a:t>ได้โดยการ</a:t>
            </a:r>
            <a:r>
              <a:rPr lang="th-TH" sz="3200" dirty="0" smtClean="0">
                <a:solidFill>
                  <a:srgbClr val="000000"/>
                </a:solidFill>
                <a:latin typeface="AngsanaUPC" pitchFamily="18" charset="-34"/>
                <a:ea typeface="4815_KwangMD_Catthai" pitchFamily="2" charset="0"/>
                <a:cs typeface="AngsanaUPC" pitchFamily="18" charset="-34"/>
              </a:rPr>
              <a:t>เปรียบเทียบ</a:t>
            </a:r>
            <a:endParaRPr lang="en-US" sz="3200" dirty="0" smtClean="0">
              <a:solidFill>
                <a:srgbClr val="000000"/>
              </a:solidFill>
              <a:latin typeface="AngsanaUPC" pitchFamily="18" charset="-34"/>
              <a:ea typeface="4815_KwangMD_Catthai" pitchFamily="2" charset="0"/>
              <a:cs typeface="AngsanaUPC" pitchFamily="18" charset="-34"/>
            </a:endParaRPr>
          </a:p>
          <a:p>
            <a:r>
              <a:rPr lang="th-TH" sz="3200" dirty="0" smtClean="0">
                <a:solidFill>
                  <a:srgbClr val="000000"/>
                </a:solidFill>
                <a:latin typeface="AngsanaUPC" pitchFamily="18" charset="-34"/>
                <a:ea typeface="4815_KwangMD_Catthai" pitchFamily="2" charset="0"/>
                <a:cs typeface="AngsanaUPC" pitchFamily="18" charset="-34"/>
              </a:rPr>
              <a:t>ระหว่าง</a:t>
            </a:r>
            <a:r>
              <a:rPr lang="th-TH" sz="3200" dirty="0">
                <a:solidFill>
                  <a:srgbClr val="000000"/>
                </a:solidFill>
                <a:latin typeface="AngsanaUPC" pitchFamily="18" charset="-34"/>
                <a:ea typeface="4815_KwangMD_Catthai" pitchFamily="2" charset="0"/>
                <a:cs typeface="AngsanaUPC" pitchFamily="18" charset="-34"/>
              </a:rPr>
              <a:t>ประโยชน์ที่ได้จากการที่ดอกเบี้ย</a:t>
            </a:r>
            <a:r>
              <a:rPr lang="th-TH" sz="3200" dirty="0" smtClean="0">
                <a:solidFill>
                  <a:srgbClr val="000000"/>
                </a:solidFill>
                <a:latin typeface="AngsanaUPC" pitchFamily="18" charset="-34"/>
                <a:ea typeface="4815_KwangMD_Catthai" pitchFamily="2" charset="0"/>
                <a:cs typeface="AngsanaUPC" pitchFamily="18" charset="-34"/>
              </a:rPr>
              <a:t>ลดลง</a:t>
            </a:r>
            <a:r>
              <a:rPr lang="en-US" sz="3200" dirty="0" smtClean="0">
                <a:solidFill>
                  <a:srgbClr val="000000"/>
                </a:solidFill>
                <a:latin typeface="AngsanaUPC" pitchFamily="18" charset="-34"/>
                <a:ea typeface="4815_KwangMD_Catthai" pitchFamily="2" charset="0"/>
                <a:cs typeface="AngsanaUPC" pitchFamily="18" charset="-34"/>
              </a:rPr>
              <a:t> </a:t>
            </a:r>
            <a:r>
              <a:rPr lang="th-TH" sz="3200" dirty="0" smtClean="0">
                <a:solidFill>
                  <a:srgbClr val="000000"/>
                </a:solidFill>
                <a:latin typeface="AngsanaUPC" pitchFamily="18" charset="-34"/>
                <a:ea typeface="4815_KwangMD_Catthai" pitchFamily="2" charset="0"/>
                <a:cs typeface="AngsanaUPC" pitchFamily="18" charset="-34"/>
              </a:rPr>
              <a:t>กับ</a:t>
            </a:r>
            <a:r>
              <a:rPr lang="th-TH" sz="3200" dirty="0">
                <a:solidFill>
                  <a:srgbClr val="000000"/>
                </a:solidFill>
                <a:latin typeface="AngsanaUPC" pitchFamily="18" charset="-34"/>
                <a:ea typeface="4815_KwangMD_Catthai" pitchFamily="2" charset="0"/>
                <a:cs typeface="AngsanaUPC" pitchFamily="18" charset="-34"/>
              </a:rPr>
              <a:t>ค่าใช้จ่ายในการก่อหนี้</a:t>
            </a:r>
            <a:r>
              <a:rPr lang="th-TH" sz="3200" dirty="0" smtClean="0">
                <a:solidFill>
                  <a:srgbClr val="000000"/>
                </a:solidFill>
                <a:latin typeface="AngsanaUPC" pitchFamily="18" charset="-34"/>
                <a:ea typeface="4815_KwangMD_Catthai" pitchFamily="2" charset="0"/>
                <a:cs typeface="AngsanaUPC" pitchFamily="18" charset="-34"/>
              </a:rPr>
              <a:t>ใหม่</a:t>
            </a:r>
            <a:endParaRPr lang="en-US" sz="3200" dirty="0" smtClean="0">
              <a:solidFill>
                <a:srgbClr val="000000"/>
              </a:solidFill>
              <a:latin typeface="AngsanaUPC" pitchFamily="18" charset="-34"/>
              <a:ea typeface="4815_KwangMD_Catthai" pitchFamily="2" charset="0"/>
              <a:cs typeface="AngsanaUPC" pitchFamily="18" charset="-34"/>
            </a:endParaRPr>
          </a:p>
          <a:p>
            <a:r>
              <a:rPr lang="th-TH" sz="3200" dirty="0" smtClean="0">
                <a:solidFill>
                  <a:srgbClr val="000000"/>
                </a:solidFill>
                <a:latin typeface="AngsanaUPC" pitchFamily="18" charset="-34"/>
                <a:ea typeface="4815_KwangMD_Catthai" pitchFamily="2" charset="0"/>
                <a:cs typeface="AngsanaUPC" pitchFamily="18" charset="-34"/>
              </a:rPr>
              <a:t>ว่า</a:t>
            </a:r>
            <a:r>
              <a:rPr lang="th-TH" sz="3200" dirty="0">
                <a:solidFill>
                  <a:srgbClr val="000000"/>
                </a:solidFill>
                <a:latin typeface="AngsanaUPC" pitchFamily="18" charset="-34"/>
                <a:ea typeface="4815_KwangMD_Catthai" pitchFamily="2" charset="0"/>
                <a:cs typeface="AngsanaUPC" pitchFamily="18" charset="-34"/>
              </a:rPr>
              <a:t>อย่างใดจะได้ประโยชน์กว่ากัน</a:t>
            </a:r>
          </a:p>
        </p:txBody>
      </p:sp>
      <p:grpSp>
        <p:nvGrpSpPr>
          <p:cNvPr id="92168" name="Group 8"/>
          <p:cNvGrpSpPr>
            <a:grpSpLocks/>
          </p:cNvGrpSpPr>
          <p:nvPr/>
        </p:nvGrpSpPr>
        <p:grpSpPr bwMode="auto">
          <a:xfrm>
            <a:off x="1474788" y="3068638"/>
            <a:ext cx="2305050" cy="2232025"/>
            <a:chOff x="720" y="2016"/>
            <a:chExt cx="1440" cy="1680"/>
          </a:xfrm>
        </p:grpSpPr>
        <p:sp>
          <p:nvSpPr>
            <p:cNvPr id="92169" name="AutoShape 9"/>
            <p:cNvSpPr>
              <a:spLocks noChangeArrowheads="1"/>
            </p:cNvSpPr>
            <p:nvPr/>
          </p:nvSpPr>
          <p:spPr bwMode="auto">
            <a:xfrm>
              <a:off x="720" y="2016"/>
              <a:ext cx="1440" cy="1680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th-TH" sz="3200">
                <a:latin typeface="4815_KwangMD_Catthai" pitchFamily="2" charset="0"/>
                <a:ea typeface="4815_KwangMD_Catthai" pitchFamily="2" charset="0"/>
                <a:cs typeface="4815_KwangMD_Catthai" pitchFamily="2" charset="0"/>
              </a:endParaRPr>
            </a:p>
          </p:txBody>
        </p:sp>
        <p:sp>
          <p:nvSpPr>
            <p:cNvPr id="92170" name="Text Box 10"/>
            <p:cNvSpPr txBox="1">
              <a:spLocks noChangeArrowheads="1"/>
            </p:cNvSpPr>
            <p:nvPr/>
          </p:nvSpPr>
          <p:spPr bwMode="auto">
            <a:xfrm>
              <a:off x="780" y="2141"/>
              <a:ext cx="1284" cy="1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th-TH" dirty="0">
                  <a:latin typeface="AngsanaUPC" pitchFamily="18" charset="-34"/>
                  <a:ea typeface="4815_KwangMD_Catthai" pitchFamily="2" charset="0"/>
                  <a:cs typeface="AngsanaUPC" pitchFamily="18" charset="-34"/>
                </a:rPr>
                <a:t>ประโยชน์ที่ได้จากการที่ดอกเบี้ยลดลง</a:t>
              </a:r>
              <a:endParaRPr lang="en-US" dirty="0">
                <a:latin typeface="AngsanaUPC" pitchFamily="18" charset="-34"/>
                <a:ea typeface="4815_KwangMD_Catthai" pitchFamily="2" charset="0"/>
                <a:cs typeface="AngsanaUPC" pitchFamily="18" charset="-34"/>
              </a:endParaRPr>
            </a:p>
          </p:txBody>
        </p:sp>
      </p:grpSp>
      <p:grpSp>
        <p:nvGrpSpPr>
          <p:cNvPr id="92171" name="Group 11"/>
          <p:cNvGrpSpPr>
            <a:grpSpLocks/>
          </p:cNvGrpSpPr>
          <p:nvPr/>
        </p:nvGrpSpPr>
        <p:grpSpPr bwMode="auto">
          <a:xfrm>
            <a:off x="5894388" y="3068638"/>
            <a:ext cx="2305050" cy="2232025"/>
            <a:chOff x="3504" y="2016"/>
            <a:chExt cx="1440" cy="1680"/>
          </a:xfrm>
        </p:grpSpPr>
        <p:sp>
          <p:nvSpPr>
            <p:cNvPr id="92172" name="AutoShape 12"/>
            <p:cNvSpPr>
              <a:spLocks noChangeArrowheads="1"/>
            </p:cNvSpPr>
            <p:nvPr/>
          </p:nvSpPr>
          <p:spPr bwMode="auto">
            <a:xfrm>
              <a:off x="3504" y="2016"/>
              <a:ext cx="1440" cy="1680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th-TH" sz="3200">
                <a:latin typeface="4815_KwangMD_Catthai" pitchFamily="2" charset="0"/>
                <a:ea typeface="4815_KwangMD_Catthai" pitchFamily="2" charset="0"/>
                <a:cs typeface="4815_KwangMD_Catthai" pitchFamily="2" charset="0"/>
              </a:endParaRPr>
            </a:p>
          </p:txBody>
        </p:sp>
        <p:sp>
          <p:nvSpPr>
            <p:cNvPr id="92173" name="Text Box 13"/>
            <p:cNvSpPr txBox="1">
              <a:spLocks noChangeArrowheads="1"/>
            </p:cNvSpPr>
            <p:nvPr/>
          </p:nvSpPr>
          <p:spPr bwMode="auto">
            <a:xfrm>
              <a:off x="3648" y="2159"/>
              <a:ext cx="1284" cy="1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th-TH" dirty="0">
                  <a:latin typeface="AngsanaUPC" pitchFamily="18" charset="-34"/>
                  <a:ea typeface="4815_KwangMD_Catthai" pitchFamily="2" charset="0"/>
                  <a:cs typeface="AngsanaUPC" pitchFamily="18" charset="-34"/>
                </a:rPr>
                <a:t>ค่าใช้จ่าย</a:t>
              </a:r>
            </a:p>
            <a:p>
              <a:pPr algn="ctr"/>
              <a:r>
                <a:rPr lang="th-TH" dirty="0">
                  <a:latin typeface="AngsanaUPC" pitchFamily="18" charset="-34"/>
                  <a:ea typeface="4815_KwangMD_Catthai" pitchFamily="2" charset="0"/>
                  <a:cs typeface="AngsanaUPC" pitchFamily="18" charset="-34"/>
                </a:rPr>
                <a:t>ในการก่อหนี้ใหม่</a:t>
              </a:r>
              <a:endParaRPr lang="en-US" dirty="0">
                <a:latin typeface="AngsanaUPC" pitchFamily="18" charset="-34"/>
                <a:ea typeface="4815_KwangMD_Catthai" pitchFamily="2" charset="0"/>
                <a:cs typeface="AngsanaUPC" pitchFamily="18" charset="-34"/>
              </a:endParaRPr>
            </a:p>
          </p:txBody>
        </p:sp>
      </p:grpSp>
      <p:sp>
        <p:nvSpPr>
          <p:cNvPr id="92174" name="AutoShape 14"/>
          <p:cNvSpPr>
            <a:spLocks noChangeArrowheads="1"/>
          </p:cNvSpPr>
          <p:nvPr/>
        </p:nvSpPr>
        <p:spPr bwMode="auto">
          <a:xfrm>
            <a:off x="3849688" y="3763963"/>
            <a:ext cx="1944687" cy="792162"/>
          </a:xfrm>
          <a:prstGeom prst="leftRightArrow">
            <a:avLst>
              <a:gd name="adj1" fmla="val 50000"/>
              <a:gd name="adj2" fmla="val 49098"/>
            </a:avLst>
          </a:prstGeom>
          <a:solidFill>
            <a:srgbClr val="CC99FF"/>
          </a:solidFill>
          <a:ln w="28575">
            <a:solidFill>
              <a:srgbClr val="800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th-TH" sz="3200">
                <a:latin typeface="4815_KwangMD_Catthai" pitchFamily="2" charset="0"/>
                <a:ea typeface="4815_KwangMD_Catthai" pitchFamily="2" charset="0"/>
                <a:cs typeface="4815_KwangMD_Catthai" pitchFamily="2" charset="0"/>
              </a:rPr>
              <a:t>เปรียบเทียบ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16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16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2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70" decel="100000"/>
                                        <p:tgtEl>
                                          <p:spTgt spid="921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770" decel="100000"/>
                                        <p:tgtEl>
                                          <p:spTgt spid="9216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216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92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2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5" dur="770" fill="hold"/>
                                        <p:tgtEl>
                                          <p:spTgt spid="92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2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70" decel="100000"/>
                                        <p:tgtEl>
                                          <p:spTgt spid="9217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770" decel="100000"/>
                                        <p:tgtEl>
                                          <p:spTgt spid="9217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217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92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2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6" dur="770" fill="hold"/>
                                        <p:tgtEl>
                                          <p:spTgt spid="92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2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5" grpId="0" animBg="1"/>
      <p:bldP spid="9217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www.themegallery.com</a:t>
            </a:r>
          </a:p>
        </p:txBody>
      </p:sp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h-TH" sz="2400" b="1" dirty="0">
                <a:latin typeface="4815_KwangMD_Catthai" pitchFamily="2" charset="0"/>
                <a:ea typeface="4815_KwangMD_Catthai" pitchFamily="2" charset="0"/>
                <a:cs typeface="4815_KwangMD_Catthai" pitchFamily="2" charset="0"/>
              </a:rPr>
              <a:t>การตัดสินใจเช่าหรือซื้อบ้านเป็นของตนเอง</a:t>
            </a:r>
            <a:endParaRPr lang="en-US" sz="2400" b="1" dirty="0">
              <a:solidFill>
                <a:schemeClr val="accent1"/>
              </a:solidFill>
              <a:latin typeface="4815_KwangMD_Catthai" pitchFamily="2" charset="0"/>
              <a:ea typeface="4815_KwangMD_Catthai" pitchFamily="2" charset="0"/>
              <a:cs typeface="4815_KwangMD_Catthai" pitchFamily="2" charset="0"/>
            </a:endParaRPr>
          </a:p>
        </p:txBody>
      </p:sp>
      <p:grpSp>
        <p:nvGrpSpPr>
          <p:cNvPr id="86019" name="Group 3"/>
          <p:cNvGrpSpPr>
            <a:grpSpLocks/>
          </p:cNvGrpSpPr>
          <p:nvPr/>
        </p:nvGrpSpPr>
        <p:grpSpPr bwMode="auto">
          <a:xfrm>
            <a:off x="642910" y="1898650"/>
            <a:ext cx="7294563" cy="665163"/>
            <a:chOff x="1152" y="1179"/>
            <a:chExt cx="4595" cy="419"/>
          </a:xfrm>
        </p:grpSpPr>
        <p:grpSp>
          <p:nvGrpSpPr>
            <p:cNvPr id="86020" name="Group 4"/>
            <p:cNvGrpSpPr>
              <a:grpSpLocks/>
            </p:cNvGrpSpPr>
            <p:nvPr/>
          </p:nvGrpSpPr>
          <p:grpSpPr bwMode="auto">
            <a:xfrm>
              <a:off x="1152" y="1179"/>
              <a:ext cx="480" cy="419"/>
              <a:chOff x="1110" y="2656"/>
              <a:chExt cx="1549" cy="1351"/>
            </a:xfrm>
          </p:grpSpPr>
          <p:sp>
            <p:nvSpPr>
              <p:cNvPr id="86021" name="AutoShape 5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3600"/>
              </a:p>
            </p:txBody>
          </p:sp>
          <p:sp>
            <p:nvSpPr>
              <p:cNvPr id="86022" name="AutoShape 6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499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1">
                    <a:srgbClr val="E6E6E6"/>
                  </a:gs>
                  <a:gs pos="66001">
                    <a:srgbClr val="7D8496"/>
                  </a:gs>
                  <a:gs pos="73500">
                    <a:srgbClr val="E6E6E6"/>
                  </a:gs>
                  <a:gs pos="92501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3600"/>
              </a:p>
            </p:txBody>
          </p:sp>
          <p:sp>
            <p:nvSpPr>
              <p:cNvPr id="86023" name="AutoShape 7"/>
              <p:cNvSpPr>
                <a:spLocks noChangeArrowheads="1"/>
              </p:cNvSpPr>
              <p:nvPr/>
            </p:nvSpPr>
            <p:spPr bwMode="gray">
              <a:xfrm>
                <a:off x="1200" y="2736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3600"/>
              </a:p>
            </p:txBody>
          </p:sp>
        </p:grpSp>
        <p:sp>
          <p:nvSpPr>
            <p:cNvPr id="86024" name="Line 8"/>
            <p:cNvSpPr>
              <a:spLocks noChangeShapeType="1"/>
            </p:cNvSpPr>
            <p:nvPr/>
          </p:nvSpPr>
          <p:spPr bwMode="auto">
            <a:xfrm>
              <a:off x="1536" y="1563"/>
              <a:ext cx="3024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</p:spPr>
          <p:txBody>
            <a:bodyPr wrap="none" anchor="ctr"/>
            <a:lstStyle/>
            <a:p>
              <a:endParaRPr lang="en-US" sz="3600"/>
            </a:p>
          </p:txBody>
        </p:sp>
        <p:sp>
          <p:nvSpPr>
            <p:cNvPr id="86025" name="Text Box 9"/>
            <p:cNvSpPr txBox="1">
              <a:spLocks noChangeArrowheads="1"/>
            </p:cNvSpPr>
            <p:nvPr/>
          </p:nvSpPr>
          <p:spPr bwMode="auto">
            <a:xfrm>
              <a:off x="1680" y="1200"/>
              <a:ext cx="4067" cy="33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th-TH" sz="2800">
                  <a:latin typeface="4815_KwangMD_Catthai" pitchFamily="2" charset="0"/>
                  <a:ea typeface="4815_KwangMD_Catthai" pitchFamily="2" charset="0"/>
                  <a:cs typeface="4815_KwangMD_Catthai" pitchFamily="2" charset="0"/>
                </a:rPr>
                <a:t>ราคาบ้านและอัตราดอกเบี้ยเงินกู้เพื่อซื้อบ้าน</a:t>
              </a:r>
              <a:endParaRPr lang="en-US" sz="2800">
                <a:latin typeface="4815_KwangMD_Catthai" pitchFamily="2" charset="0"/>
                <a:ea typeface="4815_KwangMD_Catthai" pitchFamily="2" charset="0"/>
                <a:cs typeface="4815_KwangMD_Catthai" pitchFamily="2" charset="0"/>
              </a:endParaRPr>
            </a:p>
          </p:txBody>
        </p:sp>
        <p:sp>
          <p:nvSpPr>
            <p:cNvPr id="86026" name="Text Box 10"/>
            <p:cNvSpPr txBox="1">
              <a:spLocks noChangeArrowheads="1"/>
            </p:cNvSpPr>
            <p:nvPr/>
          </p:nvSpPr>
          <p:spPr bwMode="gray">
            <a:xfrm>
              <a:off x="1292" y="1214"/>
              <a:ext cx="191" cy="33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800" b="1">
                  <a:solidFill>
                    <a:schemeClr val="bg1"/>
                  </a:solidFill>
                  <a:latin typeface="4815_KwangMD_Catthai" pitchFamily="2" charset="0"/>
                  <a:ea typeface="4815_KwangMD_Catthai" pitchFamily="2" charset="0"/>
                  <a:cs typeface="4815_KwangMD_Catthai" pitchFamily="2" charset="0"/>
                </a:rPr>
                <a:t>1</a:t>
              </a:r>
            </a:p>
          </p:txBody>
        </p:sp>
      </p:grpSp>
      <p:grpSp>
        <p:nvGrpSpPr>
          <p:cNvPr id="86027" name="Group 11"/>
          <p:cNvGrpSpPr>
            <a:grpSpLocks/>
          </p:cNvGrpSpPr>
          <p:nvPr/>
        </p:nvGrpSpPr>
        <p:grpSpPr bwMode="auto">
          <a:xfrm>
            <a:off x="642910" y="2813050"/>
            <a:ext cx="7232651" cy="665163"/>
            <a:chOff x="1152" y="1755"/>
            <a:chExt cx="4556" cy="419"/>
          </a:xfrm>
        </p:grpSpPr>
        <p:grpSp>
          <p:nvGrpSpPr>
            <p:cNvPr id="86028" name="Group 12"/>
            <p:cNvGrpSpPr>
              <a:grpSpLocks/>
            </p:cNvGrpSpPr>
            <p:nvPr/>
          </p:nvGrpSpPr>
          <p:grpSpPr bwMode="auto">
            <a:xfrm>
              <a:off x="1152" y="1755"/>
              <a:ext cx="480" cy="419"/>
              <a:chOff x="3174" y="2656"/>
              <a:chExt cx="1549" cy="1351"/>
            </a:xfrm>
          </p:grpSpPr>
          <p:sp>
            <p:nvSpPr>
              <p:cNvPr id="86029" name="AutoShape 13"/>
              <p:cNvSpPr>
                <a:spLocks noChangeArrowheads="1"/>
              </p:cNvSpPr>
              <p:nvPr/>
            </p:nvSpPr>
            <p:spPr bwMode="gray">
              <a:xfrm>
                <a:off x="3187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3600"/>
              </a:p>
            </p:txBody>
          </p:sp>
          <p:sp>
            <p:nvSpPr>
              <p:cNvPr id="86030" name="AutoShape 14"/>
              <p:cNvSpPr>
                <a:spLocks noChangeArrowheads="1"/>
              </p:cNvSpPr>
              <p:nvPr/>
            </p:nvSpPr>
            <p:spPr bwMode="gray">
              <a:xfrm>
                <a:off x="3174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499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1">
                    <a:srgbClr val="E6E6E6"/>
                  </a:gs>
                  <a:gs pos="66001">
                    <a:srgbClr val="7D8496"/>
                  </a:gs>
                  <a:gs pos="73500">
                    <a:srgbClr val="E6E6E6"/>
                  </a:gs>
                  <a:gs pos="92501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3600"/>
              </a:p>
            </p:txBody>
          </p:sp>
          <p:sp>
            <p:nvSpPr>
              <p:cNvPr id="86031" name="AutoShape 15"/>
              <p:cNvSpPr>
                <a:spLocks noChangeArrowheads="1"/>
              </p:cNvSpPr>
              <p:nvPr/>
            </p:nvSpPr>
            <p:spPr bwMode="gray">
              <a:xfrm>
                <a:off x="3264" y="2736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3600"/>
              </a:p>
            </p:txBody>
          </p:sp>
        </p:grpSp>
        <p:sp>
          <p:nvSpPr>
            <p:cNvPr id="86032" name="Line 16"/>
            <p:cNvSpPr>
              <a:spLocks noChangeShapeType="1"/>
            </p:cNvSpPr>
            <p:nvPr/>
          </p:nvSpPr>
          <p:spPr bwMode="auto">
            <a:xfrm>
              <a:off x="1536" y="2139"/>
              <a:ext cx="3024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</p:spPr>
          <p:txBody>
            <a:bodyPr wrap="none" anchor="ctr"/>
            <a:lstStyle/>
            <a:p>
              <a:endParaRPr lang="en-US" sz="3600"/>
            </a:p>
          </p:txBody>
        </p:sp>
        <p:sp>
          <p:nvSpPr>
            <p:cNvPr id="86033" name="Text Box 17"/>
            <p:cNvSpPr txBox="1">
              <a:spLocks noChangeArrowheads="1"/>
            </p:cNvSpPr>
            <p:nvPr/>
          </p:nvSpPr>
          <p:spPr bwMode="auto">
            <a:xfrm>
              <a:off x="1680" y="1802"/>
              <a:ext cx="4028" cy="2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th-TH" sz="2400">
                  <a:latin typeface="4815_KwangMD_Catthai" pitchFamily="2" charset="0"/>
                  <a:ea typeface="4815_KwangMD_Catthai" pitchFamily="2" charset="0"/>
                  <a:cs typeface="4815_KwangMD_Catthai" pitchFamily="2" charset="0"/>
                </a:rPr>
                <a:t>ภาษีดอกเบี้ยที่คาดว่าจะประหยัดได้จากการซื้อบ้าน</a:t>
              </a:r>
              <a:endParaRPr lang="en-US" sz="2400">
                <a:latin typeface="4815_KwangMD_Catthai" pitchFamily="2" charset="0"/>
                <a:ea typeface="4815_KwangMD_Catthai" pitchFamily="2" charset="0"/>
                <a:cs typeface="4815_KwangMD_Catthai" pitchFamily="2" charset="0"/>
              </a:endParaRPr>
            </a:p>
          </p:txBody>
        </p:sp>
        <p:sp>
          <p:nvSpPr>
            <p:cNvPr id="86034" name="Text Box 18"/>
            <p:cNvSpPr txBox="1">
              <a:spLocks noChangeArrowheads="1"/>
            </p:cNvSpPr>
            <p:nvPr/>
          </p:nvSpPr>
          <p:spPr bwMode="gray">
            <a:xfrm>
              <a:off x="1292" y="1790"/>
              <a:ext cx="191" cy="33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800" b="1">
                  <a:solidFill>
                    <a:schemeClr val="bg1"/>
                  </a:solidFill>
                  <a:latin typeface="4815_KwangMD_Catthai" pitchFamily="2" charset="0"/>
                  <a:ea typeface="4815_KwangMD_Catthai" pitchFamily="2" charset="0"/>
                  <a:cs typeface="4815_KwangMD_Catthai" pitchFamily="2" charset="0"/>
                </a:rPr>
                <a:t>2</a:t>
              </a:r>
            </a:p>
          </p:txBody>
        </p:sp>
      </p:grpSp>
      <p:grpSp>
        <p:nvGrpSpPr>
          <p:cNvPr id="86035" name="Group 19"/>
          <p:cNvGrpSpPr>
            <a:grpSpLocks/>
          </p:cNvGrpSpPr>
          <p:nvPr/>
        </p:nvGrpSpPr>
        <p:grpSpPr bwMode="auto">
          <a:xfrm>
            <a:off x="642910" y="3705225"/>
            <a:ext cx="5410200" cy="665163"/>
            <a:chOff x="1152" y="2317"/>
            <a:chExt cx="3408" cy="419"/>
          </a:xfrm>
        </p:grpSpPr>
        <p:grpSp>
          <p:nvGrpSpPr>
            <p:cNvPr id="86036" name="Group 20"/>
            <p:cNvGrpSpPr>
              <a:grpSpLocks/>
            </p:cNvGrpSpPr>
            <p:nvPr/>
          </p:nvGrpSpPr>
          <p:grpSpPr bwMode="auto">
            <a:xfrm>
              <a:off x="1152" y="2317"/>
              <a:ext cx="480" cy="419"/>
              <a:chOff x="1110" y="2656"/>
              <a:chExt cx="1549" cy="1351"/>
            </a:xfrm>
          </p:grpSpPr>
          <p:sp>
            <p:nvSpPr>
              <p:cNvPr id="86037" name="AutoShape 21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3600"/>
              </a:p>
            </p:txBody>
          </p:sp>
          <p:sp>
            <p:nvSpPr>
              <p:cNvPr id="86038" name="AutoShape 22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499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1">
                    <a:srgbClr val="E6E6E6"/>
                  </a:gs>
                  <a:gs pos="66001">
                    <a:srgbClr val="7D8496"/>
                  </a:gs>
                  <a:gs pos="73500">
                    <a:srgbClr val="E6E6E6"/>
                  </a:gs>
                  <a:gs pos="92501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3600"/>
              </a:p>
            </p:txBody>
          </p:sp>
          <p:sp>
            <p:nvSpPr>
              <p:cNvPr id="86039" name="AutoShape 23"/>
              <p:cNvSpPr>
                <a:spLocks noChangeArrowheads="1"/>
              </p:cNvSpPr>
              <p:nvPr/>
            </p:nvSpPr>
            <p:spPr bwMode="gray">
              <a:xfrm>
                <a:off x="1200" y="2736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3600"/>
              </a:p>
            </p:txBody>
          </p:sp>
        </p:grpSp>
        <p:sp>
          <p:nvSpPr>
            <p:cNvPr id="86040" name="Line 24"/>
            <p:cNvSpPr>
              <a:spLocks noChangeShapeType="1"/>
            </p:cNvSpPr>
            <p:nvPr/>
          </p:nvSpPr>
          <p:spPr bwMode="auto">
            <a:xfrm>
              <a:off x="1536" y="2701"/>
              <a:ext cx="3024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</p:spPr>
          <p:txBody>
            <a:bodyPr wrap="none" anchor="ctr"/>
            <a:lstStyle/>
            <a:p>
              <a:endParaRPr lang="en-US" sz="3600"/>
            </a:p>
          </p:txBody>
        </p:sp>
        <p:sp>
          <p:nvSpPr>
            <p:cNvPr id="86041" name="Text Box 25"/>
            <p:cNvSpPr txBox="1">
              <a:spLocks noChangeArrowheads="1"/>
            </p:cNvSpPr>
            <p:nvPr/>
          </p:nvSpPr>
          <p:spPr bwMode="auto">
            <a:xfrm>
              <a:off x="1680" y="2338"/>
              <a:ext cx="2679" cy="33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th-TH" sz="2800">
                  <a:latin typeface="4815_KwangMD_Catthai" pitchFamily="2" charset="0"/>
                  <a:ea typeface="4815_KwangMD_Catthai" pitchFamily="2" charset="0"/>
                  <a:cs typeface="4815_KwangMD_Catthai" pitchFamily="2" charset="0"/>
                </a:rPr>
                <a:t>ราคาบ้านที่คาดไว้ในอนาคต</a:t>
              </a:r>
              <a:endParaRPr lang="en-US" sz="2800">
                <a:latin typeface="4815_KwangMD_Catthai" pitchFamily="2" charset="0"/>
                <a:ea typeface="4815_KwangMD_Catthai" pitchFamily="2" charset="0"/>
                <a:cs typeface="4815_KwangMD_Catthai" pitchFamily="2" charset="0"/>
              </a:endParaRPr>
            </a:p>
          </p:txBody>
        </p:sp>
        <p:sp>
          <p:nvSpPr>
            <p:cNvPr id="86042" name="Text Box 26"/>
            <p:cNvSpPr txBox="1">
              <a:spLocks noChangeArrowheads="1"/>
            </p:cNvSpPr>
            <p:nvPr/>
          </p:nvSpPr>
          <p:spPr bwMode="gray">
            <a:xfrm>
              <a:off x="1292" y="2352"/>
              <a:ext cx="191" cy="33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800" b="1">
                  <a:solidFill>
                    <a:schemeClr val="bg1"/>
                  </a:solidFill>
                  <a:latin typeface="4815_KwangMD_Catthai" pitchFamily="2" charset="0"/>
                  <a:ea typeface="4815_KwangMD_Catthai" pitchFamily="2" charset="0"/>
                  <a:cs typeface="4815_KwangMD_Catthai" pitchFamily="2" charset="0"/>
                </a:rPr>
                <a:t>3</a:t>
              </a:r>
            </a:p>
          </p:txBody>
        </p:sp>
      </p:grpSp>
      <p:grpSp>
        <p:nvGrpSpPr>
          <p:cNvPr id="86043" name="Group 27"/>
          <p:cNvGrpSpPr>
            <a:grpSpLocks/>
          </p:cNvGrpSpPr>
          <p:nvPr/>
        </p:nvGrpSpPr>
        <p:grpSpPr bwMode="auto">
          <a:xfrm>
            <a:off x="642910" y="4497389"/>
            <a:ext cx="7161213" cy="830262"/>
            <a:chOff x="1152" y="2851"/>
            <a:chExt cx="4511" cy="523"/>
          </a:xfrm>
        </p:grpSpPr>
        <p:grpSp>
          <p:nvGrpSpPr>
            <p:cNvPr id="86044" name="Group 28"/>
            <p:cNvGrpSpPr>
              <a:grpSpLocks/>
            </p:cNvGrpSpPr>
            <p:nvPr/>
          </p:nvGrpSpPr>
          <p:grpSpPr bwMode="auto">
            <a:xfrm>
              <a:off x="1152" y="2893"/>
              <a:ext cx="480" cy="419"/>
              <a:chOff x="3174" y="2656"/>
              <a:chExt cx="1549" cy="1351"/>
            </a:xfrm>
          </p:grpSpPr>
          <p:sp>
            <p:nvSpPr>
              <p:cNvPr id="86045" name="AutoShape 29"/>
              <p:cNvSpPr>
                <a:spLocks noChangeArrowheads="1"/>
              </p:cNvSpPr>
              <p:nvPr/>
            </p:nvSpPr>
            <p:spPr bwMode="gray">
              <a:xfrm>
                <a:off x="3187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3600"/>
              </a:p>
            </p:txBody>
          </p:sp>
          <p:sp>
            <p:nvSpPr>
              <p:cNvPr id="86046" name="AutoShape 30"/>
              <p:cNvSpPr>
                <a:spLocks noChangeArrowheads="1"/>
              </p:cNvSpPr>
              <p:nvPr/>
            </p:nvSpPr>
            <p:spPr bwMode="gray">
              <a:xfrm>
                <a:off x="3174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499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1">
                    <a:srgbClr val="E6E6E6"/>
                  </a:gs>
                  <a:gs pos="66001">
                    <a:srgbClr val="7D8496"/>
                  </a:gs>
                  <a:gs pos="73500">
                    <a:srgbClr val="E6E6E6"/>
                  </a:gs>
                  <a:gs pos="92501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3600"/>
              </a:p>
            </p:txBody>
          </p:sp>
          <p:sp>
            <p:nvSpPr>
              <p:cNvPr id="86047" name="AutoShape 31"/>
              <p:cNvSpPr>
                <a:spLocks noChangeArrowheads="1"/>
              </p:cNvSpPr>
              <p:nvPr/>
            </p:nvSpPr>
            <p:spPr bwMode="gray">
              <a:xfrm>
                <a:off x="3264" y="2736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3600"/>
              </a:p>
            </p:txBody>
          </p:sp>
        </p:grpSp>
        <p:sp>
          <p:nvSpPr>
            <p:cNvPr id="86048" name="Line 32"/>
            <p:cNvSpPr>
              <a:spLocks noChangeShapeType="1"/>
            </p:cNvSpPr>
            <p:nvPr/>
          </p:nvSpPr>
          <p:spPr bwMode="auto">
            <a:xfrm>
              <a:off x="1536" y="3277"/>
              <a:ext cx="3024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</p:spPr>
          <p:txBody>
            <a:bodyPr wrap="none" anchor="ctr"/>
            <a:lstStyle/>
            <a:p>
              <a:endParaRPr lang="en-US" sz="3600"/>
            </a:p>
          </p:txBody>
        </p:sp>
        <p:sp>
          <p:nvSpPr>
            <p:cNvPr id="86049" name="Text Box 33"/>
            <p:cNvSpPr txBox="1">
              <a:spLocks noChangeArrowheads="1"/>
            </p:cNvSpPr>
            <p:nvPr/>
          </p:nvSpPr>
          <p:spPr bwMode="auto">
            <a:xfrm>
              <a:off x="1680" y="2851"/>
              <a:ext cx="3983" cy="52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th-TH" sz="2400" dirty="0">
                  <a:latin typeface="4815_KwangMD_Catthai" pitchFamily="2" charset="0"/>
                  <a:ea typeface="4815_KwangMD_Catthai" pitchFamily="2" charset="0"/>
                  <a:cs typeface="4815_KwangMD_Catthai" pitchFamily="2" charset="0"/>
                </a:rPr>
                <a:t>ผลตอบแทนทางการเงินที่คาด</a:t>
              </a:r>
              <a:r>
                <a:rPr lang="th-TH" sz="2400" dirty="0" smtClean="0">
                  <a:latin typeface="4815_KwangMD_Catthai" pitchFamily="2" charset="0"/>
                  <a:ea typeface="4815_KwangMD_Catthai" pitchFamily="2" charset="0"/>
                  <a:cs typeface="4815_KwangMD_Catthai" pitchFamily="2" charset="0"/>
                </a:rPr>
                <a:t>ไว้</a:t>
              </a:r>
              <a:endParaRPr lang="en-US" sz="2400" dirty="0" smtClean="0">
                <a:latin typeface="4815_KwangMD_Catthai" pitchFamily="2" charset="0"/>
                <a:ea typeface="4815_KwangMD_Catthai" pitchFamily="2" charset="0"/>
                <a:cs typeface="4815_KwangMD_Catthai" pitchFamily="2" charset="0"/>
              </a:endParaRPr>
            </a:p>
            <a:p>
              <a:pPr eaLnBrk="0" hangingPunct="0"/>
              <a:r>
                <a:rPr lang="th-TH" sz="2400" dirty="0" smtClean="0">
                  <a:latin typeface="4815_KwangMD_Catthai" pitchFamily="2" charset="0"/>
                  <a:ea typeface="4815_KwangMD_Catthai" pitchFamily="2" charset="0"/>
                  <a:cs typeface="4815_KwangMD_Catthai" pitchFamily="2" charset="0"/>
                </a:rPr>
                <a:t>จาก</a:t>
              </a:r>
              <a:r>
                <a:rPr lang="th-TH" sz="2400" dirty="0">
                  <a:latin typeface="4815_KwangMD_Catthai" pitchFamily="2" charset="0"/>
                  <a:ea typeface="4815_KwangMD_Catthai" pitchFamily="2" charset="0"/>
                  <a:cs typeface="4815_KwangMD_Catthai" pitchFamily="2" charset="0"/>
                </a:rPr>
                <a:t>การไม่ซื้อบ้านแต่นำเงินจำนวนนี้ไปลงทุนที่อื่น</a:t>
              </a:r>
              <a:endParaRPr lang="en-US" sz="2400" dirty="0">
                <a:latin typeface="4815_KwangMD_Catthai" pitchFamily="2" charset="0"/>
                <a:ea typeface="4815_KwangMD_Catthai" pitchFamily="2" charset="0"/>
                <a:cs typeface="4815_KwangMD_Catthai" pitchFamily="2" charset="0"/>
              </a:endParaRPr>
            </a:p>
          </p:txBody>
        </p:sp>
        <p:sp>
          <p:nvSpPr>
            <p:cNvPr id="86050" name="Text Box 34"/>
            <p:cNvSpPr txBox="1">
              <a:spLocks noChangeArrowheads="1"/>
            </p:cNvSpPr>
            <p:nvPr/>
          </p:nvSpPr>
          <p:spPr bwMode="gray">
            <a:xfrm>
              <a:off x="1292" y="2928"/>
              <a:ext cx="191" cy="33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800" b="1">
                  <a:solidFill>
                    <a:schemeClr val="bg1"/>
                  </a:solidFill>
                  <a:latin typeface="4815_KwangMD_Catthai" pitchFamily="2" charset="0"/>
                  <a:ea typeface="4815_KwangMD_Catthai" pitchFamily="2" charset="0"/>
                  <a:cs typeface="4815_KwangMD_Catthai" pitchFamily="2" charset="0"/>
                </a:rPr>
                <a:t>4</a:t>
              </a:r>
            </a:p>
          </p:txBody>
        </p:sp>
      </p:grpSp>
      <p:sp>
        <p:nvSpPr>
          <p:cNvPr id="86051" name="AutoShape 35"/>
          <p:cNvSpPr>
            <a:spLocks noChangeArrowheads="1"/>
          </p:cNvSpPr>
          <p:nvPr/>
        </p:nvSpPr>
        <p:spPr bwMode="auto">
          <a:xfrm>
            <a:off x="4767263" y="6432550"/>
            <a:ext cx="3889375" cy="360363"/>
          </a:xfrm>
          <a:prstGeom prst="roundRect">
            <a:avLst>
              <a:gd name="adj" fmla="val 16667"/>
            </a:avLst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th-TH" sz="2000" b="1">
                <a:latin typeface="4815_KwangMD_Catthai" pitchFamily="2" charset="0"/>
                <a:ea typeface="4815_KwangMD_Catthai" pitchFamily="2" charset="0"/>
                <a:cs typeface="4815_KwangMD_Catthai" pitchFamily="2" charset="0"/>
              </a:rPr>
              <a:t>การบริหารสินเชื่อเพื่อบริโภค (การวางแผนที่อยู่อาศัย)</a:t>
            </a:r>
            <a:endParaRPr lang="th-TH" sz="2000">
              <a:latin typeface="4815_KwangMD_Catthai" pitchFamily="2" charset="0"/>
              <a:ea typeface="4815_KwangMD_Catthai" pitchFamily="2" charset="0"/>
              <a:cs typeface="4815_KwangMD_Catthai" pitchFamily="2" charset="0"/>
            </a:endParaRPr>
          </a:p>
        </p:txBody>
      </p:sp>
      <p:grpSp>
        <p:nvGrpSpPr>
          <p:cNvPr id="86052" name="Group 36"/>
          <p:cNvGrpSpPr>
            <a:grpSpLocks/>
          </p:cNvGrpSpPr>
          <p:nvPr/>
        </p:nvGrpSpPr>
        <p:grpSpPr bwMode="auto">
          <a:xfrm>
            <a:off x="649260" y="5356225"/>
            <a:ext cx="6583363" cy="665163"/>
            <a:chOff x="1152" y="2317"/>
            <a:chExt cx="4147" cy="419"/>
          </a:xfrm>
        </p:grpSpPr>
        <p:grpSp>
          <p:nvGrpSpPr>
            <p:cNvPr id="86053" name="Group 37"/>
            <p:cNvGrpSpPr>
              <a:grpSpLocks/>
            </p:cNvGrpSpPr>
            <p:nvPr/>
          </p:nvGrpSpPr>
          <p:grpSpPr bwMode="auto">
            <a:xfrm>
              <a:off x="1152" y="2317"/>
              <a:ext cx="480" cy="419"/>
              <a:chOff x="1110" y="2656"/>
              <a:chExt cx="1549" cy="1351"/>
            </a:xfrm>
          </p:grpSpPr>
          <p:sp>
            <p:nvSpPr>
              <p:cNvPr id="86054" name="AutoShape 38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3600"/>
              </a:p>
            </p:txBody>
          </p:sp>
          <p:sp>
            <p:nvSpPr>
              <p:cNvPr id="86055" name="AutoShape 39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499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1">
                    <a:srgbClr val="E6E6E6"/>
                  </a:gs>
                  <a:gs pos="66001">
                    <a:srgbClr val="7D8496"/>
                  </a:gs>
                  <a:gs pos="73500">
                    <a:srgbClr val="E6E6E6"/>
                  </a:gs>
                  <a:gs pos="92501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3600"/>
              </a:p>
            </p:txBody>
          </p:sp>
          <p:sp>
            <p:nvSpPr>
              <p:cNvPr id="86056" name="AutoShape 40"/>
              <p:cNvSpPr>
                <a:spLocks noChangeArrowheads="1"/>
              </p:cNvSpPr>
              <p:nvPr/>
            </p:nvSpPr>
            <p:spPr bwMode="gray">
              <a:xfrm>
                <a:off x="1200" y="2736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3600"/>
              </a:p>
            </p:txBody>
          </p:sp>
        </p:grpSp>
        <p:sp>
          <p:nvSpPr>
            <p:cNvPr id="86057" name="Line 41"/>
            <p:cNvSpPr>
              <a:spLocks noChangeShapeType="1"/>
            </p:cNvSpPr>
            <p:nvPr/>
          </p:nvSpPr>
          <p:spPr bwMode="auto">
            <a:xfrm>
              <a:off x="1536" y="2701"/>
              <a:ext cx="3024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</p:spPr>
          <p:txBody>
            <a:bodyPr wrap="none" anchor="ctr"/>
            <a:lstStyle/>
            <a:p>
              <a:endParaRPr lang="en-US" sz="3600"/>
            </a:p>
          </p:txBody>
        </p:sp>
        <p:sp>
          <p:nvSpPr>
            <p:cNvPr id="86058" name="Text Box 42"/>
            <p:cNvSpPr txBox="1">
              <a:spLocks noChangeArrowheads="1"/>
            </p:cNvSpPr>
            <p:nvPr/>
          </p:nvSpPr>
          <p:spPr bwMode="auto">
            <a:xfrm>
              <a:off x="1680" y="2364"/>
              <a:ext cx="3619" cy="2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th-TH" sz="2400">
                  <a:latin typeface="4815_KwangMD_Catthai" pitchFamily="2" charset="0"/>
                  <a:ea typeface="4815_KwangMD_Catthai" pitchFamily="2" charset="0"/>
                  <a:cs typeface="4815_KwangMD_Catthai" pitchFamily="2" charset="0"/>
                </a:rPr>
                <a:t>ช่วงระยะเวลาที่คาดว่าจะอาศัยอยู่ในท้องถิ่นนี้</a:t>
              </a:r>
              <a:endParaRPr lang="en-US" sz="2400">
                <a:latin typeface="4815_KwangMD_Catthai" pitchFamily="2" charset="0"/>
                <a:ea typeface="4815_KwangMD_Catthai" pitchFamily="2" charset="0"/>
                <a:cs typeface="4815_KwangMD_Catthai" pitchFamily="2" charset="0"/>
              </a:endParaRPr>
            </a:p>
          </p:txBody>
        </p:sp>
        <p:sp>
          <p:nvSpPr>
            <p:cNvPr id="86059" name="Text Box 43"/>
            <p:cNvSpPr txBox="1">
              <a:spLocks noChangeArrowheads="1"/>
            </p:cNvSpPr>
            <p:nvPr/>
          </p:nvSpPr>
          <p:spPr bwMode="gray">
            <a:xfrm>
              <a:off x="1292" y="2352"/>
              <a:ext cx="191" cy="33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800" b="1">
                  <a:solidFill>
                    <a:schemeClr val="bg1"/>
                  </a:solidFill>
                  <a:latin typeface="4815_KwangMD_Catthai" pitchFamily="2" charset="0"/>
                  <a:ea typeface="4815_KwangMD_Catthai" pitchFamily="2" charset="0"/>
                  <a:cs typeface="4815_KwangMD_Catthai" pitchFamily="2" charset="0"/>
                </a:rPr>
                <a:t>5</a:t>
              </a:r>
            </a:p>
          </p:txBody>
        </p:sp>
      </p:grpSp>
      <p:sp>
        <p:nvSpPr>
          <p:cNvPr id="86065" name="AutoShape 49"/>
          <p:cNvSpPr>
            <a:spLocks noChangeArrowheads="1"/>
          </p:cNvSpPr>
          <p:nvPr/>
        </p:nvSpPr>
        <p:spPr bwMode="ltGray">
          <a:xfrm>
            <a:off x="827088" y="1125538"/>
            <a:ext cx="7959754" cy="574675"/>
          </a:xfrm>
          <a:prstGeom prst="roundRect">
            <a:avLst>
              <a:gd name="adj" fmla="val 50000"/>
            </a:avLst>
          </a:prstGeom>
          <a:solidFill>
            <a:schemeClr val="accent4">
              <a:lumMod val="10000"/>
              <a:lumOff val="90000"/>
            </a:schemeClr>
          </a:soli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 algn="ctr"/>
            <a:r>
              <a:rPr lang="th-TH" sz="3200" dirty="0">
                <a:solidFill>
                  <a:srgbClr val="000000"/>
                </a:solidFill>
                <a:latin typeface="AngsanaUPC" pitchFamily="18" charset="-34"/>
                <a:ea typeface="4815_KwangMD_Catthai" pitchFamily="2" charset="0"/>
                <a:cs typeface="AngsanaUPC" pitchFamily="18" charset="-34"/>
              </a:rPr>
              <a:t>การตัดสินใจเช่าหรือซื้อบ้านขึ้นอยู่กับปัจจัยต่าง ๆ ดังนี้</a:t>
            </a:r>
            <a:endParaRPr lang="en-US" sz="3200" dirty="0">
              <a:solidFill>
                <a:srgbClr val="000000"/>
              </a:solidFill>
              <a:latin typeface="AngsanaUPC" pitchFamily="18" charset="-34"/>
              <a:ea typeface="4815_KwangMD_Catthai" pitchFamily="2" charset="0"/>
              <a:cs typeface="AngsanaUPC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86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86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86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2" dur="500"/>
                                        <p:tgtEl>
                                          <p:spTgt spid="86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7" dur="500"/>
                                        <p:tgtEl>
                                          <p:spTgt spid="86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www.themegallery.com</a:t>
            </a:r>
          </a:p>
        </p:txBody>
      </p:sp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1196975" y="455613"/>
            <a:ext cx="4114800" cy="487362"/>
          </a:xfrm>
        </p:spPr>
        <p:txBody>
          <a:bodyPr/>
          <a:lstStyle/>
          <a:p>
            <a:r>
              <a:rPr lang="th-TH" sz="2600" b="1">
                <a:latin typeface="4815_KwangMD_Catthai" pitchFamily="2" charset="0"/>
                <a:ea typeface="4815_KwangMD_Catthai" pitchFamily="2" charset="0"/>
                <a:cs typeface="4815_KwangMD_Catthai" pitchFamily="2" charset="0"/>
              </a:rPr>
              <a:t>การตัดสินใจเช่าหรือซื้อบ้านเป็นของตนเอง</a:t>
            </a:r>
            <a:endParaRPr lang="en-US" sz="2600" b="1">
              <a:latin typeface="4815_KwangMD_Catthai" pitchFamily="2" charset="0"/>
              <a:ea typeface="4815_KwangMD_Catthai" pitchFamily="2" charset="0"/>
              <a:cs typeface="4815_KwangMD_Catthai" pitchFamily="2" charset="0"/>
            </a:endParaRPr>
          </a:p>
        </p:txBody>
      </p:sp>
      <p:sp>
        <p:nvSpPr>
          <p:cNvPr id="87043" name="AutoShape 3"/>
          <p:cNvSpPr>
            <a:spLocks noChangeArrowheads="1"/>
          </p:cNvSpPr>
          <p:nvPr/>
        </p:nvSpPr>
        <p:spPr bwMode="auto">
          <a:xfrm>
            <a:off x="4767263" y="6432550"/>
            <a:ext cx="3889375" cy="360363"/>
          </a:xfrm>
          <a:prstGeom prst="roundRect">
            <a:avLst>
              <a:gd name="adj" fmla="val 16667"/>
            </a:avLst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th-TH" sz="2000" b="1">
                <a:latin typeface="4815_KwangMD_Catthai" pitchFamily="2" charset="0"/>
                <a:ea typeface="4815_KwangMD_Catthai" pitchFamily="2" charset="0"/>
                <a:cs typeface="4815_KwangMD_Catthai" pitchFamily="2" charset="0"/>
              </a:rPr>
              <a:t>การบริหารสินเชื่อเพื่อบริโภค (การวางแผนที่อยู่อาศัย)</a:t>
            </a:r>
            <a:endParaRPr lang="th-TH" sz="2000">
              <a:latin typeface="4815_KwangMD_Catthai" pitchFamily="2" charset="0"/>
              <a:ea typeface="4815_KwangMD_Catthai" pitchFamily="2" charset="0"/>
              <a:cs typeface="4815_KwangMD_Catthai" pitchFamily="2" charset="0"/>
            </a:endParaRPr>
          </a:p>
        </p:txBody>
      </p:sp>
      <p:grpSp>
        <p:nvGrpSpPr>
          <p:cNvPr id="87045" name="Group 5"/>
          <p:cNvGrpSpPr>
            <a:grpSpLocks/>
          </p:cNvGrpSpPr>
          <p:nvPr/>
        </p:nvGrpSpPr>
        <p:grpSpPr bwMode="auto">
          <a:xfrm>
            <a:off x="1258888" y="1268413"/>
            <a:ext cx="2305050" cy="2232025"/>
            <a:chOff x="720" y="2016"/>
            <a:chExt cx="1440" cy="1680"/>
          </a:xfrm>
        </p:grpSpPr>
        <p:sp>
          <p:nvSpPr>
            <p:cNvPr id="87046" name="AutoShape 6"/>
            <p:cNvSpPr>
              <a:spLocks noChangeArrowheads="1"/>
            </p:cNvSpPr>
            <p:nvPr/>
          </p:nvSpPr>
          <p:spPr bwMode="auto">
            <a:xfrm>
              <a:off x="720" y="2016"/>
              <a:ext cx="1440" cy="1680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th-TH" sz="3200">
                <a:latin typeface="4815_KwangMD_Catthai" pitchFamily="2" charset="0"/>
                <a:ea typeface="4815_KwangMD_Catthai" pitchFamily="2" charset="0"/>
                <a:cs typeface="4815_KwangMD_Catthai" pitchFamily="2" charset="0"/>
              </a:endParaRPr>
            </a:p>
          </p:txBody>
        </p:sp>
        <p:sp>
          <p:nvSpPr>
            <p:cNvPr id="87047" name="Text Box 7"/>
            <p:cNvSpPr txBox="1">
              <a:spLocks noChangeArrowheads="1"/>
            </p:cNvSpPr>
            <p:nvPr/>
          </p:nvSpPr>
          <p:spPr bwMode="auto">
            <a:xfrm>
              <a:off x="780" y="2141"/>
              <a:ext cx="1284" cy="11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/>
              <a:r>
                <a:rPr lang="th-TH" sz="3200" dirty="0">
                  <a:solidFill>
                    <a:srgbClr val="000000"/>
                  </a:solidFill>
                  <a:latin typeface="4815_KwangMD_Catthai" pitchFamily="2" charset="0"/>
                  <a:ea typeface="4815_KwangMD_Catthai" pitchFamily="2" charset="0"/>
                  <a:cs typeface="4815_KwangMD_Catthai" pitchFamily="2" charset="0"/>
                </a:rPr>
                <a:t>ค่าใช้จ่ายทั้งสิ้น</a:t>
              </a:r>
            </a:p>
            <a:p>
              <a:pPr algn="ctr" eaLnBrk="0" hangingPunct="0"/>
              <a:r>
                <a:rPr lang="th-TH" sz="3200" dirty="0">
                  <a:solidFill>
                    <a:srgbClr val="000000"/>
                  </a:solidFill>
                  <a:latin typeface="4815_KwangMD_Catthai" pitchFamily="2" charset="0"/>
                  <a:ea typeface="4815_KwangMD_Catthai" pitchFamily="2" charset="0"/>
                  <a:cs typeface="4815_KwangMD_Catthai" pitchFamily="2" charset="0"/>
                </a:rPr>
                <a:t>สำหรับการ</a:t>
              </a:r>
            </a:p>
            <a:p>
              <a:pPr algn="ctr" eaLnBrk="0" hangingPunct="0"/>
              <a:r>
                <a:rPr lang="th-TH" sz="3200" dirty="0">
                  <a:solidFill>
                    <a:srgbClr val="000000"/>
                  </a:solidFill>
                  <a:latin typeface="4815_KwangMD_Catthai" pitchFamily="2" charset="0"/>
                  <a:ea typeface="4815_KwangMD_Catthai" pitchFamily="2" charset="0"/>
                  <a:cs typeface="4815_KwangMD_Catthai" pitchFamily="2" charset="0"/>
                </a:rPr>
                <a:t>ซื้อบ้าน</a:t>
              </a:r>
              <a:endParaRPr lang="en-US" sz="3200" dirty="0">
                <a:solidFill>
                  <a:srgbClr val="000000"/>
                </a:solidFill>
                <a:latin typeface="4815_KwangMD_Catthai" pitchFamily="2" charset="0"/>
                <a:ea typeface="4815_KwangMD_Catthai" pitchFamily="2" charset="0"/>
                <a:cs typeface="4815_KwangMD_Catthai" pitchFamily="2" charset="0"/>
              </a:endParaRPr>
            </a:p>
          </p:txBody>
        </p:sp>
      </p:grpSp>
      <p:grpSp>
        <p:nvGrpSpPr>
          <p:cNvPr id="87048" name="Group 8"/>
          <p:cNvGrpSpPr>
            <a:grpSpLocks/>
          </p:cNvGrpSpPr>
          <p:nvPr/>
        </p:nvGrpSpPr>
        <p:grpSpPr bwMode="auto">
          <a:xfrm>
            <a:off x="5678488" y="1268413"/>
            <a:ext cx="2305050" cy="2232025"/>
            <a:chOff x="3504" y="2016"/>
            <a:chExt cx="1440" cy="1680"/>
          </a:xfrm>
        </p:grpSpPr>
        <p:sp>
          <p:nvSpPr>
            <p:cNvPr id="87049" name="AutoShape 9"/>
            <p:cNvSpPr>
              <a:spLocks noChangeArrowheads="1"/>
            </p:cNvSpPr>
            <p:nvPr/>
          </p:nvSpPr>
          <p:spPr bwMode="auto">
            <a:xfrm>
              <a:off x="3504" y="2016"/>
              <a:ext cx="1440" cy="1680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th-TH" sz="3200">
                <a:latin typeface="4815_KwangMD_Catthai" pitchFamily="2" charset="0"/>
                <a:ea typeface="4815_KwangMD_Catthai" pitchFamily="2" charset="0"/>
                <a:cs typeface="4815_KwangMD_Catthai" pitchFamily="2" charset="0"/>
              </a:endParaRPr>
            </a:p>
          </p:txBody>
        </p:sp>
        <p:sp>
          <p:nvSpPr>
            <p:cNvPr id="87050" name="Text Box 10"/>
            <p:cNvSpPr txBox="1">
              <a:spLocks noChangeArrowheads="1"/>
            </p:cNvSpPr>
            <p:nvPr/>
          </p:nvSpPr>
          <p:spPr bwMode="auto">
            <a:xfrm>
              <a:off x="3648" y="2159"/>
              <a:ext cx="1284" cy="11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th-TH" sz="3200">
                  <a:solidFill>
                    <a:srgbClr val="000000"/>
                  </a:solidFill>
                  <a:latin typeface="4815_KwangMD_Catthai" pitchFamily="2" charset="0"/>
                  <a:ea typeface="4815_KwangMD_Catthai" pitchFamily="2" charset="0"/>
                  <a:cs typeface="4815_KwangMD_Catthai" pitchFamily="2" charset="0"/>
                </a:rPr>
                <a:t>ค่าใช้จ่ายทั้งสิ้น</a:t>
              </a:r>
            </a:p>
            <a:p>
              <a:pPr algn="ctr"/>
              <a:r>
                <a:rPr lang="th-TH" sz="3200">
                  <a:solidFill>
                    <a:srgbClr val="000000"/>
                  </a:solidFill>
                  <a:latin typeface="4815_KwangMD_Catthai" pitchFamily="2" charset="0"/>
                  <a:ea typeface="4815_KwangMD_Catthai" pitchFamily="2" charset="0"/>
                  <a:cs typeface="4815_KwangMD_Catthai" pitchFamily="2" charset="0"/>
                </a:rPr>
                <a:t>สำหรับการ</a:t>
              </a:r>
            </a:p>
            <a:p>
              <a:pPr algn="ctr"/>
              <a:r>
                <a:rPr lang="th-TH" sz="3200">
                  <a:solidFill>
                    <a:srgbClr val="000000"/>
                  </a:solidFill>
                  <a:latin typeface="4815_KwangMD_Catthai" pitchFamily="2" charset="0"/>
                  <a:ea typeface="4815_KwangMD_Catthai" pitchFamily="2" charset="0"/>
                  <a:cs typeface="4815_KwangMD_Catthai" pitchFamily="2" charset="0"/>
                </a:rPr>
                <a:t>เช่าบ้าน</a:t>
              </a:r>
              <a:endParaRPr lang="en-US" sz="3200">
                <a:solidFill>
                  <a:srgbClr val="000000"/>
                </a:solidFill>
                <a:latin typeface="4815_KwangMD_Catthai" pitchFamily="2" charset="0"/>
                <a:ea typeface="4815_KwangMD_Catthai" pitchFamily="2" charset="0"/>
                <a:cs typeface="4815_KwangMD_Catthai" pitchFamily="2" charset="0"/>
              </a:endParaRPr>
            </a:p>
          </p:txBody>
        </p:sp>
      </p:grpSp>
      <p:sp>
        <p:nvSpPr>
          <p:cNvPr id="87051" name="AutoShape 11"/>
          <p:cNvSpPr>
            <a:spLocks noChangeArrowheads="1"/>
          </p:cNvSpPr>
          <p:nvPr/>
        </p:nvSpPr>
        <p:spPr bwMode="auto">
          <a:xfrm>
            <a:off x="3633788" y="1963738"/>
            <a:ext cx="1944687" cy="792162"/>
          </a:xfrm>
          <a:prstGeom prst="leftRightArrow">
            <a:avLst>
              <a:gd name="adj1" fmla="val 50000"/>
              <a:gd name="adj2" fmla="val 49098"/>
            </a:avLst>
          </a:prstGeom>
          <a:solidFill>
            <a:srgbClr val="CC99FF"/>
          </a:solidFill>
          <a:ln w="28575">
            <a:solidFill>
              <a:srgbClr val="800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th-TH" sz="3200">
                <a:latin typeface="4815_KwangMD_Catthai" pitchFamily="2" charset="0"/>
                <a:ea typeface="4815_KwangMD_Catthai" pitchFamily="2" charset="0"/>
                <a:cs typeface="4815_KwangMD_Catthai" pitchFamily="2" charset="0"/>
              </a:rPr>
              <a:t>เปรียบเทียบ</a:t>
            </a:r>
          </a:p>
        </p:txBody>
      </p:sp>
      <p:sp>
        <p:nvSpPr>
          <p:cNvPr id="87052" name="Rectangle 12"/>
          <p:cNvSpPr>
            <a:spLocks noChangeArrowheads="1"/>
          </p:cNvSpPr>
          <p:nvPr/>
        </p:nvSpPr>
        <p:spPr bwMode="auto">
          <a:xfrm>
            <a:off x="500034" y="3643314"/>
            <a:ext cx="8429684" cy="25923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th-TH" sz="3200" i="1" dirty="0">
                <a:solidFill>
                  <a:srgbClr val="000000"/>
                </a:solidFill>
                <a:latin typeface="AngsanaUPC" pitchFamily="18" charset="-34"/>
                <a:ea typeface="4815_KwangMD_Catthai" pitchFamily="2" charset="0"/>
                <a:cs typeface="AngsanaUPC" pitchFamily="18" charset="-34"/>
              </a:rPr>
              <a:t>ในระยะสั้น การซื้อบ้านผู้ซื้อจะมีภาระต้องจ่ายค่าใช้จ่าย</a:t>
            </a:r>
            <a:r>
              <a:rPr lang="th-TH" sz="3200" i="1" dirty="0" smtClean="0">
                <a:solidFill>
                  <a:srgbClr val="000000"/>
                </a:solidFill>
                <a:latin typeface="AngsanaUPC" pitchFamily="18" charset="-34"/>
                <a:ea typeface="4815_KwangMD_Catthai" pitchFamily="2" charset="0"/>
                <a:cs typeface="AngsanaUPC" pitchFamily="18" charset="-34"/>
              </a:rPr>
              <a:t>ต่างๆ</a:t>
            </a:r>
            <a:r>
              <a:rPr lang="en-US" sz="3200" i="1" dirty="0" smtClean="0">
                <a:solidFill>
                  <a:srgbClr val="000000"/>
                </a:solidFill>
                <a:latin typeface="AngsanaUPC" pitchFamily="18" charset="-34"/>
                <a:ea typeface="4815_KwangMD_Catthai" pitchFamily="2" charset="0"/>
                <a:cs typeface="AngsanaUPC" pitchFamily="18" charset="-34"/>
              </a:rPr>
              <a:t> </a:t>
            </a:r>
            <a:r>
              <a:rPr lang="th-TH" sz="3200" i="1" dirty="0" smtClean="0">
                <a:solidFill>
                  <a:srgbClr val="000000"/>
                </a:solidFill>
                <a:latin typeface="AngsanaUPC" pitchFamily="18" charset="-34"/>
                <a:ea typeface="4815_KwangMD_Catthai" pitchFamily="2" charset="0"/>
                <a:cs typeface="AngsanaUPC" pitchFamily="18" charset="-34"/>
              </a:rPr>
              <a:t>สูง</a:t>
            </a:r>
            <a:r>
              <a:rPr lang="th-TH" sz="3200" i="1" dirty="0">
                <a:solidFill>
                  <a:srgbClr val="000000"/>
                </a:solidFill>
                <a:latin typeface="AngsanaUPC" pitchFamily="18" charset="-34"/>
                <a:ea typeface="4815_KwangMD_Catthai" pitchFamily="2" charset="0"/>
                <a:cs typeface="AngsanaUPC" pitchFamily="18" charset="-34"/>
              </a:rPr>
              <a:t>กว่าการเช่า </a:t>
            </a:r>
            <a:endParaRPr lang="en-US" sz="3200" i="1" dirty="0" smtClean="0">
              <a:solidFill>
                <a:srgbClr val="000000"/>
              </a:solidFill>
              <a:latin typeface="AngsanaUPC" pitchFamily="18" charset="-34"/>
              <a:ea typeface="4815_KwangMD_Catthai" pitchFamily="2" charset="0"/>
              <a:cs typeface="AngsanaUPC" pitchFamily="18" charset="-34"/>
            </a:endParaRPr>
          </a:p>
          <a:p>
            <a:r>
              <a:rPr lang="th-TH" sz="3200" i="1" dirty="0" smtClean="0">
                <a:solidFill>
                  <a:srgbClr val="000000"/>
                </a:solidFill>
                <a:latin typeface="AngsanaUPC" pitchFamily="18" charset="-34"/>
                <a:ea typeface="4815_KwangMD_Catthai" pitchFamily="2" charset="0"/>
                <a:cs typeface="AngsanaUPC" pitchFamily="18" charset="-34"/>
              </a:rPr>
              <a:t>แต่</a:t>
            </a:r>
            <a:r>
              <a:rPr lang="th-TH" sz="3200" i="1" dirty="0">
                <a:solidFill>
                  <a:srgbClr val="000000"/>
                </a:solidFill>
                <a:latin typeface="AngsanaUPC" pitchFamily="18" charset="-34"/>
                <a:ea typeface="4815_KwangMD_Catthai" pitchFamily="2" charset="0"/>
                <a:cs typeface="AngsanaUPC" pitchFamily="18" charset="-34"/>
              </a:rPr>
              <a:t>ในระยะยาวแล้วการซื้อบ้านจะให้ประโยชน์</a:t>
            </a:r>
            <a:r>
              <a:rPr lang="th-TH" sz="3200" i="1" dirty="0" smtClean="0">
                <a:solidFill>
                  <a:srgbClr val="000000"/>
                </a:solidFill>
                <a:latin typeface="AngsanaUPC" pitchFamily="18" charset="-34"/>
                <a:ea typeface="4815_KwangMD_Catthai" pitchFamily="2" charset="0"/>
                <a:cs typeface="AngsanaUPC" pitchFamily="18" charset="-34"/>
              </a:rPr>
              <a:t>มากกว่าการ</a:t>
            </a:r>
            <a:r>
              <a:rPr lang="th-TH" sz="3200" i="1" dirty="0">
                <a:solidFill>
                  <a:srgbClr val="000000"/>
                </a:solidFill>
                <a:latin typeface="AngsanaUPC" pitchFamily="18" charset="-34"/>
                <a:ea typeface="4815_KwangMD_Catthai" pitchFamily="2" charset="0"/>
                <a:cs typeface="AngsanaUPC" pitchFamily="18" charset="-34"/>
              </a:rPr>
              <a:t>เช่า </a:t>
            </a:r>
            <a:endParaRPr lang="en-US" sz="3200" i="1" dirty="0" smtClean="0">
              <a:solidFill>
                <a:srgbClr val="000000"/>
              </a:solidFill>
              <a:latin typeface="AngsanaUPC" pitchFamily="18" charset="-34"/>
              <a:ea typeface="4815_KwangMD_Catthai" pitchFamily="2" charset="0"/>
              <a:cs typeface="AngsanaUPC" pitchFamily="18" charset="-34"/>
            </a:endParaRPr>
          </a:p>
          <a:p>
            <a:r>
              <a:rPr lang="th-TH" sz="3200" i="1" dirty="0" smtClean="0">
                <a:solidFill>
                  <a:srgbClr val="000000"/>
                </a:solidFill>
                <a:latin typeface="AngsanaUPC" pitchFamily="18" charset="-34"/>
                <a:ea typeface="4815_KwangMD_Catthai" pitchFamily="2" charset="0"/>
                <a:cs typeface="AngsanaUPC" pitchFamily="18" charset="-34"/>
              </a:rPr>
              <a:t>ซึ่ง</a:t>
            </a:r>
            <a:r>
              <a:rPr lang="th-TH" sz="3200" i="1" dirty="0">
                <a:solidFill>
                  <a:srgbClr val="000000"/>
                </a:solidFill>
                <a:latin typeface="AngsanaUPC" pitchFamily="18" charset="-34"/>
                <a:ea typeface="4815_KwangMD_Catthai" pitchFamily="2" charset="0"/>
                <a:cs typeface="AngsanaUPC" pitchFamily="18" charset="-34"/>
              </a:rPr>
              <a:t>ผลประโยชน์ที่ได้ส่วนใหญ่ ได้มาจากภาวะเงิน</a:t>
            </a:r>
            <a:r>
              <a:rPr lang="th-TH" sz="3200" i="1" dirty="0" smtClean="0">
                <a:solidFill>
                  <a:srgbClr val="000000"/>
                </a:solidFill>
                <a:latin typeface="AngsanaUPC" pitchFamily="18" charset="-34"/>
                <a:ea typeface="4815_KwangMD_Catthai" pitchFamily="2" charset="0"/>
                <a:cs typeface="AngsanaUPC" pitchFamily="18" charset="-34"/>
              </a:rPr>
              <a:t>เฟ้อ</a:t>
            </a:r>
            <a:r>
              <a:rPr lang="en-US" sz="3200" i="1" dirty="0" smtClean="0">
                <a:solidFill>
                  <a:srgbClr val="000000"/>
                </a:solidFill>
                <a:latin typeface="AngsanaUPC" pitchFamily="18" charset="-34"/>
                <a:ea typeface="4815_KwangMD_Catthai" pitchFamily="2" charset="0"/>
                <a:cs typeface="AngsanaUPC" pitchFamily="18" charset="-34"/>
              </a:rPr>
              <a:t> </a:t>
            </a:r>
          </a:p>
          <a:p>
            <a:r>
              <a:rPr lang="th-TH" sz="3200" i="1" dirty="0" smtClean="0">
                <a:solidFill>
                  <a:srgbClr val="000000"/>
                </a:solidFill>
                <a:latin typeface="AngsanaUPC" pitchFamily="18" charset="-34"/>
                <a:ea typeface="4815_KwangMD_Catthai" pitchFamily="2" charset="0"/>
                <a:cs typeface="AngsanaUPC" pitchFamily="18" charset="-34"/>
              </a:rPr>
              <a:t>ทำ</a:t>
            </a:r>
            <a:r>
              <a:rPr lang="th-TH" sz="3200" i="1" dirty="0">
                <a:solidFill>
                  <a:srgbClr val="000000"/>
                </a:solidFill>
                <a:latin typeface="AngsanaUPC" pitchFamily="18" charset="-34"/>
                <a:ea typeface="4815_KwangMD_Catthai" pitchFamily="2" charset="0"/>
                <a:cs typeface="AngsanaUPC" pitchFamily="18" charset="-34"/>
              </a:rPr>
              <a:t>ให้มูลค่าของอสังหาริมทรัพย์เพิ่มขึ้นตามอัตราเงินเฟ้อ</a:t>
            </a:r>
          </a:p>
          <a:p>
            <a:r>
              <a:rPr lang="th-TH" sz="3200" i="1" dirty="0">
                <a:solidFill>
                  <a:srgbClr val="000000"/>
                </a:solidFill>
                <a:latin typeface="AngsanaUPC" pitchFamily="18" charset="-34"/>
                <a:ea typeface="4815_KwangMD_Catthai" pitchFamily="2" charset="0"/>
                <a:cs typeface="AngsanaUPC" pitchFamily="18" charset="-34"/>
              </a:rPr>
              <a:t>จึงทำให้การซื้อบ้านเป็นทางเลือกที่ดีกว่าการเช่า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7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70" decel="100000"/>
                                        <p:tgtEl>
                                          <p:spTgt spid="870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770" decel="100000"/>
                                        <p:tgtEl>
                                          <p:spTgt spid="8704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704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870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70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870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70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70" decel="100000"/>
                                        <p:tgtEl>
                                          <p:spTgt spid="870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770" decel="100000"/>
                                        <p:tgtEl>
                                          <p:spTgt spid="8704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704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6" dur="770" fill="hold"/>
                                        <p:tgtEl>
                                          <p:spTgt spid="870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70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87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7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87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87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87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87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51" grpId="0" animBg="1"/>
      <p:bldP spid="8705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www.themegallery.com</a:t>
            </a:r>
          </a:p>
        </p:txBody>
      </p:sp>
      <p:sp>
        <p:nvSpPr>
          <p:cNvPr id="78851" name="WordArt 3"/>
          <p:cNvSpPr>
            <a:spLocks noChangeArrowheads="1" noChangeShapeType="1" noTextEdit="1"/>
          </p:cNvSpPr>
          <p:nvPr/>
        </p:nvSpPr>
        <p:spPr bwMode="gray">
          <a:xfrm>
            <a:off x="762000" y="2286000"/>
            <a:ext cx="5029200" cy="7620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en-US" sz="5400" b="1" kern="1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accent1"/>
                    </a:gs>
                    <a:gs pos="100000">
                      <a:schemeClr val="tx1"/>
                    </a:gs>
                  </a:gsLst>
                  <a:lin ang="0" scaled="1"/>
                </a:gradFill>
                <a:effectLst>
                  <a:outerShdw dist="71842" dir="2700000" algn="ctr" rotWithShape="0">
                    <a:schemeClr val="bg2">
                      <a:alpha val="50000"/>
                    </a:schemeClr>
                  </a:outerShdw>
                </a:effectLst>
                <a:latin typeface="Verdana"/>
                <a:ea typeface="Verdana"/>
                <a:cs typeface="Verdana"/>
              </a:rPr>
              <a:t>Thank You !</a:t>
            </a:r>
          </a:p>
        </p:txBody>
      </p:sp>
      <p:sp>
        <p:nvSpPr>
          <p:cNvPr id="78852" name="AutoShape 4"/>
          <p:cNvSpPr>
            <a:spLocks noChangeArrowheads="1"/>
          </p:cNvSpPr>
          <p:nvPr/>
        </p:nvSpPr>
        <p:spPr bwMode="auto">
          <a:xfrm>
            <a:off x="4767263" y="6432550"/>
            <a:ext cx="3889375" cy="360363"/>
          </a:xfrm>
          <a:prstGeom prst="roundRect">
            <a:avLst>
              <a:gd name="adj" fmla="val 16667"/>
            </a:avLst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th-TH" sz="2000" b="1">
                <a:latin typeface="4815_KwangMD_Catthai" pitchFamily="2" charset="0"/>
                <a:ea typeface="4815_KwangMD_Catthai" pitchFamily="2" charset="0"/>
                <a:cs typeface="4815_KwangMD_Catthai" pitchFamily="2" charset="0"/>
              </a:rPr>
              <a:t>การบริหารสินเชื่อเพื่อบริโภค (การวางแผนที่อยู่อาศัย)</a:t>
            </a:r>
            <a:endParaRPr lang="th-TH" sz="2000">
              <a:latin typeface="4815_KwangMD_Catthai" pitchFamily="2" charset="0"/>
              <a:ea typeface="4815_KwangMD_Catthai" pitchFamily="2" charset="0"/>
              <a:cs typeface="4815_KwangMD_Catthai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www.themegallery.com</a:t>
            </a:r>
          </a:p>
        </p:txBody>
      </p:sp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>
                <a:latin typeface="4815_KwangMD_Catthai" pitchFamily="2" charset="0"/>
                <a:ea typeface="4815_KwangMD_Catthai" pitchFamily="2" charset="0"/>
                <a:cs typeface="4815_KwangMD_Catthai" pitchFamily="2" charset="0"/>
              </a:rPr>
              <a:t>ประเภทของที่อยู่อาศัย</a:t>
            </a:r>
            <a:endParaRPr lang="en-US" b="1" dirty="0">
              <a:latin typeface="4815_KwangMD_Catthai" pitchFamily="2" charset="0"/>
              <a:ea typeface="4815_KwangMD_Catthai" pitchFamily="2" charset="0"/>
              <a:cs typeface="4815_KwangMD_Catthai" pitchFamily="2" charset="0"/>
            </a:endParaRPr>
          </a:p>
        </p:txBody>
      </p:sp>
      <p:sp>
        <p:nvSpPr>
          <p:cNvPr id="74756" name="Freeform 4"/>
          <p:cNvSpPr>
            <a:spLocks noEditPoints="1"/>
          </p:cNvSpPr>
          <p:nvPr/>
        </p:nvSpPr>
        <p:spPr bwMode="gray">
          <a:xfrm rot="-1358056">
            <a:off x="1042988" y="2366963"/>
            <a:ext cx="6899275" cy="2743200"/>
          </a:xfrm>
          <a:custGeom>
            <a:avLst/>
            <a:gdLst/>
            <a:ahLst/>
            <a:cxnLst>
              <a:cxn ang="0">
                <a:pos x="1692" y="12"/>
              </a:cxn>
              <a:cxn ang="0">
                <a:pos x="1234" y="74"/>
              </a:cxn>
              <a:cxn ang="0">
                <a:pos x="828" y="182"/>
              </a:cxn>
              <a:cxn ang="0">
                <a:pos x="486" y="330"/>
              </a:cxn>
              <a:cxn ang="0">
                <a:pos x="226" y="510"/>
              </a:cxn>
              <a:cxn ang="0">
                <a:pos x="58" y="718"/>
              </a:cxn>
              <a:cxn ang="0">
                <a:pos x="0" y="944"/>
              </a:cxn>
              <a:cxn ang="0">
                <a:pos x="58" y="1170"/>
              </a:cxn>
              <a:cxn ang="0">
                <a:pos x="226" y="1378"/>
              </a:cxn>
              <a:cxn ang="0">
                <a:pos x="486" y="1558"/>
              </a:cxn>
              <a:cxn ang="0">
                <a:pos x="828" y="1706"/>
              </a:cxn>
              <a:cxn ang="0">
                <a:pos x="1234" y="1814"/>
              </a:cxn>
              <a:cxn ang="0">
                <a:pos x="1692" y="1876"/>
              </a:cxn>
              <a:cxn ang="0">
                <a:pos x="2186" y="1884"/>
              </a:cxn>
              <a:cxn ang="0">
                <a:pos x="2658" y="1840"/>
              </a:cxn>
              <a:cxn ang="0">
                <a:pos x="3084" y="1746"/>
              </a:cxn>
              <a:cxn ang="0">
                <a:pos x="3448" y="1612"/>
              </a:cxn>
              <a:cxn ang="0">
                <a:pos x="3738" y="1442"/>
              </a:cxn>
              <a:cxn ang="0">
                <a:pos x="3938" y="1242"/>
              </a:cxn>
              <a:cxn ang="0">
                <a:pos x="4034" y="1022"/>
              </a:cxn>
              <a:cxn ang="0">
                <a:pos x="4014" y="790"/>
              </a:cxn>
              <a:cxn ang="0">
                <a:pos x="3882" y="576"/>
              </a:cxn>
              <a:cxn ang="0">
                <a:pos x="3650" y="386"/>
              </a:cxn>
              <a:cxn ang="0">
                <a:pos x="3334" y="228"/>
              </a:cxn>
              <a:cxn ang="0">
                <a:pos x="2948" y="106"/>
              </a:cxn>
              <a:cxn ang="0">
                <a:pos x="2506" y="28"/>
              </a:cxn>
              <a:cxn ang="0">
                <a:pos x="2020" y="0"/>
              </a:cxn>
              <a:cxn ang="0">
                <a:pos x="1606" y="1736"/>
              </a:cxn>
              <a:cxn ang="0">
                <a:pos x="1164" y="1678"/>
              </a:cxn>
              <a:cxn ang="0">
                <a:pos x="776" y="1576"/>
              </a:cxn>
              <a:cxn ang="0">
                <a:pos x="458" y="1436"/>
              </a:cxn>
              <a:cxn ang="0">
                <a:pos x="224" y="1266"/>
              </a:cxn>
              <a:cxn ang="0">
                <a:pos x="88" y="1074"/>
              </a:cxn>
              <a:cxn ang="0">
                <a:pos x="68" y="864"/>
              </a:cxn>
              <a:cxn ang="0">
                <a:pos x="166" y="664"/>
              </a:cxn>
              <a:cxn ang="0">
                <a:pos x="370" y="486"/>
              </a:cxn>
              <a:cxn ang="0">
                <a:pos x="662" y="336"/>
              </a:cxn>
              <a:cxn ang="0">
                <a:pos x="1028" y="222"/>
              </a:cxn>
              <a:cxn ang="0">
                <a:pos x="1454" y="148"/>
              </a:cxn>
              <a:cxn ang="0">
                <a:pos x="1922" y="120"/>
              </a:cxn>
              <a:cxn ang="0">
                <a:pos x="2392" y="148"/>
              </a:cxn>
              <a:cxn ang="0">
                <a:pos x="2818" y="222"/>
              </a:cxn>
              <a:cxn ang="0">
                <a:pos x="3184" y="336"/>
              </a:cxn>
              <a:cxn ang="0">
                <a:pos x="3476" y="486"/>
              </a:cxn>
              <a:cxn ang="0">
                <a:pos x="3680" y="664"/>
              </a:cxn>
              <a:cxn ang="0">
                <a:pos x="3778" y="864"/>
              </a:cxn>
              <a:cxn ang="0">
                <a:pos x="3758" y="1074"/>
              </a:cxn>
              <a:cxn ang="0">
                <a:pos x="3622" y="1266"/>
              </a:cxn>
              <a:cxn ang="0">
                <a:pos x="3388" y="1436"/>
              </a:cxn>
              <a:cxn ang="0">
                <a:pos x="3070" y="1576"/>
              </a:cxn>
              <a:cxn ang="0">
                <a:pos x="2682" y="1678"/>
              </a:cxn>
              <a:cxn ang="0">
                <a:pos x="2240" y="1736"/>
              </a:cxn>
            </a:cxnLst>
            <a:rect l="0" t="0" r="r" b="b"/>
            <a:pathLst>
              <a:path w="4040" h="1888">
                <a:moveTo>
                  <a:pt x="2020" y="0"/>
                </a:moveTo>
                <a:lnTo>
                  <a:pt x="1854" y="4"/>
                </a:lnTo>
                <a:lnTo>
                  <a:pt x="1692" y="12"/>
                </a:lnTo>
                <a:lnTo>
                  <a:pt x="1534" y="28"/>
                </a:lnTo>
                <a:lnTo>
                  <a:pt x="1382" y="48"/>
                </a:lnTo>
                <a:lnTo>
                  <a:pt x="1234" y="74"/>
                </a:lnTo>
                <a:lnTo>
                  <a:pt x="1092" y="106"/>
                </a:lnTo>
                <a:lnTo>
                  <a:pt x="956" y="142"/>
                </a:lnTo>
                <a:lnTo>
                  <a:pt x="828" y="182"/>
                </a:lnTo>
                <a:lnTo>
                  <a:pt x="706" y="228"/>
                </a:lnTo>
                <a:lnTo>
                  <a:pt x="592" y="276"/>
                </a:lnTo>
                <a:lnTo>
                  <a:pt x="486" y="330"/>
                </a:lnTo>
                <a:lnTo>
                  <a:pt x="390" y="386"/>
                </a:lnTo>
                <a:lnTo>
                  <a:pt x="302" y="446"/>
                </a:lnTo>
                <a:lnTo>
                  <a:pt x="226" y="510"/>
                </a:lnTo>
                <a:lnTo>
                  <a:pt x="158" y="576"/>
                </a:lnTo>
                <a:lnTo>
                  <a:pt x="102" y="646"/>
                </a:lnTo>
                <a:lnTo>
                  <a:pt x="58" y="718"/>
                </a:lnTo>
                <a:lnTo>
                  <a:pt x="26" y="790"/>
                </a:lnTo>
                <a:lnTo>
                  <a:pt x="6" y="866"/>
                </a:lnTo>
                <a:lnTo>
                  <a:pt x="0" y="944"/>
                </a:lnTo>
                <a:lnTo>
                  <a:pt x="6" y="1022"/>
                </a:lnTo>
                <a:lnTo>
                  <a:pt x="26" y="1098"/>
                </a:lnTo>
                <a:lnTo>
                  <a:pt x="58" y="1170"/>
                </a:lnTo>
                <a:lnTo>
                  <a:pt x="102" y="1242"/>
                </a:lnTo>
                <a:lnTo>
                  <a:pt x="158" y="1312"/>
                </a:lnTo>
                <a:lnTo>
                  <a:pt x="226" y="1378"/>
                </a:lnTo>
                <a:lnTo>
                  <a:pt x="302" y="1442"/>
                </a:lnTo>
                <a:lnTo>
                  <a:pt x="390" y="1502"/>
                </a:lnTo>
                <a:lnTo>
                  <a:pt x="486" y="1558"/>
                </a:lnTo>
                <a:lnTo>
                  <a:pt x="592" y="1612"/>
                </a:lnTo>
                <a:lnTo>
                  <a:pt x="706" y="1660"/>
                </a:lnTo>
                <a:lnTo>
                  <a:pt x="828" y="1706"/>
                </a:lnTo>
                <a:lnTo>
                  <a:pt x="956" y="1746"/>
                </a:lnTo>
                <a:lnTo>
                  <a:pt x="1092" y="1782"/>
                </a:lnTo>
                <a:lnTo>
                  <a:pt x="1234" y="1814"/>
                </a:lnTo>
                <a:lnTo>
                  <a:pt x="1382" y="1840"/>
                </a:lnTo>
                <a:lnTo>
                  <a:pt x="1534" y="1860"/>
                </a:lnTo>
                <a:lnTo>
                  <a:pt x="1692" y="1876"/>
                </a:lnTo>
                <a:lnTo>
                  <a:pt x="1854" y="1884"/>
                </a:lnTo>
                <a:lnTo>
                  <a:pt x="2020" y="1888"/>
                </a:lnTo>
                <a:lnTo>
                  <a:pt x="2186" y="1884"/>
                </a:lnTo>
                <a:lnTo>
                  <a:pt x="2348" y="1876"/>
                </a:lnTo>
                <a:lnTo>
                  <a:pt x="2506" y="1860"/>
                </a:lnTo>
                <a:lnTo>
                  <a:pt x="2658" y="1840"/>
                </a:lnTo>
                <a:lnTo>
                  <a:pt x="2806" y="1814"/>
                </a:lnTo>
                <a:lnTo>
                  <a:pt x="2948" y="1782"/>
                </a:lnTo>
                <a:lnTo>
                  <a:pt x="3084" y="1746"/>
                </a:lnTo>
                <a:lnTo>
                  <a:pt x="3212" y="1706"/>
                </a:lnTo>
                <a:lnTo>
                  <a:pt x="3334" y="1660"/>
                </a:lnTo>
                <a:lnTo>
                  <a:pt x="3448" y="1612"/>
                </a:lnTo>
                <a:lnTo>
                  <a:pt x="3554" y="1558"/>
                </a:lnTo>
                <a:lnTo>
                  <a:pt x="3650" y="1502"/>
                </a:lnTo>
                <a:lnTo>
                  <a:pt x="3738" y="1442"/>
                </a:lnTo>
                <a:lnTo>
                  <a:pt x="3814" y="1378"/>
                </a:lnTo>
                <a:lnTo>
                  <a:pt x="3882" y="1312"/>
                </a:lnTo>
                <a:lnTo>
                  <a:pt x="3938" y="1242"/>
                </a:lnTo>
                <a:lnTo>
                  <a:pt x="3982" y="1170"/>
                </a:lnTo>
                <a:lnTo>
                  <a:pt x="4014" y="1098"/>
                </a:lnTo>
                <a:lnTo>
                  <a:pt x="4034" y="1022"/>
                </a:lnTo>
                <a:lnTo>
                  <a:pt x="4040" y="944"/>
                </a:lnTo>
                <a:lnTo>
                  <a:pt x="4034" y="866"/>
                </a:lnTo>
                <a:lnTo>
                  <a:pt x="4014" y="790"/>
                </a:lnTo>
                <a:lnTo>
                  <a:pt x="3982" y="718"/>
                </a:lnTo>
                <a:lnTo>
                  <a:pt x="3938" y="646"/>
                </a:lnTo>
                <a:lnTo>
                  <a:pt x="3882" y="576"/>
                </a:lnTo>
                <a:lnTo>
                  <a:pt x="3814" y="510"/>
                </a:lnTo>
                <a:lnTo>
                  <a:pt x="3738" y="446"/>
                </a:lnTo>
                <a:lnTo>
                  <a:pt x="3650" y="386"/>
                </a:lnTo>
                <a:lnTo>
                  <a:pt x="3554" y="330"/>
                </a:lnTo>
                <a:lnTo>
                  <a:pt x="3448" y="276"/>
                </a:lnTo>
                <a:lnTo>
                  <a:pt x="3334" y="228"/>
                </a:lnTo>
                <a:lnTo>
                  <a:pt x="3212" y="182"/>
                </a:lnTo>
                <a:lnTo>
                  <a:pt x="3084" y="142"/>
                </a:lnTo>
                <a:lnTo>
                  <a:pt x="2948" y="106"/>
                </a:lnTo>
                <a:lnTo>
                  <a:pt x="2806" y="74"/>
                </a:lnTo>
                <a:lnTo>
                  <a:pt x="2658" y="48"/>
                </a:lnTo>
                <a:lnTo>
                  <a:pt x="2506" y="28"/>
                </a:lnTo>
                <a:lnTo>
                  <a:pt x="2348" y="12"/>
                </a:lnTo>
                <a:lnTo>
                  <a:pt x="2186" y="4"/>
                </a:lnTo>
                <a:lnTo>
                  <a:pt x="2020" y="0"/>
                </a:lnTo>
                <a:close/>
                <a:moveTo>
                  <a:pt x="1922" y="1748"/>
                </a:moveTo>
                <a:lnTo>
                  <a:pt x="1762" y="1746"/>
                </a:lnTo>
                <a:lnTo>
                  <a:pt x="1606" y="1736"/>
                </a:lnTo>
                <a:lnTo>
                  <a:pt x="1454" y="1722"/>
                </a:lnTo>
                <a:lnTo>
                  <a:pt x="1306" y="1702"/>
                </a:lnTo>
                <a:lnTo>
                  <a:pt x="1164" y="1678"/>
                </a:lnTo>
                <a:lnTo>
                  <a:pt x="1028" y="1648"/>
                </a:lnTo>
                <a:lnTo>
                  <a:pt x="898" y="1614"/>
                </a:lnTo>
                <a:lnTo>
                  <a:pt x="776" y="1576"/>
                </a:lnTo>
                <a:lnTo>
                  <a:pt x="662" y="1532"/>
                </a:lnTo>
                <a:lnTo>
                  <a:pt x="554" y="1486"/>
                </a:lnTo>
                <a:lnTo>
                  <a:pt x="458" y="1436"/>
                </a:lnTo>
                <a:lnTo>
                  <a:pt x="370" y="1382"/>
                </a:lnTo>
                <a:lnTo>
                  <a:pt x="292" y="1326"/>
                </a:lnTo>
                <a:lnTo>
                  <a:pt x="224" y="1266"/>
                </a:lnTo>
                <a:lnTo>
                  <a:pt x="166" y="1204"/>
                </a:lnTo>
                <a:lnTo>
                  <a:pt x="122" y="1140"/>
                </a:lnTo>
                <a:lnTo>
                  <a:pt x="88" y="1074"/>
                </a:lnTo>
                <a:lnTo>
                  <a:pt x="68" y="1004"/>
                </a:lnTo>
                <a:lnTo>
                  <a:pt x="62" y="934"/>
                </a:lnTo>
                <a:lnTo>
                  <a:pt x="68" y="864"/>
                </a:lnTo>
                <a:lnTo>
                  <a:pt x="88" y="796"/>
                </a:lnTo>
                <a:lnTo>
                  <a:pt x="122" y="730"/>
                </a:lnTo>
                <a:lnTo>
                  <a:pt x="166" y="664"/>
                </a:lnTo>
                <a:lnTo>
                  <a:pt x="224" y="602"/>
                </a:lnTo>
                <a:lnTo>
                  <a:pt x="292" y="544"/>
                </a:lnTo>
                <a:lnTo>
                  <a:pt x="370" y="486"/>
                </a:lnTo>
                <a:lnTo>
                  <a:pt x="458" y="434"/>
                </a:lnTo>
                <a:lnTo>
                  <a:pt x="554" y="382"/>
                </a:lnTo>
                <a:lnTo>
                  <a:pt x="662" y="336"/>
                </a:lnTo>
                <a:lnTo>
                  <a:pt x="776" y="294"/>
                </a:lnTo>
                <a:lnTo>
                  <a:pt x="898" y="256"/>
                </a:lnTo>
                <a:lnTo>
                  <a:pt x="1028" y="222"/>
                </a:lnTo>
                <a:lnTo>
                  <a:pt x="1164" y="192"/>
                </a:lnTo>
                <a:lnTo>
                  <a:pt x="1306" y="166"/>
                </a:lnTo>
                <a:lnTo>
                  <a:pt x="1454" y="148"/>
                </a:lnTo>
                <a:lnTo>
                  <a:pt x="1606" y="132"/>
                </a:lnTo>
                <a:lnTo>
                  <a:pt x="1762" y="124"/>
                </a:lnTo>
                <a:lnTo>
                  <a:pt x="1922" y="120"/>
                </a:lnTo>
                <a:lnTo>
                  <a:pt x="2084" y="124"/>
                </a:lnTo>
                <a:lnTo>
                  <a:pt x="2240" y="132"/>
                </a:lnTo>
                <a:lnTo>
                  <a:pt x="2392" y="148"/>
                </a:lnTo>
                <a:lnTo>
                  <a:pt x="2540" y="166"/>
                </a:lnTo>
                <a:lnTo>
                  <a:pt x="2682" y="192"/>
                </a:lnTo>
                <a:lnTo>
                  <a:pt x="2818" y="222"/>
                </a:lnTo>
                <a:lnTo>
                  <a:pt x="2948" y="256"/>
                </a:lnTo>
                <a:lnTo>
                  <a:pt x="3070" y="294"/>
                </a:lnTo>
                <a:lnTo>
                  <a:pt x="3184" y="336"/>
                </a:lnTo>
                <a:lnTo>
                  <a:pt x="3292" y="382"/>
                </a:lnTo>
                <a:lnTo>
                  <a:pt x="3388" y="434"/>
                </a:lnTo>
                <a:lnTo>
                  <a:pt x="3476" y="486"/>
                </a:lnTo>
                <a:lnTo>
                  <a:pt x="3554" y="544"/>
                </a:lnTo>
                <a:lnTo>
                  <a:pt x="3622" y="602"/>
                </a:lnTo>
                <a:lnTo>
                  <a:pt x="3680" y="664"/>
                </a:lnTo>
                <a:lnTo>
                  <a:pt x="3724" y="730"/>
                </a:lnTo>
                <a:lnTo>
                  <a:pt x="3758" y="796"/>
                </a:lnTo>
                <a:lnTo>
                  <a:pt x="3778" y="864"/>
                </a:lnTo>
                <a:lnTo>
                  <a:pt x="3784" y="934"/>
                </a:lnTo>
                <a:lnTo>
                  <a:pt x="3778" y="1004"/>
                </a:lnTo>
                <a:lnTo>
                  <a:pt x="3758" y="1074"/>
                </a:lnTo>
                <a:lnTo>
                  <a:pt x="3724" y="1140"/>
                </a:lnTo>
                <a:lnTo>
                  <a:pt x="3680" y="1204"/>
                </a:lnTo>
                <a:lnTo>
                  <a:pt x="3622" y="1266"/>
                </a:lnTo>
                <a:lnTo>
                  <a:pt x="3554" y="1326"/>
                </a:lnTo>
                <a:lnTo>
                  <a:pt x="3476" y="1382"/>
                </a:lnTo>
                <a:lnTo>
                  <a:pt x="3388" y="1436"/>
                </a:lnTo>
                <a:lnTo>
                  <a:pt x="3292" y="1486"/>
                </a:lnTo>
                <a:lnTo>
                  <a:pt x="3184" y="1532"/>
                </a:lnTo>
                <a:lnTo>
                  <a:pt x="3070" y="1576"/>
                </a:lnTo>
                <a:lnTo>
                  <a:pt x="2948" y="1614"/>
                </a:lnTo>
                <a:lnTo>
                  <a:pt x="2818" y="1648"/>
                </a:lnTo>
                <a:lnTo>
                  <a:pt x="2682" y="1678"/>
                </a:lnTo>
                <a:lnTo>
                  <a:pt x="2540" y="1702"/>
                </a:lnTo>
                <a:lnTo>
                  <a:pt x="2392" y="1722"/>
                </a:lnTo>
                <a:lnTo>
                  <a:pt x="2240" y="1736"/>
                </a:lnTo>
                <a:lnTo>
                  <a:pt x="2084" y="1746"/>
                </a:lnTo>
                <a:lnTo>
                  <a:pt x="1922" y="1748"/>
                </a:lnTo>
                <a:close/>
              </a:path>
            </a:pathLst>
          </a:custGeom>
          <a:gradFill rotWithShape="1">
            <a:gsLst>
              <a:gs pos="0">
                <a:schemeClr val="bg2">
                  <a:gamma/>
                  <a:tint val="42353"/>
                  <a:invGamma/>
                  <a:alpha val="36000"/>
                </a:schemeClr>
              </a:gs>
              <a:gs pos="100000">
                <a:schemeClr val="bg2"/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74791" name="Group 39"/>
          <p:cNvGrpSpPr>
            <a:grpSpLocks/>
          </p:cNvGrpSpPr>
          <p:nvPr/>
        </p:nvGrpSpPr>
        <p:grpSpPr bwMode="auto">
          <a:xfrm>
            <a:off x="1187450" y="3141663"/>
            <a:ext cx="1828800" cy="1246187"/>
            <a:chOff x="748" y="1979"/>
            <a:chExt cx="1152" cy="785"/>
          </a:xfrm>
        </p:grpSpPr>
        <p:sp>
          <p:nvSpPr>
            <p:cNvPr id="74761" name="Oval 9"/>
            <p:cNvSpPr>
              <a:spLocks noChangeArrowheads="1"/>
            </p:cNvSpPr>
            <p:nvPr/>
          </p:nvSpPr>
          <p:spPr bwMode="gray">
            <a:xfrm rot="-1543677">
              <a:off x="1139" y="2452"/>
              <a:ext cx="761" cy="217"/>
            </a:xfrm>
            <a:prstGeom prst="ellipse">
              <a:avLst/>
            </a:prstGeom>
            <a:gradFill rotWithShape="1">
              <a:gsLst>
                <a:gs pos="0">
                  <a:srgbClr val="5F5F5F"/>
                </a:gs>
                <a:gs pos="100000">
                  <a:srgbClr val="84A5CA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63" name="Oval 11"/>
            <p:cNvSpPr>
              <a:spLocks noChangeArrowheads="1"/>
            </p:cNvSpPr>
            <p:nvPr/>
          </p:nvSpPr>
          <p:spPr bwMode="gray">
            <a:xfrm>
              <a:off x="748" y="1979"/>
              <a:ext cx="814" cy="785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31373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th-TH" sz="1800"/>
            </a:p>
          </p:txBody>
        </p:sp>
        <p:sp>
          <p:nvSpPr>
            <p:cNvPr id="74767" name="Text Box 15"/>
            <p:cNvSpPr txBox="1">
              <a:spLocks noChangeArrowheads="1"/>
            </p:cNvSpPr>
            <p:nvPr/>
          </p:nvSpPr>
          <p:spPr bwMode="gray">
            <a:xfrm>
              <a:off x="795" y="2069"/>
              <a:ext cx="724" cy="5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th-TH" sz="2600">
                  <a:solidFill>
                    <a:srgbClr val="FFFF66"/>
                  </a:solidFill>
                  <a:latin typeface="4815_KwangMD_Catthai" pitchFamily="2" charset="0"/>
                  <a:ea typeface="4815_KwangMD_Catthai" pitchFamily="2" charset="0"/>
                  <a:cs typeface="4815_KwangMD_Catthai" pitchFamily="2" charset="0"/>
                </a:rPr>
                <a:t>สหกรณ์</a:t>
              </a:r>
            </a:p>
            <a:p>
              <a:pPr algn="ctr" eaLnBrk="0" hangingPunct="0"/>
              <a:r>
                <a:rPr lang="th-TH" sz="2600">
                  <a:solidFill>
                    <a:srgbClr val="FFFF66"/>
                  </a:solidFill>
                  <a:latin typeface="4815_KwangMD_Catthai" pitchFamily="2" charset="0"/>
                  <a:ea typeface="4815_KwangMD_Catthai" pitchFamily="2" charset="0"/>
                  <a:cs typeface="4815_KwangMD_Catthai" pitchFamily="2" charset="0"/>
                </a:rPr>
                <a:t>เคหะสถาน</a:t>
              </a:r>
              <a:endParaRPr lang="en-US" sz="2600">
                <a:solidFill>
                  <a:srgbClr val="FFFF66"/>
                </a:solidFill>
                <a:latin typeface="4815_KwangMD_Catthai" pitchFamily="2" charset="0"/>
                <a:ea typeface="4815_KwangMD_Catthai" pitchFamily="2" charset="0"/>
                <a:cs typeface="4815_KwangMD_Catthai" pitchFamily="2" charset="0"/>
              </a:endParaRPr>
            </a:p>
          </p:txBody>
        </p:sp>
      </p:grpSp>
      <p:grpSp>
        <p:nvGrpSpPr>
          <p:cNvPr id="74786" name="Group 34"/>
          <p:cNvGrpSpPr>
            <a:grpSpLocks/>
          </p:cNvGrpSpPr>
          <p:nvPr/>
        </p:nvGrpSpPr>
        <p:grpSpPr bwMode="auto">
          <a:xfrm>
            <a:off x="3276600" y="1820863"/>
            <a:ext cx="1885950" cy="1247775"/>
            <a:chOff x="2064" y="1147"/>
            <a:chExt cx="1188" cy="786"/>
          </a:xfrm>
        </p:grpSpPr>
        <p:sp>
          <p:nvSpPr>
            <p:cNvPr id="74757" name="Oval 5"/>
            <p:cNvSpPr>
              <a:spLocks noChangeArrowheads="1"/>
            </p:cNvSpPr>
            <p:nvPr/>
          </p:nvSpPr>
          <p:spPr bwMode="gray">
            <a:xfrm rot="-1543677">
              <a:off x="2491" y="1582"/>
              <a:ext cx="761" cy="217"/>
            </a:xfrm>
            <a:prstGeom prst="ellipse">
              <a:avLst/>
            </a:prstGeom>
            <a:gradFill rotWithShape="1">
              <a:gsLst>
                <a:gs pos="0">
                  <a:srgbClr val="5F5F5F"/>
                </a:gs>
                <a:gs pos="100000">
                  <a:srgbClr val="84A5CA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62" name="Oval 10"/>
            <p:cNvSpPr>
              <a:spLocks noChangeArrowheads="1"/>
            </p:cNvSpPr>
            <p:nvPr/>
          </p:nvSpPr>
          <p:spPr bwMode="gray">
            <a:xfrm>
              <a:off x="2064" y="1147"/>
              <a:ext cx="815" cy="786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34510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th-TH" sz="1800">
                <a:solidFill>
                  <a:srgbClr val="00FF00"/>
                </a:solidFill>
              </a:endParaRPr>
            </a:p>
          </p:txBody>
        </p:sp>
        <p:sp>
          <p:nvSpPr>
            <p:cNvPr id="74768" name="Text Box 16"/>
            <p:cNvSpPr txBox="1">
              <a:spLocks noChangeArrowheads="1"/>
            </p:cNvSpPr>
            <p:nvPr/>
          </p:nvSpPr>
          <p:spPr bwMode="gray">
            <a:xfrm>
              <a:off x="2114" y="1362"/>
              <a:ext cx="669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th-TH" sz="2800">
                  <a:solidFill>
                    <a:srgbClr val="FFFF66"/>
                  </a:solidFill>
                  <a:latin typeface="4815_KwangMD_Catthai" pitchFamily="2" charset="0"/>
                  <a:ea typeface="4815_KwangMD_Catthai" pitchFamily="2" charset="0"/>
                  <a:cs typeface="4815_KwangMD_Catthai" pitchFamily="2" charset="0"/>
                </a:rPr>
                <a:t>บ้านเดี่ยว</a:t>
              </a:r>
              <a:endParaRPr lang="en-US" sz="2800">
                <a:solidFill>
                  <a:srgbClr val="FFFF66"/>
                </a:solidFill>
                <a:latin typeface="4815_KwangMD_Catthai" pitchFamily="2" charset="0"/>
                <a:ea typeface="4815_KwangMD_Catthai" pitchFamily="2" charset="0"/>
                <a:cs typeface="4815_KwangMD_Catthai" pitchFamily="2" charset="0"/>
              </a:endParaRPr>
            </a:p>
          </p:txBody>
        </p:sp>
      </p:grpSp>
      <p:grpSp>
        <p:nvGrpSpPr>
          <p:cNvPr id="74788" name="Group 36"/>
          <p:cNvGrpSpPr>
            <a:grpSpLocks/>
          </p:cNvGrpSpPr>
          <p:nvPr/>
        </p:nvGrpSpPr>
        <p:grpSpPr bwMode="auto">
          <a:xfrm>
            <a:off x="6516688" y="2900363"/>
            <a:ext cx="1825625" cy="1249362"/>
            <a:chOff x="4105" y="1827"/>
            <a:chExt cx="1150" cy="787"/>
          </a:xfrm>
        </p:grpSpPr>
        <p:sp>
          <p:nvSpPr>
            <p:cNvPr id="74758" name="Oval 6"/>
            <p:cNvSpPr>
              <a:spLocks noChangeArrowheads="1"/>
            </p:cNvSpPr>
            <p:nvPr/>
          </p:nvSpPr>
          <p:spPr bwMode="gray">
            <a:xfrm rot="-1543677">
              <a:off x="4494" y="2285"/>
              <a:ext cx="761" cy="217"/>
            </a:xfrm>
            <a:prstGeom prst="ellipse">
              <a:avLst/>
            </a:prstGeom>
            <a:gradFill rotWithShape="1">
              <a:gsLst>
                <a:gs pos="0">
                  <a:srgbClr val="5F5F5F"/>
                </a:gs>
                <a:gs pos="100000">
                  <a:srgbClr val="84A5CA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66" name="Oval 14"/>
            <p:cNvSpPr>
              <a:spLocks noChangeArrowheads="1"/>
            </p:cNvSpPr>
            <p:nvPr/>
          </p:nvSpPr>
          <p:spPr bwMode="gray">
            <a:xfrm>
              <a:off x="4105" y="1827"/>
              <a:ext cx="770" cy="787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folHlink">
                    <a:gamma/>
                    <a:shade val="34510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th-TH" sz="1800" b="1">
                <a:solidFill>
                  <a:srgbClr val="00FF00"/>
                </a:solidFill>
              </a:endParaRPr>
            </a:p>
          </p:txBody>
        </p:sp>
        <p:sp>
          <p:nvSpPr>
            <p:cNvPr id="74769" name="Text Box 17"/>
            <p:cNvSpPr txBox="1">
              <a:spLocks noChangeArrowheads="1"/>
            </p:cNvSpPr>
            <p:nvPr/>
          </p:nvSpPr>
          <p:spPr bwMode="gray">
            <a:xfrm>
              <a:off x="4132" y="2060"/>
              <a:ext cx="744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th-TH" sz="2800">
                  <a:solidFill>
                    <a:srgbClr val="FFFF66"/>
                  </a:solidFill>
                  <a:latin typeface="4815_KwangMD_Catthai" pitchFamily="2" charset="0"/>
                  <a:ea typeface="4815_KwangMD_Catthai" pitchFamily="2" charset="0"/>
                  <a:cs typeface="4815_KwangMD_Catthai" pitchFamily="2" charset="0"/>
                </a:rPr>
                <a:t>ทาวน์เฮ้าส์</a:t>
              </a:r>
              <a:endParaRPr lang="en-US" sz="2800">
                <a:solidFill>
                  <a:srgbClr val="FFFF66"/>
                </a:solidFill>
                <a:latin typeface="4815_KwangMD_Catthai" pitchFamily="2" charset="0"/>
                <a:ea typeface="4815_KwangMD_Catthai" pitchFamily="2" charset="0"/>
                <a:cs typeface="4815_KwangMD_Catthai" pitchFamily="2" charset="0"/>
              </a:endParaRPr>
            </a:p>
          </p:txBody>
        </p:sp>
      </p:grpSp>
      <p:grpSp>
        <p:nvGrpSpPr>
          <p:cNvPr id="74789" name="Group 37"/>
          <p:cNvGrpSpPr>
            <a:grpSpLocks/>
          </p:cNvGrpSpPr>
          <p:nvPr/>
        </p:nvGrpSpPr>
        <p:grpSpPr bwMode="auto">
          <a:xfrm>
            <a:off x="4498975" y="4076700"/>
            <a:ext cx="2012950" cy="1247775"/>
            <a:chOff x="2834" y="2568"/>
            <a:chExt cx="1268" cy="786"/>
          </a:xfrm>
        </p:grpSpPr>
        <p:sp>
          <p:nvSpPr>
            <p:cNvPr id="74760" name="Oval 8"/>
            <p:cNvSpPr>
              <a:spLocks noChangeArrowheads="1"/>
            </p:cNvSpPr>
            <p:nvPr/>
          </p:nvSpPr>
          <p:spPr bwMode="gray">
            <a:xfrm rot="-1543677">
              <a:off x="3342" y="3018"/>
              <a:ext cx="760" cy="217"/>
            </a:xfrm>
            <a:prstGeom prst="ellipse">
              <a:avLst/>
            </a:prstGeom>
            <a:gradFill rotWithShape="1">
              <a:gsLst>
                <a:gs pos="0">
                  <a:srgbClr val="5F5F5F"/>
                </a:gs>
                <a:gs pos="100000">
                  <a:srgbClr val="84A5CA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65" name="Oval 13"/>
            <p:cNvSpPr>
              <a:spLocks noChangeArrowheads="1"/>
            </p:cNvSpPr>
            <p:nvPr/>
          </p:nvSpPr>
          <p:spPr bwMode="gray">
            <a:xfrm>
              <a:off x="2880" y="2568"/>
              <a:ext cx="814" cy="786"/>
            </a:xfrm>
            <a:prstGeom prst="ellipse">
              <a:avLst/>
            </a:pr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shade val="35686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th-TH" sz="1800"/>
            </a:p>
          </p:txBody>
        </p:sp>
        <p:sp>
          <p:nvSpPr>
            <p:cNvPr id="74770" name="Text Box 18"/>
            <p:cNvSpPr txBox="1">
              <a:spLocks noChangeArrowheads="1"/>
            </p:cNvSpPr>
            <p:nvPr/>
          </p:nvSpPr>
          <p:spPr bwMode="gray">
            <a:xfrm>
              <a:off x="2834" y="2806"/>
              <a:ext cx="953" cy="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/>
              <a:r>
                <a:rPr lang="th-TH" sz="2600">
                  <a:solidFill>
                    <a:srgbClr val="FFFF66"/>
                  </a:solidFill>
                  <a:latin typeface="4815_KwangMD_Catthai" pitchFamily="2" charset="0"/>
                  <a:ea typeface="4815_KwangMD_Catthai" pitchFamily="2" charset="0"/>
                  <a:cs typeface="4815_KwangMD_Catthai" pitchFamily="2" charset="0"/>
                </a:rPr>
                <a:t>อพาร์ตเม้นท์</a:t>
              </a:r>
              <a:endParaRPr lang="en-US" sz="2600">
                <a:solidFill>
                  <a:srgbClr val="FFFF66"/>
                </a:solidFill>
                <a:latin typeface="4815_KwangMD_Catthai" pitchFamily="2" charset="0"/>
                <a:ea typeface="4815_KwangMD_Catthai" pitchFamily="2" charset="0"/>
                <a:cs typeface="4815_KwangMD_Catthai" pitchFamily="2" charset="0"/>
              </a:endParaRPr>
            </a:p>
          </p:txBody>
        </p:sp>
      </p:grpSp>
      <p:grpSp>
        <p:nvGrpSpPr>
          <p:cNvPr id="74792" name="Group 40"/>
          <p:cNvGrpSpPr>
            <a:grpSpLocks/>
          </p:cNvGrpSpPr>
          <p:nvPr/>
        </p:nvGrpSpPr>
        <p:grpSpPr bwMode="auto">
          <a:xfrm>
            <a:off x="2124075" y="4675188"/>
            <a:ext cx="1914525" cy="1247775"/>
            <a:chOff x="1338" y="2945"/>
            <a:chExt cx="1206" cy="786"/>
          </a:xfrm>
        </p:grpSpPr>
        <p:sp>
          <p:nvSpPr>
            <p:cNvPr id="74759" name="Oval 7"/>
            <p:cNvSpPr>
              <a:spLocks noChangeArrowheads="1"/>
            </p:cNvSpPr>
            <p:nvPr/>
          </p:nvSpPr>
          <p:spPr bwMode="gray">
            <a:xfrm rot="-1543677">
              <a:off x="1784" y="3405"/>
              <a:ext cx="760" cy="217"/>
            </a:xfrm>
            <a:prstGeom prst="ellipse">
              <a:avLst/>
            </a:prstGeom>
            <a:gradFill rotWithShape="1">
              <a:gsLst>
                <a:gs pos="0">
                  <a:srgbClr val="5F5F5F"/>
                </a:gs>
                <a:gs pos="100000">
                  <a:srgbClr val="84A5CA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64" name="Oval 12"/>
            <p:cNvSpPr>
              <a:spLocks noChangeArrowheads="1"/>
            </p:cNvSpPr>
            <p:nvPr/>
          </p:nvSpPr>
          <p:spPr bwMode="gray">
            <a:xfrm>
              <a:off x="1355" y="2945"/>
              <a:ext cx="814" cy="786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35686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th-TH" sz="1800"/>
            </a:p>
          </p:txBody>
        </p:sp>
        <p:sp>
          <p:nvSpPr>
            <p:cNvPr id="74771" name="Text Box 19"/>
            <p:cNvSpPr txBox="1">
              <a:spLocks noChangeArrowheads="1"/>
            </p:cNvSpPr>
            <p:nvPr/>
          </p:nvSpPr>
          <p:spPr bwMode="gray">
            <a:xfrm>
              <a:off x="1338" y="3206"/>
              <a:ext cx="8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th-TH" sz="2400">
                  <a:solidFill>
                    <a:srgbClr val="FFFF66"/>
                  </a:solidFill>
                  <a:latin typeface="4815_KwangMD_Catthai" pitchFamily="2" charset="0"/>
                  <a:ea typeface="4815_KwangMD_Catthai" pitchFamily="2" charset="0"/>
                  <a:cs typeface="4815_KwangMD_Catthai" pitchFamily="2" charset="0"/>
                </a:rPr>
                <a:t>คอนโดมิเนียม</a:t>
              </a:r>
              <a:endParaRPr lang="en-US" sz="2400">
                <a:solidFill>
                  <a:srgbClr val="FFFF66"/>
                </a:solidFill>
                <a:latin typeface="4815_KwangMD_Catthai" pitchFamily="2" charset="0"/>
                <a:ea typeface="4815_KwangMD_Catthai" pitchFamily="2" charset="0"/>
                <a:cs typeface="4815_KwangMD_Catthai" pitchFamily="2" charset="0"/>
              </a:endParaRPr>
            </a:p>
          </p:txBody>
        </p:sp>
      </p:grpSp>
      <p:grpSp>
        <p:nvGrpSpPr>
          <p:cNvPr id="74787" name="Group 35"/>
          <p:cNvGrpSpPr>
            <a:grpSpLocks/>
          </p:cNvGrpSpPr>
          <p:nvPr/>
        </p:nvGrpSpPr>
        <p:grpSpPr bwMode="auto">
          <a:xfrm>
            <a:off x="5651500" y="1268413"/>
            <a:ext cx="1939925" cy="1247775"/>
            <a:chOff x="3560" y="799"/>
            <a:chExt cx="1222" cy="786"/>
          </a:xfrm>
        </p:grpSpPr>
        <p:sp>
          <p:nvSpPr>
            <p:cNvPr id="74776" name="Oval 24"/>
            <p:cNvSpPr>
              <a:spLocks noChangeArrowheads="1"/>
            </p:cNvSpPr>
            <p:nvPr/>
          </p:nvSpPr>
          <p:spPr bwMode="gray">
            <a:xfrm rot="-1543677">
              <a:off x="4022" y="1249"/>
              <a:ext cx="760" cy="217"/>
            </a:xfrm>
            <a:prstGeom prst="ellipse">
              <a:avLst/>
            </a:prstGeom>
            <a:gradFill rotWithShape="1">
              <a:gsLst>
                <a:gs pos="0">
                  <a:srgbClr val="5F5F5F"/>
                </a:gs>
                <a:gs pos="100000">
                  <a:srgbClr val="84A5CA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77" name="Oval 25"/>
            <p:cNvSpPr>
              <a:spLocks noChangeArrowheads="1"/>
            </p:cNvSpPr>
            <p:nvPr/>
          </p:nvSpPr>
          <p:spPr bwMode="gray">
            <a:xfrm>
              <a:off x="3560" y="799"/>
              <a:ext cx="814" cy="786"/>
            </a:xfrm>
            <a:prstGeom prst="ellipse">
              <a:avLst/>
            </a:pr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shade val="35686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th-TH" sz="2800">
                <a:solidFill>
                  <a:srgbClr val="00FF00"/>
                </a:solidFill>
              </a:endParaRPr>
            </a:p>
          </p:txBody>
        </p:sp>
        <p:sp>
          <p:nvSpPr>
            <p:cNvPr id="74778" name="Text Box 26"/>
            <p:cNvSpPr txBox="1">
              <a:spLocks noChangeArrowheads="1"/>
            </p:cNvSpPr>
            <p:nvPr/>
          </p:nvSpPr>
          <p:spPr bwMode="gray">
            <a:xfrm>
              <a:off x="3700" y="1037"/>
              <a:ext cx="541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th-TH" sz="2800">
                  <a:solidFill>
                    <a:srgbClr val="FFFF66"/>
                  </a:solidFill>
                  <a:latin typeface="4815_KwangMD_Catthai" pitchFamily="2" charset="0"/>
                  <a:ea typeface="4815_KwangMD_Catthai" pitchFamily="2" charset="0"/>
                  <a:cs typeface="4815_KwangMD_Catthai" pitchFamily="2" charset="0"/>
                </a:rPr>
                <a:t>ตึกแถว</a:t>
              </a:r>
              <a:endParaRPr lang="en-US" sz="2800">
                <a:solidFill>
                  <a:srgbClr val="FFFF66"/>
                </a:solidFill>
                <a:latin typeface="4815_KwangMD_Catthai" pitchFamily="2" charset="0"/>
                <a:ea typeface="4815_KwangMD_Catthai" pitchFamily="2" charset="0"/>
                <a:cs typeface="4815_KwangMD_Catthai" pitchFamily="2" charset="0"/>
              </a:endParaRPr>
            </a:p>
          </p:txBody>
        </p:sp>
      </p:grpSp>
      <p:sp>
        <p:nvSpPr>
          <p:cNvPr id="74785" name="AutoShape 33"/>
          <p:cNvSpPr>
            <a:spLocks noChangeArrowheads="1"/>
          </p:cNvSpPr>
          <p:nvPr/>
        </p:nvSpPr>
        <p:spPr bwMode="auto">
          <a:xfrm>
            <a:off x="4767263" y="6432550"/>
            <a:ext cx="3889375" cy="360363"/>
          </a:xfrm>
          <a:prstGeom prst="roundRect">
            <a:avLst>
              <a:gd name="adj" fmla="val 16667"/>
            </a:avLst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th-TH" sz="2000" b="1">
                <a:latin typeface="4815_KwangMD_Catthai" pitchFamily="2" charset="0"/>
                <a:ea typeface="4815_KwangMD_Catthai" pitchFamily="2" charset="0"/>
                <a:cs typeface="4815_KwangMD_Catthai" pitchFamily="2" charset="0"/>
              </a:rPr>
              <a:t>การบริหารสินเชื่อเพื่อบริโภค (การวางแผนที่อยู่อาศัย)</a:t>
            </a:r>
            <a:endParaRPr lang="th-TH" sz="2000">
              <a:latin typeface="4815_KwangMD_Catthai" pitchFamily="2" charset="0"/>
              <a:ea typeface="4815_KwangMD_Catthai" pitchFamily="2" charset="0"/>
              <a:cs typeface="4815_KwangMD_Catthai" pitchFamily="2" charset="0"/>
            </a:endParaRPr>
          </a:p>
        </p:txBody>
      </p:sp>
      <p:pic>
        <p:nvPicPr>
          <p:cNvPr id="74793" name="Picture 41" descr="บ้านเดี่ยว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050" y="2257425"/>
            <a:ext cx="4760913" cy="2827338"/>
          </a:xfrm>
          <a:prstGeom prst="rect">
            <a:avLst/>
          </a:prstGeom>
          <a:noFill/>
        </p:spPr>
      </p:pic>
      <p:pic>
        <p:nvPicPr>
          <p:cNvPr id="74794" name="Picture 42" descr="อาคารพาณิชย์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95438" y="1662113"/>
            <a:ext cx="5953125" cy="3533775"/>
          </a:xfrm>
          <a:prstGeom prst="rect">
            <a:avLst/>
          </a:prstGeom>
          <a:noFill/>
        </p:spPr>
      </p:pic>
      <p:pic>
        <p:nvPicPr>
          <p:cNvPr id="74795" name="Picture 43" descr="ทาวน์เฮ้าส์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8538" y="1701800"/>
            <a:ext cx="4608512" cy="3455988"/>
          </a:xfrm>
          <a:prstGeom prst="rect">
            <a:avLst/>
          </a:prstGeom>
          <a:noFill/>
        </p:spPr>
      </p:pic>
      <p:pic>
        <p:nvPicPr>
          <p:cNvPr id="74796" name="Picture 44" descr="อพาร์ตเม้นท์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76375" y="1243013"/>
            <a:ext cx="6191250" cy="4371975"/>
          </a:xfrm>
          <a:prstGeom prst="rect">
            <a:avLst/>
          </a:prstGeom>
          <a:noFill/>
        </p:spPr>
      </p:pic>
      <p:pic>
        <p:nvPicPr>
          <p:cNvPr id="74797" name="Picture 45" descr="คอมโด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76375" y="1104900"/>
            <a:ext cx="6191250" cy="4648200"/>
          </a:xfrm>
          <a:prstGeom prst="rect">
            <a:avLst/>
          </a:prstGeom>
          <a:noFill/>
        </p:spPr>
      </p:pic>
      <p:pic>
        <p:nvPicPr>
          <p:cNvPr id="74798" name="Picture 46" descr="สหกรณ์เคหสถาน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95513" y="1438275"/>
            <a:ext cx="5113337" cy="42846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47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47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47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4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70" decel="100000"/>
                                        <p:tgtEl>
                                          <p:spTgt spid="7479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770" decel="100000"/>
                                        <p:tgtEl>
                                          <p:spTgt spid="7479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479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747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47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747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47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7479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74793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27" dur="1230" decel="100000"/>
                                        <p:tgtEl>
                                          <p:spTgt spid="74793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28" dur="1230" decel="100000"/>
                                        <p:tgtEl>
                                          <p:spTgt spid="747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29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747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30" dur="1230" decel="100000"/>
                                        <p:tgtEl>
                                          <p:spTgt spid="747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31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747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4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47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47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47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4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770" decel="100000"/>
                                        <p:tgtEl>
                                          <p:spTgt spid="7479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770" decel="100000"/>
                                        <p:tgtEl>
                                          <p:spTgt spid="7479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479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8" dur="770" fill="hold"/>
                                        <p:tgtEl>
                                          <p:spTgt spid="74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4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0" dur="770" fill="hold"/>
                                        <p:tgtEl>
                                          <p:spTgt spid="74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4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7479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74794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57" dur="1230" decel="100000"/>
                                        <p:tgtEl>
                                          <p:spTgt spid="74794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58" dur="1230" decel="100000"/>
                                        <p:tgtEl>
                                          <p:spTgt spid="74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59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74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60" dur="1230" decel="100000"/>
                                        <p:tgtEl>
                                          <p:spTgt spid="74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61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74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4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747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47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747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74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770" decel="100000"/>
                                        <p:tgtEl>
                                          <p:spTgt spid="7479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770" decel="100000"/>
                                        <p:tgtEl>
                                          <p:spTgt spid="7479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479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8" dur="770" fill="hold"/>
                                        <p:tgtEl>
                                          <p:spTgt spid="747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47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0" dur="770" fill="hold"/>
                                        <p:tgtEl>
                                          <p:spTgt spid="74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8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4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7479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6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74795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87" dur="1230" decel="100000"/>
                                        <p:tgtEl>
                                          <p:spTgt spid="74795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88" dur="1230" decel="100000"/>
                                        <p:tgtEl>
                                          <p:spTgt spid="747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89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747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90" dur="1230" decel="100000"/>
                                        <p:tgtEl>
                                          <p:spTgt spid="74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91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74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4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747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747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747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74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770" decel="100000"/>
                                        <p:tgtEl>
                                          <p:spTgt spid="7479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6" dur="770" decel="100000"/>
                                        <p:tgtEl>
                                          <p:spTgt spid="7479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0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479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8" dur="770" fill="hold"/>
                                        <p:tgtEl>
                                          <p:spTgt spid="74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0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4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10" dur="770" fill="hold"/>
                                        <p:tgtEl>
                                          <p:spTgt spid="74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4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7479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6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74796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117" dur="1230" decel="100000"/>
                                        <p:tgtEl>
                                          <p:spTgt spid="74796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118" dur="1230" decel="100000"/>
                                        <p:tgtEl>
                                          <p:spTgt spid="74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119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74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120" dur="1230" decel="100000"/>
                                        <p:tgtEl>
                                          <p:spTgt spid="74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121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74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4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747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747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747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74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770" decel="100000"/>
                                        <p:tgtEl>
                                          <p:spTgt spid="7479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6" dur="770" decel="100000"/>
                                        <p:tgtEl>
                                          <p:spTgt spid="7479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3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479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38" dur="770" fill="hold"/>
                                        <p:tgtEl>
                                          <p:spTgt spid="747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3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47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40" dur="770" fill="hold"/>
                                        <p:tgtEl>
                                          <p:spTgt spid="74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4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4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5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7479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6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74797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147" dur="1230" decel="100000"/>
                                        <p:tgtEl>
                                          <p:spTgt spid="74797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148" dur="1230" decel="100000"/>
                                        <p:tgtEl>
                                          <p:spTgt spid="747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149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747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150" dur="1230" decel="100000"/>
                                        <p:tgtEl>
                                          <p:spTgt spid="74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151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74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4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747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747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747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1000"/>
                                        <p:tgtEl>
                                          <p:spTgt spid="74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770" decel="100000"/>
                                        <p:tgtEl>
                                          <p:spTgt spid="7479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6" dur="770" decel="100000"/>
                                        <p:tgtEl>
                                          <p:spTgt spid="7479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6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479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68" dur="770" fill="hold"/>
                                        <p:tgtEl>
                                          <p:spTgt spid="747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47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0" dur="770" fill="hold"/>
                                        <p:tgtEl>
                                          <p:spTgt spid="747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7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47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5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7479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6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74798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177" dur="1230" decel="100000"/>
                                        <p:tgtEl>
                                          <p:spTgt spid="74798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178" dur="1230" decel="100000"/>
                                        <p:tgtEl>
                                          <p:spTgt spid="747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179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747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180" dur="1230" decel="100000"/>
                                        <p:tgtEl>
                                          <p:spTgt spid="747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181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747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4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www.themegallery.com</a:t>
            </a:r>
          </a:p>
        </p:txBody>
      </p:sp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h-TH" sz="2800" b="1" dirty="0">
                <a:latin typeface="4815_KwangMD_Catthai" pitchFamily="2" charset="0"/>
                <a:ea typeface="4815_KwangMD_Catthai" pitchFamily="2" charset="0"/>
                <a:cs typeface="4815_KwangMD_Catthai" pitchFamily="2" charset="0"/>
              </a:rPr>
              <a:t>ปัจจัยในการเลือกซื้อบ้าน</a:t>
            </a:r>
            <a:endParaRPr lang="en-US" sz="2800" b="1" dirty="0">
              <a:latin typeface="4815_KwangMD_Catthai" pitchFamily="2" charset="0"/>
              <a:ea typeface="4815_KwangMD_Catthai" pitchFamily="2" charset="0"/>
              <a:cs typeface="4815_KwangMD_Catthai" pitchFamily="2" charset="0"/>
            </a:endParaRPr>
          </a:p>
        </p:txBody>
      </p:sp>
      <p:sp>
        <p:nvSpPr>
          <p:cNvPr id="75780" name="Rectangle 4"/>
          <p:cNvSpPr>
            <a:spLocks noChangeArrowheads="1"/>
          </p:cNvSpPr>
          <p:nvPr/>
        </p:nvSpPr>
        <p:spPr bwMode="gray">
          <a:xfrm>
            <a:off x="0" y="2725738"/>
            <a:ext cx="9144000" cy="53975"/>
          </a:xfrm>
          <a:prstGeom prst="rect">
            <a:avLst/>
          </a:prstGeom>
          <a:gradFill rotWithShape="1">
            <a:gsLst>
              <a:gs pos="0">
                <a:srgbClr val="808080"/>
              </a:gs>
              <a:gs pos="100000">
                <a:srgbClr val="808080">
                  <a:gamma/>
                  <a:tint val="15294"/>
                  <a:invGamma/>
                </a:srgb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781" name="Rectangle 5"/>
          <p:cNvSpPr>
            <a:spLocks noChangeArrowheads="1"/>
          </p:cNvSpPr>
          <p:nvPr/>
        </p:nvSpPr>
        <p:spPr bwMode="gray">
          <a:xfrm>
            <a:off x="0" y="2778125"/>
            <a:ext cx="9144000" cy="142875"/>
          </a:xfrm>
          <a:prstGeom prst="rect">
            <a:avLst/>
          </a:prstGeom>
          <a:gradFill rotWithShape="1">
            <a:gsLst>
              <a:gs pos="0">
                <a:srgbClr val="5F5F5F">
                  <a:gamma/>
                  <a:tint val="30196"/>
                  <a:invGamma/>
                </a:srgbClr>
              </a:gs>
              <a:gs pos="100000">
                <a:srgbClr val="5F5F5F"/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873" name="AutoShape 97"/>
          <p:cNvSpPr>
            <a:spLocks noChangeArrowheads="1"/>
          </p:cNvSpPr>
          <p:nvPr/>
        </p:nvSpPr>
        <p:spPr bwMode="auto">
          <a:xfrm>
            <a:off x="4767263" y="6432550"/>
            <a:ext cx="3889375" cy="360363"/>
          </a:xfrm>
          <a:prstGeom prst="roundRect">
            <a:avLst>
              <a:gd name="adj" fmla="val 16667"/>
            </a:avLst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th-TH" sz="2000" b="1">
                <a:latin typeface="4815_KwangMD_Catthai" pitchFamily="2" charset="0"/>
                <a:ea typeface="4815_KwangMD_Catthai" pitchFamily="2" charset="0"/>
                <a:cs typeface="4815_KwangMD_Catthai" pitchFamily="2" charset="0"/>
              </a:rPr>
              <a:t>การบริหารสินเชื่อเพื่อบริโภค (การวางแผนที่อยู่อาศัย)</a:t>
            </a:r>
            <a:endParaRPr lang="th-TH" sz="2000">
              <a:latin typeface="4815_KwangMD_Catthai" pitchFamily="2" charset="0"/>
              <a:ea typeface="4815_KwangMD_Catthai" pitchFamily="2" charset="0"/>
              <a:cs typeface="4815_KwangMD_Catthai" pitchFamily="2" charset="0"/>
            </a:endParaRPr>
          </a:p>
        </p:txBody>
      </p:sp>
      <p:grpSp>
        <p:nvGrpSpPr>
          <p:cNvPr id="75876" name="Group 100"/>
          <p:cNvGrpSpPr>
            <a:grpSpLocks/>
          </p:cNvGrpSpPr>
          <p:nvPr/>
        </p:nvGrpSpPr>
        <p:grpSpPr bwMode="auto">
          <a:xfrm>
            <a:off x="395288" y="2133600"/>
            <a:ext cx="1790700" cy="3602038"/>
            <a:chOff x="249" y="1344"/>
            <a:chExt cx="1128" cy="2269"/>
          </a:xfrm>
        </p:grpSpPr>
        <p:grpSp>
          <p:nvGrpSpPr>
            <p:cNvPr id="75784" name="Group 8"/>
            <p:cNvGrpSpPr>
              <a:grpSpLocks/>
            </p:cNvGrpSpPr>
            <p:nvPr/>
          </p:nvGrpSpPr>
          <p:grpSpPr bwMode="auto">
            <a:xfrm rot="3877067">
              <a:off x="257" y="2649"/>
              <a:ext cx="1577" cy="351"/>
              <a:chOff x="2290" y="3030"/>
              <a:chExt cx="1832" cy="408"/>
            </a:xfrm>
          </p:grpSpPr>
          <p:sp>
            <p:nvSpPr>
              <p:cNvPr id="75785" name="Freeform 9"/>
              <p:cNvSpPr>
                <a:spLocks/>
              </p:cNvSpPr>
              <p:nvPr/>
            </p:nvSpPr>
            <p:spPr bwMode="gray">
              <a:xfrm>
                <a:off x="2290" y="3030"/>
                <a:ext cx="1832" cy="408"/>
              </a:xfrm>
              <a:custGeom>
                <a:avLst/>
                <a:gdLst/>
                <a:ahLst/>
                <a:cxnLst>
                  <a:cxn ang="0">
                    <a:pos x="1832" y="32"/>
                  </a:cxn>
                  <a:cxn ang="0">
                    <a:pos x="1830" y="66"/>
                  </a:cxn>
                  <a:cxn ang="0">
                    <a:pos x="1814" y="128"/>
                  </a:cxn>
                  <a:cxn ang="0">
                    <a:pos x="1788" y="188"/>
                  </a:cxn>
                  <a:cxn ang="0">
                    <a:pos x="1754" y="240"/>
                  </a:cxn>
                  <a:cxn ang="0">
                    <a:pos x="1712" y="288"/>
                  </a:cxn>
                  <a:cxn ang="0">
                    <a:pos x="1664" y="330"/>
                  </a:cxn>
                  <a:cxn ang="0">
                    <a:pos x="1610" y="362"/>
                  </a:cxn>
                  <a:cxn ang="0">
                    <a:pos x="1550" y="388"/>
                  </a:cxn>
                  <a:cxn ang="0">
                    <a:pos x="1486" y="402"/>
                  </a:cxn>
                  <a:cxn ang="0">
                    <a:pos x="1418" y="408"/>
                  </a:cxn>
                  <a:cxn ang="0">
                    <a:pos x="0" y="408"/>
                  </a:cxn>
                  <a:cxn ang="0">
                    <a:pos x="0" y="0"/>
                  </a:cxn>
                  <a:cxn ang="0">
                    <a:pos x="1832" y="0"/>
                  </a:cxn>
                  <a:cxn ang="0">
                    <a:pos x="1832" y="32"/>
                  </a:cxn>
                  <a:cxn ang="0">
                    <a:pos x="1832" y="32"/>
                  </a:cxn>
                </a:cxnLst>
                <a:rect l="0" t="0" r="r" b="b"/>
                <a:pathLst>
                  <a:path w="1832" h="408">
                    <a:moveTo>
                      <a:pt x="1832" y="32"/>
                    </a:moveTo>
                    <a:lnTo>
                      <a:pt x="1830" y="66"/>
                    </a:lnTo>
                    <a:lnTo>
                      <a:pt x="1814" y="128"/>
                    </a:lnTo>
                    <a:lnTo>
                      <a:pt x="1788" y="188"/>
                    </a:lnTo>
                    <a:lnTo>
                      <a:pt x="1754" y="240"/>
                    </a:lnTo>
                    <a:lnTo>
                      <a:pt x="1712" y="288"/>
                    </a:lnTo>
                    <a:lnTo>
                      <a:pt x="1664" y="330"/>
                    </a:lnTo>
                    <a:lnTo>
                      <a:pt x="1610" y="362"/>
                    </a:lnTo>
                    <a:lnTo>
                      <a:pt x="1550" y="388"/>
                    </a:lnTo>
                    <a:lnTo>
                      <a:pt x="1486" y="402"/>
                    </a:lnTo>
                    <a:lnTo>
                      <a:pt x="1418" y="408"/>
                    </a:lnTo>
                    <a:lnTo>
                      <a:pt x="0" y="408"/>
                    </a:lnTo>
                    <a:lnTo>
                      <a:pt x="0" y="0"/>
                    </a:lnTo>
                    <a:lnTo>
                      <a:pt x="1832" y="0"/>
                    </a:lnTo>
                    <a:lnTo>
                      <a:pt x="1832" y="32"/>
                    </a:lnTo>
                    <a:lnTo>
                      <a:pt x="1832" y="32"/>
                    </a:lnTo>
                    <a:close/>
                  </a:path>
                </a:pathLst>
              </a:custGeom>
              <a:solidFill>
                <a:srgbClr val="608788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786" name="Freeform 10"/>
              <p:cNvSpPr>
                <a:spLocks/>
              </p:cNvSpPr>
              <p:nvPr/>
            </p:nvSpPr>
            <p:spPr bwMode="gray">
              <a:xfrm>
                <a:off x="3810" y="3058"/>
                <a:ext cx="288" cy="334"/>
              </a:xfrm>
              <a:custGeom>
                <a:avLst/>
                <a:gdLst/>
                <a:ahLst/>
                <a:cxnLst>
                  <a:cxn ang="0">
                    <a:pos x="288" y="0"/>
                  </a:cxn>
                  <a:cxn ang="0">
                    <a:pos x="284" y="52"/>
                  </a:cxn>
                  <a:cxn ang="0">
                    <a:pos x="272" y="98"/>
                  </a:cxn>
                  <a:cxn ang="0">
                    <a:pos x="254" y="140"/>
                  </a:cxn>
                  <a:cxn ang="0">
                    <a:pos x="230" y="176"/>
                  </a:cxn>
                  <a:cxn ang="0">
                    <a:pos x="204" y="208"/>
                  </a:cxn>
                  <a:cxn ang="0">
                    <a:pos x="174" y="238"/>
                  </a:cxn>
                  <a:cxn ang="0">
                    <a:pos x="144" y="262"/>
                  </a:cxn>
                  <a:cxn ang="0">
                    <a:pos x="112" y="282"/>
                  </a:cxn>
                  <a:cxn ang="0">
                    <a:pos x="84" y="298"/>
                  </a:cxn>
                  <a:cxn ang="0">
                    <a:pos x="56" y="312"/>
                  </a:cxn>
                  <a:cxn ang="0">
                    <a:pos x="34" y="322"/>
                  </a:cxn>
                  <a:cxn ang="0">
                    <a:pos x="16" y="328"/>
                  </a:cxn>
                  <a:cxn ang="0">
                    <a:pos x="4" y="332"/>
                  </a:cxn>
                  <a:cxn ang="0">
                    <a:pos x="0" y="334"/>
                  </a:cxn>
                  <a:cxn ang="0">
                    <a:pos x="4" y="332"/>
                  </a:cxn>
                  <a:cxn ang="0">
                    <a:pos x="16" y="326"/>
                  </a:cxn>
                  <a:cxn ang="0">
                    <a:pos x="34" y="318"/>
                  </a:cxn>
                  <a:cxn ang="0">
                    <a:pos x="56" y="304"/>
                  </a:cxn>
                  <a:cxn ang="0">
                    <a:pos x="84" y="288"/>
                  </a:cxn>
                  <a:cxn ang="0">
                    <a:pos x="112" y="266"/>
                  </a:cxn>
                  <a:cxn ang="0">
                    <a:pos x="142" y="242"/>
                  </a:cxn>
                  <a:cxn ang="0">
                    <a:pos x="170" y="212"/>
                  </a:cxn>
                  <a:cxn ang="0">
                    <a:pos x="196" y="180"/>
                  </a:cxn>
                  <a:cxn ang="0">
                    <a:pos x="220" y="142"/>
                  </a:cxn>
                  <a:cxn ang="0">
                    <a:pos x="238" y="100"/>
                  </a:cxn>
                  <a:cxn ang="0">
                    <a:pos x="250" y="54"/>
                  </a:cxn>
                  <a:cxn ang="0">
                    <a:pos x="254" y="2"/>
                  </a:cxn>
                  <a:cxn ang="0">
                    <a:pos x="288" y="0"/>
                  </a:cxn>
                </a:cxnLst>
                <a:rect l="0" t="0" r="r" b="b"/>
                <a:pathLst>
                  <a:path w="288" h="334">
                    <a:moveTo>
                      <a:pt x="288" y="0"/>
                    </a:moveTo>
                    <a:lnTo>
                      <a:pt x="284" y="52"/>
                    </a:lnTo>
                    <a:lnTo>
                      <a:pt x="272" y="98"/>
                    </a:lnTo>
                    <a:lnTo>
                      <a:pt x="254" y="140"/>
                    </a:lnTo>
                    <a:lnTo>
                      <a:pt x="230" y="176"/>
                    </a:lnTo>
                    <a:lnTo>
                      <a:pt x="204" y="208"/>
                    </a:lnTo>
                    <a:lnTo>
                      <a:pt x="174" y="238"/>
                    </a:lnTo>
                    <a:lnTo>
                      <a:pt x="144" y="262"/>
                    </a:lnTo>
                    <a:lnTo>
                      <a:pt x="112" y="282"/>
                    </a:lnTo>
                    <a:lnTo>
                      <a:pt x="84" y="298"/>
                    </a:lnTo>
                    <a:lnTo>
                      <a:pt x="56" y="312"/>
                    </a:lnTo>
                    <a:lnTo>
                      <a:pt x="34" y="322"/>
                    </a:lnTo>
                    <a:lnTo>
                      <a:pt x="16" y="328"/>
                    </a:lnTo>
                    <a:lnTo>
                      <a:pt x="4" y="332"/>
                    </a:lnTo>
                    <a:lnTo>
                      <a:pt x="0" y="334"/>
                    </a:lnTo>
                    <a:lnTo>
                      <a:pt x="4" y="332"/>
                    </a:lnTo>
                    <a:lnTo>
                      <a:pt x="16" y="326"/>
                    </a:lnTo>
                    <a:lnTo>
                      <a:pt x="34" y="318"/>
                    </a:lnTo>
                    <a:lnTo>
                      <a:pt x="56" y="304"/>
                    </a:lnTo>
                    <a:lnTo>
                      <a:pt x="84" y="288"/>
                    </a:lnTo>
                    <a:lnTo>
                      <a:pt x="112" y="266"/>
                    </a:lnTo>
                    <a:lnTo>
                      <a:pt x="142" y="242"/>
                    </a:lnTo>
                    <a:lnTo>
                      <a:pt x="170" y="212"/>
                    </a:lnTo>
                    <a:lnTo>
                      <a:pt x="196" y="180"/>
                    </a:lnTo>
                    <a:lnTo>
                      <a:pt x="220" y="142"/>
                    </a:lnTo>
                    <a:lnTo>
                      <a:pt x="238" y="100"/>
                    </a:lnTo>
                    <a:lnTo>
                      <a:pt x="250" y="54"/>
                    </a:lnTo>
                    <a:lnTo>
                      <a:pt x="254" y="2"/>
                    </a:lnTo>
                    <a:lnTo>
                      <a:pt x="288" y="0"/>
                    </a:lnTo>
                    <a:close/>
                  </a:path>
                </a:pathLst>
              </a:custGeom>
              <a:solidFill>
                <a:srgbClr val="FFFFFF">
                  <a:alpha val="49001"/>
                </a:srgb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5787" name="Group 11"/>
            <p:cNvGrpSpPr>
              <a:grpSpLocks/>
            </p:cNvGrpSpPr>
            <p:nvPr/>
          </p:nvGrpSpPr>
          <p:grpSpPr bwMode="auto">
            <a:xfrm rot="3877067" flipV="1">
              <a:off x="637" y="2394"/>
              <a:ext cx="1210" cy="270"/>
              <a:chOff x="2290" y="3030"/>
              <a:chExt cx="1832" cy="408"/>
            </a:xfrm>
          </p:grpSpPr>
          <p:sp>
            <p:nvSpPr>
              <p:cNvPr id="75788" name="Freeform 12"/>
              <p:cNvSpPr>
                <a:spLocks/>
              </p:cNvSpPr>
              <p:nvPr/>
            </p:nvSpPr>
            <p:spPr bwMode="gray">
              <a:xfrm>
                <a:off x="2290" y="3030"/>
                <a:ext cx="1832" cy="408"/>
              </a:xfrm>
              <a:custGeom>
                <a:avLst/>
                <a:gdLst/>
                <a:ahLst/>
                <a:cxnLst>
                  <a:cxn ang="0">
                    <a:pos x="1832" y="32"/>
                  </a:cxn>
                  <a:cxn ang="0">
                    <a:pos x="1830" y="66"/>
                  </a:cxn>
                  <a:cxn ang="0">
                    <a:pos x="1814" y="128"/>
                  </a:cxn>
                  <a:cxn ang="0">
                    <a:pos x="1788" y="188"/>
                  </a:cxn>
                  <a:cxn ang="0">
                    <a:pos x="1754" y="240"/>
                  </a:cxn>
                  <a:cxn ang="0">
                    <a:pos x="1712" y="288"/>
                  </a:cxn>
                  <a:cxn ang="0">
                    <a:pos x="1664" y="330"/>
                  </a:cxn>
                  <a:cxn ang="0">
                    <a:pos x="1610" y="362"/>
                  </a:cxn>
                  <a:cxn ang="0">
                    <a:pos x="1550" y="388"/>
                  </a:cxn>
                  <a:cxn ang="0">
                    <a:pos x="1486" y="402"/>
                  </a:cxn>
                  <a:cxn ang="0">
                    <a:pos x="1418" y="408"/>
                  </a:cxn>
                  <a:cxn ang="0">
                    <a:pos x="0" y="408"/>
                  </a:cxn>
                  <a:cxn ang="0">
                    <a:pos x="0" y="0"/>
                  </a:cxn>
                  <a:cxn ang="0">
                    <a:pos x="1832" y="0"/>
                  </a:cxn>
                  <a:cxn ang="0">
                    <a:pos x="1832" y="32"/>
                  </a:cxn>
                  <a:cxn ang="0">
                    <a:pos x="1832" y="32"/>
                  </a:cxn>
                </a:cxnLst>
                <a:rect l="0" t="0" r="r" b="b"/>
                <a:pathLst>
                  <a:path w="1832" h="408">
                    <a:moveTo>
                      <a:pt x="1832" y="32"/>
                    </a:moveTo>
                    <a:lnTo>
                      <a:pt x="1830" y="66"/>
                    </a:lnTo>
                    <a:lnTo>
                      <a:pt x="1814" y="128"/>
                    </a:lnTo>
                    <a:lnTo>
                      <a:pt x="1788" y="188"/>
                    </a:lnTo>
                    <a:lnTo>
                      <a:pt x="1754" y="240"/>
                    </a:lnTo>
                    <a:lnTo>
                      <a:pt x="1712" y="288"/>
                    </a:lnTo>
                    <a:lnTo>
                      <a:pt x="1664" y="330"/>
                    </a:lnTo>
                    <a:lnTo>
                      <a:pt x="1610" y="362"/>
                    </a:lnTo>
                    <a:lnTo>
                      <a:pt x="1550" y="388"/>
                    </a:lnTo>
                    <a:lnTo>
                      <a:pt x="1486" y="402"/>
                    </a:lnTo>
                    <a:lnTo>
                      <a:pt x="1418" y="408"/>
                    </a:lnTo>
                    <a:lnTo>
                      <a:pt x="0" y="408"/>
                    </a:lnTo>
                    <a:lnTo>
                      <a:pt x="0" y="0"/>
                    </a:lnTo>
                    <a:lnTo>
                      <a:pt x="1832" y="0"/>
                    </a:lnTo>
                    <a:lnTo>
                      <a:pt x="1832" y="32"/>
                    </a:lnTo>
                    <a:lnTo>
                      <a:pt x="1832" y="32"/>
                    </a:lnTo>
                    <a:close/>
                  </a:path>
                </a:pathLst>
              </a:custGeom>
              <a:solidFill>
                <a:srgbClr val="98B5B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789" name="Freeform 13"/>
              <p:cNvSpPr>
                <a:spLocks/>
              </p:cNvSpPr>
              <p:nvPr/>
            </p:nvSpPr>
            <p:spPr bwMode="gray">
              <a:xfrm>
                <a:off x="3810" y="3058"/>
                <a:ext cx="288" cy="334"/>
              </a:xfrm>
              <a:custGeom>
                <a:avLst/>
                <a:gdLst/>
                <a:ahLst/>
                <a:cxnLst>
                  <a:cxn ang="0">
                    <a:pos x="288" y="0"/>
                  </a:cxn>
                  <a:cxn ang="0">
                    <a:pos x="284" y="52"/>
                  </a:cxn>
                  <a:cxn ang="0">
                    <a:pos x="272" y="98"/>
                  </a:cxn>
                  <a:cxn ang="0">
                    <a:pos x="254" y="140"/>
                  </a:cxn>
                  <a:cxn ang="0">
                    <a:pos x="230" y="176"/>
                  </a:cxn>
                  <a:cxn ang="0">
                    <a:pos x="204" y="208"/>
                  </a:cxn>
                  <a:cxn ang="0">
                    <a:pos x="174" y="238"/>
                  </a:cxn>
                  <a:cxn ang="0">
                    <a:pos x="144" y="262"/>
                  </a:cxn>
                  <a:cxn ang="0">
                    <a:pos x="112" y="282"/>
                  </a:cxn>
                  <a:cxn ang="0">
                    <a:pos x="84" y="298"/>
                  </a:cxn>
                  <a:cxn ang="0">
                    <a:pos x="56" y="312"/>
                  </a:cxn>
                  <a:cxn ang="0">
                    <a:pos x="34" y="322"/>
                  </a:cxn>
                  <a:cxn ang="0">
                    <a:pos x="16" y="328"/>
                  </a:cxn>
                  <a:cxn ang="0">
                    <a:pos x="4" y="332"/>
                  </a:cxn>
                  <a:cxn ang="0">
                    <a:pos x="0" y="334"/>
                  </a:cxn>
                  <a:cxn ang="0">
                    <a:pos x="4" y="332"/>
                  </a:cxn>
                  <a:cxn ang="0">
                    <a:pos x="16" y="326"/>
                  </a:cxn>
                  <a:cxn ang="0">
                    <a:pos x="34" y="318"/>
                  </a:cxn>
                  <a:cxn ang="0">
                    <a:pos x="56" y="304"/>
                  </a:cxn>
                  <a:cxn ang="0">
                    <a:pos x="84" y="288"/>
                  </a:cxn>
                  <a:cxn ang="0">
                    <a:pos x="112" y="266"/>
                  </a:cxn>
                  <a:cxn ang="0">
                    <a:pos x="142" y="242"/>
                  </a:cxn>
                  <a:cxn ang="0">
                    <a:pos x="170" y="212"/>
                  </a:cxn>
                  <a:cxn ang="0">
                    <a:pos x="196" y="180"/>
                  </a:cxn>
                  <a:cxn ang="0">
                    <a:pos x="220" y="142"/>
                  </a:cxn>
                  <a:cxn ang="0">
                    <a:pos x="238" y="100"/>
                  </a:cxn>
                  <a:cxn ang="0">
                    <a:pos x="250" y="54"/>
                  </a:cxn>
                  <a:cxn ang="0">
                    <a:pos x="254" y="2"/>
                  </a:cxn>
                  <a:cxn ang="0">
                    <a:pos x="288" y="0"/>
                  </a:cxn>
                </a:cxnLst>
                <a:rect l="0" t="0" r="r" b="b"/>
                <a:pathLst>
                  <a:path w="288" h="334">
                    <a:moveTo>
                      <a:pt x="288" y="0"/>
                    </a:moveTo>
                    <a:lnTo>
                      <a:pt x="284" y="52"/>
                    </a:lnTo>
                    <a:lnTo>
                      <a:pt x="272" y="98"/>
                    </a:lnTo>
                    <a:lnTo>
                      <a:pt x="254" y="140"/>
                    </a:lnTo>
                    <a:lnTo>
                      <a:pt x="230" y="176"/>
                    </a:lnTo>
                    <a:lnTo>
                      <a:pt x="204" y="208"/>
                    </a:lnTo>
                    <a:lnTo>
                      <a:pt x="174" y="238"/>
                    </a:lnTo>
                    <a:lnTo>
                      <a:pt x="144" y="262"/>
                    </a:lnTo>
                    <a:lnTo>
                      <a:pt x="112" y="282"/>
                    </a:lnTo>
                    <a:lnTo>
                      <a:pt x="84" y="298"/>
                    </a:lnTo>
                    <a:lnTo>
                      <a:pt x="56" y="312"/>
                    </a:lnTo>
                    <a:lnTo>
                      <a:pt x="34" y="322"/>
                    </a:lnTo>
                    <a:lnTo>
                      <a:pt x="16" y="328"/>
                    </a:lnTo>
                    <a:lnTo>
                      <a:pt x="4" y="332"/>
                    </a:lnTo>
                    <a:lnTo>
                      <a:pt x="0" y="334"/>
                    </a:lnTo>
                    <a:lnTo>
                      <a:pt x="4" y="332"/>
                    </a:lnTo>
                    <a:lnTo>
                      <a:pt x="16" y="326"/>
                    </a:lnTo>
                    <a:lnTo>
                      <a:pt x="34" y="318"/>
                    </a:lnTo>
                    <a:lnTo>
                      <a:pt x="56" y="304"/>
                    </a:lnTo>
                    <a:lnTo>
                      <a:pt x="84" y="288"/>
                    </a:lnTo>
                    <a:lnTo>
                      <a:pt x="112" y="266"/>
                    </a:lnTo>
                    <a:lnTo>
                      <a:pt x="142" y="242"/>
                    </a:lnTo>
                    <a:lnTo>
                      <a:pt x="170" y="212"/>
                    </a:lnTo>
                    <a:lnTo>
                      <a:pt x="196" y="180"/>
                    </a:lnTo>
                    <a:lnTo>
                      <a:pt x="220" y="142"/>
                    </a:lnTo>
                    <a:lnTo>
                      <a:pt x="238" y="100"/>
                    </a:lnTo>
                    <a:lnTo>
                      <a:pt x="250" y="54"/>
                    </a:lnTo>
                    <a:lnTo>
                      <a:pt x="254" y="2"/>
                    </a:lnTo>
                    <a:lnTo>
                      <a:pt x="288" y="0"/>
                    </a:lnTo>
                    <a:close/>
                  </a:path>
                </a:pathLst>
              </a:custGeom>
              <a:solidFill>
                <a:srgbClr val="FFFFFF">
                  <a:alpha val="49001"/>
                </a:srgb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5790" name="Group 14"/>
            <p:cNvGrpSpPr>
              <a:grpSpLocks/>
            </p:cNvGrpSpPr>
            <p:nvPr/>
          </p:nvGrpSpPr>
          <p:grpSpPr bwMode="auto">
            <a:xfrm>
              <a:off x="249" y="1344"/>
              <a:ext cx="907" cy="907"/>
              <a:chOff x="2789" y="1625"/>
              <a:chExt cx="907" cy="907"/>
            </a:xfrm>
          </p:grpSpPr>
          <p:sp>
            <p:nvSpPr>
              <p:cNvPr id="75791" name="Oval 15"/>
              <p:cNvSpPr>
                <a:spLocks noChangeArrowheads="1"/>
              </p:cNvSpPr>
              <p:nvPr/>
            </p:nvSpPr>
            <p:spPr bwMode="gray">
              <a:xfrm>
                <a:off x="2789" y="1625"/>
                <a:ext cx="907" cy="907"/>
              </a:xfrm>
              <a:prstGeom prst="ellipse">
                <a:avLst/>
              </a:prstGeom>
              <a:gradFill rotWithShape="1">
                <a:gsLst>
                  <a:gs pos="0">
                    <a:srgbClr val="83A6A7">
                      <a:gamma/>
                      <a:tint val="0"/>
                      <a:invGamma/>
                    </a:srgbClr>
                  </a:gs>
                  <a:gs pos="50000">
                    <a:srgbClr val="83A6A7"/>
                  </a:gs>
                  <a:gs pos="100000">
                    <a:srgbClr val="83A6A7">
                      <a:gamma/>
                      <a:tint val="0"/>
                      <a:invGamma/>
                    </a:srgb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5792" name="Oval 16"/>
              <p:cNvSpPr>
                <a:spLocks noChangeArrowheads="1"/>
              </p:cNvSpPr>
              <p:nvPr/>
            </p:nvSpPr>
            <p:spPr bwMode="gray">
              <a:xfrm>
                <a:off x="2789" y="1625"/>
                <a:ext cx="907" cy="907"/>
              </a:xfrm>
              <a:prstGeom prst="ellipse">
                <a:avLst/>
              </a:prstGeom>
              <a:gradFill rotWithShape="1">
                <a:gsLst>
                  <a:gs pos="0">
                    <a:srgbClr val="83A6A7">
                      <a:alpha val="32001"/>
                    </a:srgbClr>
                  </a:gs>
                  <a:gs pos="100000">
                    <a:srgbClr val="83A6A7">
                      <a:gamma/>
                      <a:shade val="0"/>
                      <a:invGamma/>
                      <a:alpha val="89999"/>
                    </a:srgb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5793" name="Oval 17"/>
              <p:cNvSpPr>
                <a:spLocks noChangeArrowheads="1"/>
              </p:cNvSpPr>
              <p:nvPr/>
            </p:nvSpPr>
            <p:spPr bwMode="gray">
              <a:xfrm>
                <a:off x="2849" y="1684"/>
                <a:ext cx="787" cy="788"/>
              </a:xfrm>
              <a:prstGeom prst="ellipse">
                <a:avLst/>
              </a:prstGeom>
              <a:gradFill rotWithShape="1">
                <a:gsLst>
                  <a:gs pos="0">
                    <a:srgbClr val="83A6A7">
                      <a:gamma/>
                      <a:shade val="54118"/>
                      <a:invGamma/>
                    </a:srgbClr>
                  </a:gs>
                  <a:gs pos="50000">
                    <a:srgbClr val="83A6A7"/>
                  </a:gs>
                  <a:gs pos="100000">
                    <a:srgbClr val="83A6A7">
                      <a:gamma/>
                      <a:shade val="54118"/>
                      <a:invGamma/>
                    </a:srgb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5794" name="Oval 18"/>
              <p:cNvSpPr>
                <a:spLocks noChangeArrowheads="1"/>
              </p:cNvSpPr>
              <p:nvPr/>
            </p:nvSpPr>
            <p:spPr bwMode="gray">
              <a:xfrm>
                <a:off x="2849" y="1686"/>
                <a:ext cx="787" cy="788"/>
              </a:xfrm>
              <a:prstGeom prst="ellipse">
                <a:avLst/>
              </a:prstGeom>
              <a:gradFill rotWithShape="1">
                <a:gsLst>
                  <a:gs pos="0">
                    <a:srgbClr val="83A6A7">
                      <a:gamma/>
                      <a:shade val="63529"/>
                      <a:invGamma/>
                    </a:srgbClr>
                  </a:gs>
                  <a:gs pos="100000">
                    <a:srgbClr val="83A6A7">
                      <a:alpha val="0"/>
                    </a:srgb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5795" name="Oval 19"/>
              <p:cNvSpPr>
                <a:spLocks noChangeArrowheads="1"/>
              </p:cNvSpPr>
              <p:nvPr/>
            </p:nvSpPr>
            <p:spPr bwMode="gray">
              <a:xfrm>
                <a:off x="2888" y="1724"/>
                <a:ext cx="709" cy="709"/>
              </a:xfrm>
              <a:prstGeom prst="ellipse">
                <a:avLst/>
              </a:prstGeom>
              <a:solidFill>
                <a:srgbClr val="000000"/>
              </a:soli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grpSp>
            <p:nvGrpSpPr>
              <p:cNvPr id="75796" name="Group 20"/>
              <p:cNvGrpSpPr>
                <a:grpSpLocks/>
              </p:cNvGrpSpPr>
              <p:nvPr/>
            </p:nvGrpSpPr>
            <p:grpSpPr bwMode="auto">
              <a:xfrm>
                <a:off x="2899" y="1735"/>
                <a:ext cx="687" cy="688"/>
                <a:chOff x="4166" y="1706"/>
                <a:chExt cx="1252" cy="1252"/>
              </a:xfrm>
            </p:grpSpPr>
            <p:sp>
              <p:nvSpPr>
                <p:cNvPr id="75797" name="Oval 21"/>
                <p:cNvSpPr>
                  <a:spLocks noChangeArrowheads="1"/>
                </p:cNvSpPr>
                <p:nvPr/>
              </p:nvSpPr>
              <p:spPr bwMode="gray">
                <a:xfrm>
                  <a:off x="4166" y="1706"/>
                  <a:ext cx="1252" cy="125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gamma/>
                        <a:shade val="46275"/>
                        <a:invGamma/>
                      </a:srgbClr>
                    </a:gs>
                    <a:gs pos="100000">
                      <a:srgbClr val="D6E1E2"/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vert="eaVert" wrap="none" anchor="ctr"/>
                <a:lstStyle/>
                <a:p>
                  <a:endParaRPr lang="en-US"/>
                </a:p>
              </p:txBody>
            </p:sp>
            <p:sp>
              <p:nvSpPr>
                <p:cNvPr id="75798" name="Oval 22"/>
                <p:cNvSpPr>
                  <a:spLocks noChangeArrowheads="1"/>
                </p:cNvSpPr>
                <p:nvPr/>
              </p:nvSpPr>
              <p:spPr bwMode="gray">
                <a:xfrm>
                  <a:off x="4182" y="1713"/>
                  <a:ext cx="1222" cy="122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D6E1E2">
                        <a:gamma/>
                        <a:tint val="34902"/>
                        <a:invGamma/>
                      </a:srgb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vert="eaVert" wrap="none" anchor="ctr"/>
                <a:lstStyle/>
                <a:p>
                  <a:endParaRPr lang="en-US"/>
                </a:p>
              </p:txBody>
            </p:sp>
            <p:sp>
              <p:nvSpPr>
                <p:cNvPr id="75799" name="Oval 23"/>
                <p:cNvSpPr>
                  <a:spLocks noChangeArrowheads="1"/>
                </p:cNvSpPr>
                <p:nvPr/>
              </p:nvSpPr>
              <p:spPr bwMode="gray">
                <a:xfrm>
                  <a:off x="4195" y="1725"/>
                  <a:ext cx="1162" cy="114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gamma/>
                        <a:shade val="79216"/>
                        <a:invGamma/>
                      </a:srgbClr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vert="eaVert" wrap="none" anchor="ctr"/>
                <a:lstStyle/>
                <a:p>
                  <a:endParaRPr lang="en-US"/>
                </a:p>
              </p:txBody>
            </p:sp>
            <p:sp>
              <p:nvSpPr>
                <p:cNvPr id="75800" name="Oval 24"/>
                <p:cNvSpPr>
                  <a:spLocks noChangeArrowheads="1"/>
                </p:cNvSpPr>
                <p:nvPr/>
              </p:nvSpPr>
              <p:spPr bwMode="gray">
                <a:xfrm>
                  <a:off x="4263" y="1757"/>
                  <a:ext cx="1033" cy="92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gamma/>
                        <a:tint val="0"/>
                        <a:invGamma/>
                      </a:srgbClr>
                    </a:gs>
                    <a:gs pos="100000">
                      <a:srgbClr val="D6E1E2">
                        <a:alpha val="38000"/>
                      </a:srgb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vert="eaVert"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75801" name="Text Box 25"/>
            <p:cNvSpPr txBox="1">
              <a:spLocks noChangeArrowheads="1"/>
            </p:cNvSpPr>
            <p:nvPr/>
          </p:nvSpPr>
          <p:spPr bwMode="gray">
            <a:xfrm rot="3925970">
              <a:off x="535" y="2496"/>
              <a:ext cx="830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th-TH" sz="3600" b="1">
                  <a:solidFill>
                    <a:srgbClr val="660066"/>
                  </a:solidFill>
                  <a:latin typeface="4815_KwangMD_Catthai" pitchFamily="2" charset="0"/>
                  <a:ea typeface="4815_KwangMD_Catthai" pitchFamily="2" charset="0"/>
                  <a:cs typeface="4815_KwangMD_Catthai" pitchFamily="2" charset="0"/>
                </a:rPr>
                <a:t>ทำเลที่ตั้ง</a:t>
              </a:r>
              <a:endParaRPr lang="en-US" sz="3600" b="1">
                <a:solidFill>
                  <a:srgbClr val="660066"/>
                </a:solidFill>
                <a:latin typeface="4815_KwangMD_Catthai" pitchFamily="2" charset="0"/>
                <a:ea typeface="4815_KwangMD_Catthai" pitchFamily="2" charset="0"/>
                <a:cs typeface="4815_KwangMD_Catthai" pitchFamily="2" charset="0"/>
              </a:endParaRPr>
            </a:p>
          </p:txBody>
        </p:sp>
        <p:sp>
          <p:nvSpPr>
            <p:cNvPr id="75802" name="Text Box 26"/>
            <p:cNvSpPr txBox="1">
              <a:spLocks noChangeArrowheads="1"/>
            </p:cNvSpPr>
            <p:nvPr/>
          </p:nvSpPr>
          <p:spPr bwMode="gray">
            <a:xfrm rot="3925970">
              <a:off x="889" y="2211"/>
              <a:ext cx="250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 wrap="none">
              <a:spAutoFit/>
            </a:bodyPr>
            <a:lstStyle/>
            <a:p>
              <a:pPr eaLnBrk="0" hangingPunct="0"/>
              <a:endParaRPr lang="th-TH" sz="1400" b="1">
                <a:cs typeface="Angsana New" pitchFamily="18" charset="-34"/>
              </a:endParaRPr>
            </a:p>
          </p:txBody>
        </p:sp>
        <p:sp>
          <p:nvSpPr>
            <p:cNvPr id="75875" name="Text Box 99"/>
            <p:cNvSpPr txBox="1">
              <a:spLocks noChangeArrowheads="1"/>
            </p:cNvSpPr>
            <p:nvPr/>
          </p:nvSpPr>
          <p:spPr bwMode="auto">
            <a:xfrm>
              <a:off x="476" y="1582"/>
              <a:ext cx="408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latin typeface="4815_KwangMD_Catthai" pitchFamily="2" charset="0"/>
                  <a:ea typeface="4815_KwangMD_Catthai" pitchFamily="2" charset="0"/>
                  <a:cs typeface="4815_KwangMD_Catthai" pitchFamily="2" charset="0"/>
                </a:rPr>
                <a:t>1</a:t>
              </a:r>
              <a:endParaRPr lang="th-TH">
                <a:latin typeface="4815_KwangMD_Catthai" pitchFamily="2" charset="0"/>
                <a:ea typeface="4815_KwangMD_Catthai" pitchFamily="2" charset="0"/>
                <a:cs typeface="4815_KwangMD_Catthai" pitchFamily="2" charset="0"/>
              </a:endParaRPr>
            </a:p>
          </p:txBody>
        </p:sp>
      </p:grpSp>
      <p:grpSp>
        <p:nvGrpSpPr>
          <p:cNvPr id="75880" name="Group 104"/>
          <p:cNvGrpSpPr>
            <a:grpSpLocks/>
          </p:cNvGrpSpPr>
          <p:nvPr/>
        </p:nvGrpSpPr>
        <p:grpSpPr bwMode="auto">
          <a:xfrm>
            <a:off x="2379663" y="2128838"/>
            <a:ext cx="1943100" cy="3513137"/>
            <a:chOff x="1499" y="1341"/>
            <a:chExt cx="1224" cy="2213"/>
          </a:xfrm>
        </p:grpSpPr>
        <p:grpSp>
          <p:nvGrpSpPr>
            <p:cNvPr id="75804" name="Group 28"/>
            <p:cNvGrpSpPr>
              <a:grpSpLocks/>
            </p:cNvGrpSpPr>
            <p:nvPr/>
          </p:nvGrpSpPr>
          <p:grpSpPr bwMode="auto">
            <a:xfrm rot="3877067">
              <a:off x="1627" y="2459"/>
              <a:ext cx="1577" cy="614"/>
              <a:chOff x="2290" y="2725"/>
              <a:chExt cx="1832" cy="713"/>
            </a:xfrm>
          </p:grpSpPr>
          <p:grpSp>
            <p:nvGrpSpPr>
              <p:cNvPr id="75805" name="Group 29"/>
              <p:cNvGrpSpPr>
                <a:grpSpLocks/>
              </p:cNvGrpSpPr>
              <p:nvPr/>
            </p:nvGrpSpPr>
            <p:grpSpPr bwMode="auto">
              <a:xfrm>
                <a:off x="2290" y="3030"/>
                <a:ext cx="1832" cy="408"/>
                <a:chOff x="2290" y="3030"/>
                <a:chExt cx="1832" cy="408"/>
              </a:xfrm>
            </p:grpSpPr>
            <p:sp>
              <p:nvSpPr>
                <p:cNvPr id="75806" name="Freeform 30"/>
                <p:cNvSpPr>
                  <a:spLocks/>
                </p:cNvSpPr>
                <p:nvPr/>
              </p:nvSpPr>
              <p:spPr bwMode="gray">
                <a:xfrm>
                  <a:off x="2290" y="3030"/>
                  <a:ext cx="1832" cy="408"/>
                </a:xfrm>
                <a:custGeom>
                  <a:avLst/>
                  <a:gdLst/>
                  <a:ahLst/>
                  <a:cxnLst>
                    <a:cxn ang="0">
                      <a:pos x="1832" y="32"/>
                    </a:cxn>
                    <a:cxn ang="0">
                      <a:pos x="1830" y="66"/>
                    </a:cxn>
                    <a:cxn ang="0">
                      <a:pos x="1814" y="128"/>
                    </a:cxn>
                    <a:cxn ang="0">
                      <a:pos x="1788" y="188"/>
                    </a:cxn>
                    <a:cxn ang="0">
                      <a:pos x="1754" y="240"/>
                    </a:cxn>
                    <a:cxn ang="0">
                      <a:pos x="1712" y="288"/>
                    </a:cxn>
                    <a:cxn ang="0">
                      <a:pos x="1664" y="330"/>
                    </a:cxn>
                    <a:cxn ang="0">
                      <a:pos x="1610" y="362"/>
                    </a:cxn>
                    <a:cxn ang="0">
                      <a:pos x="1550" y="388"/>
                    </a:cxn>
                    <a:cxn ang="0">
                      <a:pos x="1486" y="402"/>
                    </a:cxn>
                    <a:cxn ang="0">
                      <a:pos x="1418" y="408"/>
                    </a:cxn>
                    <a:cxn ang="0">
                      <a:pos x="0" y="408"/>
                    </a:cxn>
                    <a:cxn ang="0">
                      <a:pos x="0" y="0"/>
                    </a:cxn>
                    <a:cxn ang="0">
                      <a:pos x="1832" y="0"/>
                    </a:cxn>
                    <a:cxn ang="0">
                      <a:pos x="1832" y="32"/>
                    </a:cxn>
                    <a:cxn ang="0">
                      <a:pos x="1832" y="32"/>
                    </a:cxn>
                  </a:cxnLst>
                  <a:rect l="0" t="0" r="r" b="b"/>
                  <a:pathLst>
                    <a:path w="1832" h="408">
                      <a:moveTo>
                        <a:pt x="1832" y="32"/>
                      </a:moveTo>
                      <a:lnTo>
                        <a:pt x="1830" y="66"/>
                      </a:lnTo>
                      <a:lnTo>
                        <a:pt x="1814" y="128"/>
                      </a:lnTo>
                      <a:lnTo>
                        <a:pt x="1788" y="188"/>
                      </a:lnTo>
                      <a:lnTo>
                        <a:pt x="1754" y="240"/>
                      </a:lnTo>
                      <a:lnTo>
                        <a:pt x="1712" y="288"/>
                      </a:lnTo>
                      <a:lnTo>
                        <a:pt x="1664" y="330"/>
                      </a:lnTo>
                      <a:lnTo>
                        <a:pt x="1610" y="362"/>
                      </a:lnTo>
                      <a:lnTo>
                        <a:pt x="1550" y="388"/>
                      </a:lnTo>
                      <a:lnTo>
                        <a:pt x="1486" y="402"/>
                      </a:lnTo>
                      <a:lnTo>
                        <a:pt x="1418" y="408"/>
                      </a:lnTo>
                      <a:lnTo>
                        <a:pt x="0" y="408"/>
                      </a:lnTo>
                      <a:lnTo>
                        <a:pt x="0" y="0"/>
                      </a:lnTo>
                      <a:lnTo>
                        <a:pt x="1832" y="0"/>
                      </a:lnTo>
                      <a:lnTo>
                        <a:pt x="1832" y="32"/>
                      </a:lnTo>
                      <a:lnTo>
                        <a:pt x="1832" y="32"/>
                      </a:lnTo>
                      <a:close/>
                    </a:path>
                  </a:pathLst>
                </a:custGeom>
                <a:solidFill>
                  <a:srgbClr val="608788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807" name="Freeform 31"/>
                <p:cNvSpPr>
                  <a:spLocks/>
                </p:cNvSpPr>
                <p:nvPr/>
              </p:nvSpPr>
              <p:spPr bwMode="gray">
                <a:xfrm>
                  <a:off x="3810" y="3058"/>
                  <a:ext cx="288" cy="334"/>
                </a:xfrm>
                <a:custGeom>
                  <a:avLst/>
                  <a:gdLst/>
                  <a:ahLst/>
                  <a:cxnLst>
                    <a:cxn ang="0">
                      <a:pos x="288" y="0"/>
                    </a:cxn>
                    <a:cxn ang="0">
                      <a:pos x="284" y="52"/>
                    </a:cxn>
                    <a:cxn ang="0">
                      <a:pos x="272" y="98"/>
                    </a:cxn>
                    <a:cxn ang="0">
                      <a:pos x="254" y="140"/>
                    </a:cxn>
                    <a:cxn ang="0">
                      <a:pos x="230" y="176"/>
                    </a:cxn>
                    <a:cxn ang="0">
                      <a:pos x="204" y="208"/>
                    </a:cxn>
                    <a:cxn ang="0">
                      <a:pos x="174" y="238"/>
                    </a:cxn>
                    <a:cxn ang="0">
                      <a:pos x="144" y="262"/>
                    </a:cxn>
                    <a:cxn ang="0">
                      <a:pos x="112" y="282"/>
                    </a:cxn>
                    <a:cxn ang="0">
                      <a:pos x="84" y="298"/>
                    </a:cxn>
                    <a:cxn ang="0">
                      <a:pos x="56" y="312"/>
                    </a:cxn>
                    <a:cxn ang="0">
                      <a:pos x="34" y="322"/>
                    </a:cxn>
                    <a:cxn ang="0">
                      <a:pos x="16" y="328"/>
                    </a:cxn>
                    <a:cxn ang="0">
                      <a:pos x="4" y="332"/>
                    </a:cxn>
                    <a:cxn ang="0">
                      <a:pos x="0" y="334"/>
                    </a:cxn>
                    <a:cxn ang="0">
                      <a:pos x="4" y="332"/>
                    </a:cxn>
                    <a:cxn ang="0">
                      <a:pos x="16" y="326"/>
                    </a:cxn>
                    <a:cxn ang="0">
                      <a:pos x="34" y="318"/>
                    </a:cxn>
                    <a:cxn ang="0">
                      <a:pos x="56" y="304"/>
                    </a:cxn>
                    <a:cxn ang="0">
                      <a:pos x="84" y="288"/>
                    </a:cxn>
                    <a:cxn ang="0">
                      <a:pos x="112" y="266"/>
                    </a:cxn>
                    <a:cxn ang="0">
                      <a:pos x="142" y="242"/>
                    </a:cxn>
                    <a:cxn ang="0">
                      <a:pos x="170" y="212"/>
                    </a:cxn>
                    <a:cxn ang="0">
                      <a:pos x="196" y="180"/>
                    </a:cxn>
                    <a:cxn ang="0">
                      <a:pos x="220" y="142"/>
                    </a:cxn>
                    <a:cxn ang="0">
                      <a:pos x="238" y="100"/>
                    </a:cxn>
                    <a:cxn ang="0">
                      <a:pos x="250" y="54"/>
                    </a:cxn>
                    <a:cxn ang="0">
                      <a:pos x="254" y="2"/>
                    </a:cxn>
                    <a:cxn ang="0">
                      <a:pos x="288" y="0"/>
                    </a:cxn>
                  </a:cxnLst>
                  <a:rect l="0" t="0" r="r" b="b"/>
                  <a:pathLst>
                    <a:path w="288" h="334">
                      <a:moveTo>
                        <a:pt x="288" y="0"/>
                      </a:moveTo>
                      <a:lnTo>
                        <a:pt x="284" y="52"/>
                      </a:lnTo>
                      <a:lnTo>
                        <a:pt x="272" y="98"/>
                      </a:lnTo>
                      <a:lnTo>
                        <a:pt x="254" y="140"/>
                      </a:lnTo>
                      <a:lnTo>
                        <a:pt x="230" y="176"/>
                      </a:lnTo>
                      <a:lnTo>
                        <a:pt x="204" y="208"/>
                      </a:lnTo>
                      <a:lnTo>
                        <a:pt x="174" y="238"/>
                      </a:lnTo>
                      <a:lnTo>
                        <a:pt x="144" y="262"/>
                      </a:lnTo>
                      <a:lnTo>
                        <a:pt x="112" y="282"/>
                      </a:lnTo>
                      <a:lnTo>
                        <a:pt x="84" y="298"/>
                      </a:lnTo>
                      <a:lnTo>
                        <a:pt x="56" y="312"/>
                      </a:lnTo>
                      <a:lnTo>
                        <a:pt x="34" y="322"/>
                      </a:lnTo>
                      <a:lnTo>
                        <a:pt x="16" y="328"/>
                      </a:lnTo>
                      <a:lnTo>
                        <a:pt x="4" y="332"/>
                      </a:lnTo>
                      <a:lnTo>
                        <a:pt x="0" y="334"/>
                      </a:lnTo>
                      <a:lnTo>
                        <a:pt x="4" y="332"/>
                      </a:lnTo>
                      <a:lnTo>
                        <a:pt x="16" y="326"/>
                      </a:lnTo>
                      <a:lnTo>
                        <a:pt x="34" y="318"/>
                      </a:lnTo>
                      <a:lnTo>
                        <a:pt x="56" y="304"/>
                      </a:lnTo>
                      <a:lnTo>
                        <a:pt x="84" y="288"/>
                      </a:lnTo>
                      <a:lnTo>
                        <a:pt x="112" y="266"/>
                      </a:lnTo>
                      <a:lnTo>
                        <a:pt x="142" y="242"/>
                      </a:lnTo>
                      <a:lnTo>
                        <a:pt x="170" y="212"/>
                      </a:lnTo>
                      <a:lnTo>
                        <a:pt x="196" y="180"/>
                      </a:lnTo>
                      <a:lnTo>
                        <a:pt x="220" y="142"/>
                      </a:lnTo>
                      <a:lnTo>
                        <a:pt x="238" y="100"/>
                      </a:lnTo>
                      <a:lnTo>
                        <a:pt x="250" y="54"/>
                      </a:lnTo>
                      <a:lnTo>
                        <a:pt x="254" y="2"/>
                      </a:lnTo>
                      <a:lnTo>
                        <a:pt x="288" y="0"/>
                      </a:lnTo>
                      <a:close/>
                    </a:path>
                  </a:pathLst>
                </a:custGeom>
                <a:solidFill>
                  <a:srgbClr val="FFFFFF">
                    <a:alpha val="49001"/>
                  </a:srgbClr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75808" name="Group 32"/>
              <p:cNvGrpSpPr>
                <a:grpSpLocks/>
              </p:cNvGrpSpPr>
              <p:nvPr/>
            </p:nvGrpSpPr>
            <p:grpSpPr bwMode="auto">
              <a:xfrm flipV="1">
                <a:off x="2290" y="2725"/>
                <a:ext cx="1406" cy="313"/>
                <a:chOff x="2290" y="3030"/>
                <a:chExt cx="1832" cy="408"/>
              </a:xfrm>
            </p:grpSpPr>
            <p:sp>
              <p:nvSpPr>
                <p:cNvPr id="75809" name="Freeform 33"/>
                <p:cNvSpPr>
                  <a:spLocks/>
                </p:cNvSpPr>
                <p:nvPr/>
              </p:nvSpPr>
              <p:spPr bwMode="gray">
                <a:xfrm>
                  <a:off x="2290" y="3030"/>
                  <a:ext cx="1832" cy="408"/>
                </a:xfrm>
                <a:custGeom>
                  <a:avLst/>
                  <a:gdLst/>
                  <a:ahLst/>
                  <a:cxnLst>
                    <a:cxn ang="0">
                      <a:pos x="1832" y="32"/>
                    </a:cxn>
                    <a:cxn ang="0">
                      <a:pos x="1830" y="66"/>
                    </a:cxn>
                    <a:cxn ang="0">
                      <a:pos x="1814" y="128"/>
                    </a:cxn>
                    <a:cxn ang="0">
                      <a:pos x="1788" y="188"/>
                    </a:cxn>
                    <a:cxn ang="0">
                      <a:pos x="1754" y="240"/>
                    </a:cxn>
                    <a:cxn ang="0">
                      <a:pos x="1712" y="288"/>
                    </a:cxn>
                    <a:cxn ang="0">
                      <a:pos x="1664" y="330"/>
                    </a:cxn>
                    <a:cxn ang="0">
                      <a:pos x="1610" y="362"/>
                    </a:cxn>
                    <a:cxn ang="0">
                      <a:pos x="1550" y="388"/>
                    </a:cxn>
                    <a:cxn ang="0">
                      <a:pos x="1486" y="402"/>
                    </a:cxn>
                    <a:cxn ang="0">
                      <a:pos x="1418" y="408"/>
                    </a:cxn>
                    <a:cxn ang="0">
                      <a:pos x="0" y="408"/>
                    </a:cxn>
                    <a:cxn ang="0">
                      <a:pos x="0" y="0"/>
                    </a:cxn>
                    <a:cxn ang="0">
                      <a:pos x="1832" y="0"/>
                    </a:cxn>
                    <a:cxn ang="0">
                      <a:pos x="1832" y="32"/>
                    </a:cxn>
                    <a:cxn ang="0">
                      <a:pos x="1832" y="32"/>
                    </a:cxn>
                  </a:cxnLst>
                  <a:rect l="0" t="0" r="r" b="b"/>
                  <a:pathLst>
                    <a:path w="1832" h="408">
                      <a:moveTo>
                        <a:pt x="1832" y="32"/>
                      </a:moveTo>
                      <a:lnTo>
                        <a:pt x="1830" y="66"/>
                      </a:lnTo>
                      <a:lnTo>
                        <a:pt x="1814" y="128"/>
                      </a:lnTo>
                      <a:lnTo>
                        <a:pt x="1788" y="188"/>
                      </a:lnTo>
                      <a:lnTo>
                        <a:pt x="1754" y="240"/>
                      </a:lnTo>
                      <a:lnTo>
                        <a:pt x="1712" y="288"/>
                      </a:lnTo>
                      <a:lnTo>
                        <a:pt x="1664" y="330"/>
                      </a:lnTo>
                      <a:lnTo>
                        <a:pt x="1610" y="362"/>
                      </a:lnTo>
                      <a:lnTo>
                        <a:pt x="1550" y="388"/>
                      </a:lnTo>
                      <a:lnTo>
                        <a:pt x="1486" y="402"/>
                      </a:lnTo>
                      <a:lnTo>
                        <a:pt x="1418" y="408"/>
                      </a:lnTo>
                      <a:lnTo>
                        <a:pt x="0" y="408"/>
                      </a:lnTo>
                      <a:lnTo>
                        <a:pt x="0" y="0"/>
                      </a:lnTo>
                      <a:lnTo>
                        <a:pt x="1832" y="0"/>
                      </a:lnTo>
                      <a:lnTo>
                        <a:pt x="1832" y="32"/>
                      </a:lnTo>
                      <a:lnTo>
                        <a:pt x="1832" y="32"/>
                      </a:lnTo>
                      <a:close/>
                    </a:path>
                  </a:pathLst>
                </a:custGeom>
                <a:solidFill>
                  <a:srgbClr val="98B5B6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810" name="Freeform 34"/>
                <p:cNvSpPr>
                  <a:spLocks/>
                </p:cNvSpPr>
                <p:nvPr/>
              </p:nvSpPr>
              <p:spPr bwMode="gray">
                <a:xfrm>
                  <a:off x="3810" y="3058"/>
                  <a:ext cx="288" cy="334"/>
                </a:xfrm>
                <a:custGeom>
                  <a:avLst/>
                  <a:gdLst/>
                  <a:ahLst/>
                  <a:cxnLst>
                    <a:cxn ang="0">
                      <a:pos x="288" y="0"/>
                    </a:cxn>
                    <a:cxn ang="0">
                      <a:pos x="284" y="52"/>
                    </a:cxn>
                    <a:cxn ang="0">
                      <a:pos x="272" y="98"/>
                    </a:cxn>
                    <a:cxn ang="0">
                      <a:pos x="254" y="140"/>
                    </a:cxn>
                    <a:cxn ang="0">
                      <a:pos x="230" y="176"/>
                    </a:cxn>
                    <a:cxn ang="0">
                      <a:pos x="204" y="208"/>
                    </a:cxn>
                    <a:cxn ang="0">
                      <a:pos x="174" y="238"/>
                    </a:cxn>
                    <a:cxn ang="0">
                      <a:pos x="144" y="262"/>
                    </a:cxn>
                    <a:cxn ang="0">
                      <a:pos x="112" y="282"/>
                    </a:cxn>
                    <a:cxn ang="0">
                      <a:pos x="84" y="298"/>
                    </a:cxn>
                    <a:cxn ang="0">
                      <a:pos x="56" y="312"/>
                    </a:cxn>
                    <a:cxn ang="0">
                      <a:pos x="34" y="322"/>
                    </a:cxn>
                    <a:cxn ang="0">
                      <a:pos x="16" y="328"/>
                    </a:cxn>
                    <a:cxn ang="0">
                      <a:pos x="4" y="332"/>
                    </a:cxn>
                    <a:cxn ang="0">
                      <a:pos x="0" y="334"/>
                    </a:cxn>
                    <a:cxn ang="0">
                      <a:pos x="4" y="332"/>
                    </a:cxn>
                    <a:cxn ang="0">
                      <a:pos x="16" y="326"/>
                    </a:cxn>
                    <a:cxn ang="0">
                      <a:pos x="34" y="318"/>
                    </a:cxn>
                    <a:cxn ang="0">
                      <a:pos x="56" y="304"/>
                    </a:cxn>
                    <a:cxn ang="0">
                      <a:pos x="84" y="288"/>
                    </a:cxn>
                    <a:cxn ang="0">
                      <a:pos x="112" y="266"/>
                    </a:cxn>
                    <a:cxn ang="0">
                      <a:pos x="142" y="242"/>
                    </a:cxn>
                    <a:cxn ang="0">
                      <a:pos x="170" y="212"/>
                    </a:cxn>
                    <a:cxn ang="0">
                      <a:pos x="196" y="180"/>
                    </a:cxn>
                    <a:cxn ang="0">
                      <a:pos x="220" y="142"/>
                    </a:cxn>
                    <a:cxn ang="0">
                      <a:pos x="238" y="100"/>
                    </a:cxn>
                    <a:cxn ang="0">
                      <a:pos x="250" y="54"/>
                    </a:cxn>
                    <a:cxn ang="0">
                      <a:pos x="254" y="2"/>
                    </a:cxn>
                    <a:cxn ang="0">
                      <a:pos x="288" y="0"/>
                    </a:cxn>
                  </a:cxnLst>
                  <a:rect l="0" t="0" r="r" b="b"/>
                  <a:pathLst>
                    <a:path w="288" h="334">
                      <a:moveTo>
                        <a:pt x="288" y="0"/>
                      </a:moveTo>
                      <a:lnTo>
                        <a:pt x="284" y="52"/>
                      </a:lnTo>
                      <a:lnTo>
                        <a:pt x="272" y="98"/>
                      </a:lnTo>
                      <a:lnTo>
                        <a:pt x="254" y="140"/>
                      </a:lnTo>
                      <a:lnTo>
                        <a:pt x="230" y="176"/>
                      </a:lnTo>
                      <a:lnTo>
                        <a:pt x="204" y="208"/>
                      </a:lnTo>
                      <a:lnTo>
                        <a:pt x="174" y="238"/>
                      </a:lnTo>
                      <a:lnTo>
                        <a:pt x="144" y="262"/>
                      </a:lnTo>
                      <a:lnTo>
                        <a:pt x="112" y="282"/>
                      </a:lnTo>
                      <a:lnTo>
                        <a:pt x="84" y="298"/>
                      </a:lnTo>
                      <a:lnTo>
                        <a:pt x="56" y="312"/>
                      </a:lnTo>
                      <a:lnTo>
                        <a:pt x="34" y="322"/>
                      </a:lnTo>
                      <a:lnTo>
                        <a:pt x="16" y="328"/>
                      </a:lnTo>
                      <a:lnTo>
                        <a:pt x="4" y="332"/>
                      </a:lnTo>
                      <a:lnTo>
                        <a:pt x="0" y="334"/>
                      </a:lnTo>
                      <a:lnTo>
                        <a:pt x="4" y="332"/>
                      </a:lnTo>
                      <a:lnTo>
                        <a:pt x="16" y="326"/>
                      </a:lnTo>
                      <a:lnTo>
                        <a:pt x="34" y="318"/>
                      </a:lnTo>
                      <a:lnTo>
                        <a:pt x="56" y="304"/>
                      </a:lnTo>
                      <a:lnTo>
                        <a:pt x="84" y="288"/>
                      </a:lnTo>
                      <a:lnTo>
                        <a:pt x="112" y="266"/>
                      </a:lnTo>
                      <a:lnTo>
                        <a:pt x="142" y="242"/>
                      </a:lnTo>
                      <a:lnTo>
                        <a:pt x="170" y="212"/>
                      </a:lnTo>
                      <a:lnTo>
                        <a:pt x="196" y="180"/>
                      </a:lnTo>
                      <a:lnTo>
                        <a:pt x="220" y="142"/>
                      </a:lnTo>
                      <a:lnTo>
                        <a:pt x="238" y="100"/>
                      </a:lnTo>
                      <a:lnTo>
                        <a:pt x="250" y="54"/>
                      </a:lnTo>
                      <a:lnTo>
                        <a:pt x="254" y="2"/>
                      </a:lnTo>
                      <a:lnTo>
                        <a:pt x="288" y="0"/>
                      </a:lnTo>
                      <a:close/>
                    </a:path>
                  </a:pathLst>
                </a:custGeom>
                <a:solidFill>
                  <a:srgbClr val="FFFFFF">
                    <a:alpha val="49001"/>
                  </a:srgbClr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75811" name="Group 35"/>
            <p:cNvGrpSpPr>
              <a:grpSpLocks/>
            </p:cNvGrpSpPr>
            <p:nvPr/>
          </p:nvGrpSpPr>
          <p:grpSpPr bwMode="auto">
            <a:xfrm>
              <a:off x="1499" y="1341"/>
              <a:ext cx="907" cy="907"/>
              <a:chOff x="2789" y="1625"/>
              <a:chExt cx="907" cy="907"/>
            </a:xfrm>
          </p:grpSpPr>
          <p:sp>
            <p:nvSpPr>
              <p:cNvPr id="75812" name="Oval 36"/>
              <p:cNvSpPr>
                <a:spLocks noChangeArrowheads="1"/>
              </p:cNvSpPr>
              <p:nvPr/>
            </p:nvSpPr>
            <p:spPr bwMode="gray">
              <a:xfrm>
                <a:off x="2789" y="1625"/>
                <a:ext cx="907" cy="907"/>
              </a:xfrm>
              <a:prstGeom prst="ellipse">
                <a:avLst/>
              </a:prstGeom>
              <a:gradFill rotWithShape="1">
                <a:gsLst>
                  <a:gs pos="0">
                    <a:srgbClr val="83A6A7">
                      <a:gamma/>
                      <a:tint val="0"/>
                      <a:invGamma/>
                    </a:srgbClr>
                  </a:gs>
                  <a:gs pos="50000">
                    <a:srgbClr val="83A6A7"/>
                  </a:gs>
                  <a:gs pos="100000">
                    <a:srgbClr val="83A6A7">
                      <a:gamma/>
                      <a:tint val="0"/>
                      <a:invGamma/>
                    </a:srgb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5813" name="Oval 37"/>
              <p:cNvSpPr>
                <a:spLocks noChangeArrowheads="1"/>
              </p:cNvSpPr>
              <p:nvPr/>
            </p:nvSpPr>
            <p:spPr bwMode="gray">
              <a:xfrm>
                <a:off x="2789" y="1625"/>
                <a:ext cx="907" cy="907"/>
              </a:xfrm>
              <a:prstGeom prst="ellipse">
                <a:avLst/>
              </a:prstGeom>
              <a:gradFill rotWithShape="1">
                <a:gsLst>
                  <a:gs pos="0">
                    <a:srgbClr val="83A6A7">
                      <a:alpha val="32001"/>
                    </a:srgbClr>
                  </a:gs>
                  <a:gs pos="100000">
                    <a:srgbClr val="83A6A7">
                      <a:gamma/>
                      <a:shade val="0"/>
                      <a:invGamma/>
                      <a:alpha val="89999"/>
                    </a:srgb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5814" name="Oval 38"/>
              <p:cNvSpPr>
                <a:spLocks noChangeArrowheads="1"/>
              </p:cNvSpPr>
              <p:nvPr/>
            </p:nvSpPr>
            <p:spPr bwMode="gray">
              <a:xfrm>
                <a:off x="2849" y="1684"/>
                <a:ext cx="787" cy="788"/>
              </a:xfrm>
              <a:prstGeom prst="ellipse">
                <a:avLst/>
              </a:prstGeom>
              <a:gradFill rotWithShape="1">
                <a:gsLst>
                  <a:gs pos="0">
                    <a:srgbClr val="83A6A7">
                      <a:gamma/>
                      <a:shade val="54118"/>
                      <a:invGamma/>
                    </a:srgbClr>
                  </a:gs>
                  <a:gs pos="50000">
                    <a:srgbClr val="83A6A7"/>
                  </a:gs>
                  <a:gs pos="100000">
                    <a:srgbClr val="83A6A7">
                      <a:gamma/>
                      <a:shade val="54118"/>
                      <a:invGamma/>
                    </a:srgb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5815" name="Oval 39"/>
              <p:cNvSpPr>
                <a:spLocks noChangeArrowheads="1"/>
              </p:cNvSpPr>
              <p:nvPr/>
            </p:nvSpPr>
            <p:spPr bwMode="gray">
              <a:xfrm>
                <a:off x="2849" y="1686"/>
                <a:ext cx="787" cy="788"/>
              </a:xfrm>
              <a:prstGeom prst="ellipse">
                <a:avLst/>
              </a:prstGeom>
              <a:gradFill rotWithShape="1">
                <a:gsLst>
                  <a:gs pos="0">
                    <a:srgbClr val="83A6A7">
                      <a:gamma/>
                      <a:shade val="63529"/>
                      <a:invGamma/>
                    </a:srgbClr>
                  </a:gs>
                  <a:gs pos="100000">
                    <a:srgbClr val="83A6A7">
                      <a:alpha val="0"/>
                    </a:srgb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5816" name="Oval 40"/>
              <p:cNvSpPr>
                <a:spLocks noChangeArrowheads="1"/>
              </p:cNvSpPr>
              <p:nvPr/>
            </p:nvSpPr>
            <p:spPr bwMode="gray">
              <a:xfrm>
                <a:off x="2888" y="1724"/>
                <a:ext cx="709" cy="709"/>
              </a:xfrm>
              <a:prstGeom prst="ellipse">
                <a:avLst/>
              </a:prstGeom>
              <a:solidFill>
                <a:srgbClr val="000000"/>
              </a:soli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grpSp>
            <p:nvGrpSpPr>
              <p:cNvPr id="75817" name="Group 41"/>
              <p:cNvGrpSpPr>
                <a:grpSpLocks/>
              </p:cNvGrpSpPr>
              <p:nvPr/>
            </p:nvGrpSpPr>
            <p:grpSpPr bwMode="auto">
              <a:xfrm>
                <a:off x="2899" y="1735"/>
                <a:ext cx="687" cy="688"/>
                <a:chOff x="4166" y="1706"/>
                <a:chExt cx="1252" cy="1252"/>
              </a:xfrm>
            </p:grpSpPr>
            <p:sp>
              <p:nvSpPr>
                <p:cNvPr id="75818" name="Oval 42"/>
                <p:cNvSpPr>
                  <a:spLocks noChangeArrowheads="1"/>
                </p:cNvSpPr>
                <p:nvPr/>
              </p:nvSpPr>
              <p:spPr bwMode="gray">
                <a:xfrm>
                  <a:off x="4166" y="1706"/>
                  <a:ext cx="1252" cy="125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gamma/>
                        <a:shade val="46275"/>
                        <a:invGamma/>
                      </a:srgbClr>
                    </a:gs>
                    <a:gs pos="100000">
                      <a:srgbClr val="D6E1E2"/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vert="eaVert" wrap="none" anchor="ctr"/>
                <a:lstStyle/>
                <a:p>
                  <a:endParaRPr lang="en-US"/>
                </a:p>
              </p:txBody>
            </p:sp>
            <p:sp>
              <p:nvSpPr>
                <p:cNvPr id="75819" name="Oval 43"/>
                <p:cNvSpPr>
                  <a:spLocks noChangeArrowheads="1"/>
                </p:cNvSpPr>
                <p:nvPr/>
              </p:nvSpPr>
              <p:spPr bwMode="gray">
                <a:xfrm>
                  <a:off x="4182" y="1713"/>
                  <a:ext cx="1222" cy="122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D6E1E2">
                        <a:gamma/>
                        <a:tint val="34902"/>
                        <a:invGamma/>
                      </a:srgb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vert="eaVert" wrap="none" anchor="ctr"/>
                <a:lstStyle/>
                <a:p>
                  <a:endParaRPr lang="en-US"/>
                </a:p>
              </p:txBody>
            </p:sp>
            <p:sp>
              <p:nvSpPr>
                <p:cNvPr id="75820" name="Oval 44"/>
                <p:cNvSpPr>
                  <a:spLocks noChangeArrowheads="1"/>
                </p:cNvSpPr>
                <p:nvPr/>
              </p:nvSpPr>
              <p:spPr bwMode="gray">
                <a:xfrm>
                  <a:off x="4195" y="1725"/>
                  <a:ext cx="1162" cy="114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gamma/>
                        <a:shade val="79216"/>
                        <a:invGamma/>
                      </a:srgbClr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vert="eaVert" wrap="none" anchor="ctr"/>
                <a:lstStyle/>
                <a:p>
                  <a:endParaRPr lang="en-US"/>
                </a:p>
              </p:txBody>
            </p:sp>
            <p:sp>
              <p:nvSpPr>
                <p:cNvPr id="75821" name="Oval 45"/>
                <p:cNvSpPr>
                  <a:spLocks noChangeArrowheads="1"/>
                </p:cNvSpPr>
                <p:nvPr/>
              </p:nvSpPr>
              <p:spPr bwMode="gray">
                <a:xfrm>
                  <a:off x="4263" y="1757"/>
                  <a:ext cx="1033" cy="92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gamma/>
                        <a:tint val="0"/>
                        <a:invGamma/>
                      </a:srgbClr>
                    </a:gs>
                    <a:gs pos="100000">
                      <a:srgbClr val="D6E1E2">
                        <a:alpha val="38000"/>
                      </a:srgb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vert="eaVert"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75822" name="Text Box 46"/>
            <p:cNvSpPr txBox="1">
              <a:spLocks noChangeArrowheads="1"/>
            </p:cNvSpPr>
            <p:nvPr/>
          </p:nvSpPr>
          <p:spPr bwMode="gray">
            <a:xfrm rot="3925970">
              <a:off x="1809" y="2322"/>
              <a:ext cx="1090" cy="6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th-TH" sz="3200" b="1">
                  <a:solidFill>
                    <a:srgbClr val="660066"/>
                  </a:solidFill>
                  <a:latin typeface="4815_KwangMD_Catthai" pitchFamily="2" charset="0"/>
                  <a:ea typeface="4815_KwangMD_Catthai" pitchFamily="2" charset="0"/>
                  <a:cs typeface="4815_KwangMD_Catthai" pitchFamily="2" charset="0"/>
                </a:rPr>
                <a:t>สภาพแวดล้อม</a:t>
              </a:r>
            </a:p>
            <a:p>
              <a:pPr eaLnBrk="0" hangingPunct="0"/>
              <a:r>
                <a:rPr lang="th-TH" sz="3200" b="1">
                  <a:solidFill>
                    <a:srgbClr val="660066"/>
                  </a:solidFill>
                  <a:latin typeface="4815_KwangMD_Catthai" pitchFamily="2" charset="0"/>
                  <a:ea typeface="4815_KwangMD_Catthai" pitchFamily="2" charset="0"/>
                  <a:cs typeface="4815_KwangMD_Catthai" pitchFamily="2" charset="0"/>
                </a:rPr>
                <a:t>ภายนอกบ้าน</a:t>
              </a:r>
              <a:endParaRPr lang="en-US" sz="3200" b="1">
                <a:solidFill>
                  <a:srgbClr val="660066"/>
                </a:solidFill>
                <a:latin typeface="4815_KwangMD_Catthai" pitchFamily="2" charset="0"/>
                <a:ea typeface="4815_KwangMD_Catthai" pitchFamily="2" charset="0"/>
                <a:cs typeface="4815_KwangMD_Catthai" pitchFamily="2" charset="0"/>
              </a:endParaRPr>
            </a:p>
          </p:txBody>
        </p:sp>
        <p:sp>
          <p:nvSpPr>
            <p:cNvPr id="75877" name="Rectangle 101"/>
            <p:cNvSpPr>
              <a:spLocks noChangeArrowheads="1"/>
            </p:cNvSpPr>
            <p:nvPr/>
          </p:nvSpPr>
          <p:spPr bwMode="auto">
            <a:xfrm>
              <a:off x="1701" y="1549"/>
              <a:ext cx="454" cy="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>
                  <a:latin typeface="4815_KwangMD_Catthai" pitchFamily="2" charset="0"/>
                  <a:ea typeface="4815_KwangMD_Catthai" pitchFamily="2" charset="0"/>
                  <a:cs typeface="4815_KwangMD_Catthai" pitchFamily="2" charset="0"/>
                </a:rPr>
                <a:t>2</a:t>
              </a:r>
              <a:endParaRPr lang="th-TH">
                <a:latin typeface="4815_KwangMD_Catthai" pitchFamily="2" charset="0"/>
                <a:ea typeface="4815_KwangMD_Catthai" pitchFamily="2" charset="0"/>
                <a:cs typeface="4815_KwangMD_Catthai" pitchFamily="2" charset="0"/>
              </a:endParaRPr>
            </a:p>
          </p:txBody>
        </p:sp>
      </p:grpSp>
      <p:grpSp>
        <p:nvGrpSpPr>
          <p:cNvPr id="75882" name="Group 106"/>
          <p:cNvGrpSpPr>
            <a:grpSpLocks/>
          </p:cNvGrpSpPr>
          <p:nvPr/>
        </p:nvGrpSpPr>
        <p:grpSpPr bwMode="auto">
          <a:xfrm>
            <a:off x="4427538" y="2128838"/>
            <a:ext cx="1943100" cy="3513137"/>
            <a:chOff x="2789" y="1341"/>
            <a:chExt cx="1224" cy="2213"/>
          </a:xfrm>
        </p:grpSpPr>
        <p:grpSp>
          <p:nvGrpSpPr>
            <p:cNvPr id="75825" name="Group 49"/>
            <p:cNvGrpSpPr>
              <a:grpSpLocks/>
            </p:cNvGrpSpPr>
            <p:nvPr/>
          </p:nvGrpSpPr>
          <p:grpSpPr bwMode="auto">
            <a:xfrm rot="3877067">
              <a:off x="2917" y="2459"/>
              <a:ext cx="1577" cy="614"/>
              <a:chOff x="2290" y="2725"/>
              <a:chExt cx="1832" cy="713"/>
            </a:xfrm>
          </p:grpSpPr>
          <p:grpSp>
            <p:nvGrpSpPr>
              <p:cNvPr id="75826" name="Group 50"/>
              <p:cNvGrpSpPr>
                <a:grpSpLocks/>
              </p:cNvGrpSpPr>
              <p:nvPr/>
            </p:nvGrpSpPr>
            <p:grpSpPr bwMode="auto">
              <a:xfrm>
                <a:off x="2290" y="3030"/>
                <a:ext cx="1832" cy="408"/>
                <a:chOff x="2290" y="3030"/>
                <a:chExt cx="1832" cy="408"/>
              </a:xfrm>
            </p:grpSpPr>
            <p:sp>
              <p:nvSpPr>
                <p:cNvPr id="75827" name="Freeform 51"/>
                <p:cNvSpPr>
                  <a:spLocks/>
                </p:cNvSpPr>
                <p:nvPr/>
              </p:nvSpPr>
              <p:spPr bwMode="gray">
                <a:xfrm>
                  <a:off x="2290" y="3030"/>
                  <a:ext cx="1832" cy="408"/>
                </a:xfrm>
                <a:custGeom>
                  <a:avLst/>
                  <a:gdLst/>
                  <a:ahLst/>
                  <a:cxnLst>
                    <a:cxn ang="0">
                      <a:pos x="1832" y="32"/>
                    </a:cxn>
                    <a:cxn ang="0">
                      <a:pos x="1830" y="66"/>
                    </a:cxn>
                    <a:cxn ang="0">
                      <a:pos x="1814" y="128"/>
                    </a:cxn>
                    <a:cxn ang="0">
                      <a:pos x="1788" y="188"/>
                    </a:cxn>
                    <a:cxn ang="0">
                      <a:pos x="1754" y="240"/>
                    </a:cxn>
                    <a:cxn ang="0">
                      <a:pos x="1712" y="288"/>
                    </a:cxn>
                    <a:cxn ang="0">
                      <a:pos x="1664" y="330"/>
                    </a:cxn>
                    <a:cxn ang="0">
                      <a:pos x="1610" y="362"/>
                    </a:cxn>
                    <a:cxn ang="0">
                      <a:pos x="1550" y="388"/>
                    </a:cxn>
                    <a:cxn ang="0">
                      <a:pos x="1486" y="402"/>
                    </a:cxn>
                    <a:cxn ang="0">
                      <a:pos x="1418" y="408"/>
                    </a:cxn>
                    <a:cxn ang="0">
                      <a:pos x="0" y="408"/>
                    </a:cxn>
                    <a:cxn ang="0">
                      <a:pos x="0" y="0"/>
                    </a:cxn>
                    <a:cxn ang="0">
                      <a:pos x="1832" y="0"/>
                    </a:cxn>
                    <a:cxn ang="0">
                      <a:pos x="1832" y="32"/>
                    </a:cxn>
                    <a:cxn ang="0">
                      <a:pos x="1832" y="32"/>
                    </a:cxn>
                  </a:cxnLst>
                  <a:rect l="0" t="0" r="r" b="b"/>
                  <a:pathLst>
                    <a:path w="1832" h="408">
                      <a:moveTo>
                        <a:pt x="1832" y="32"/>
                      </a:moveTo>
                      <a:lnTo>
                        <a:pt x="1830" y="66"/>
                      </a:lnTo>
                      <a:lnTo>
                        <a:pt x="1814" y="128"/>
                      </a:lnTo>
                      <a:lnTo>
                        <a:pt x="1788" y="188"/>
                      </a:lnTo>
                      <a:lnTo>
                        <a:pt x="1754" y="240"/>
                      </a:lnTo>
                      <a:lnTo>
                        <a:pt x="1712" y="288"/>
                      </a:lnTo>
                      <a:lnTo>
                        <a:pt x="1664" y="330"/>
                      </a:lnTo>
                      <a:lnTo>
                        <a:pt x="1610" y="362"/>
                      </a:lnTo>
                      <a:lnTo>
                        <a:pt x="1550" y="388"/>
                      </a:lnTo>
                      <a:lnTo>
                        <a:pt x="1486" y="402"/>
                      </a:lnTo>
                      <a:lnTo>
                        <a:pt x="1418" y="408"/>
                      </a:lnTo>
                      <a:lnTo>
                        <a:pt x="0" y="408"/>
                      </a:lnTo>
                      <a:lnTo>
                        <a:pt x="0" y="0"/>
                      </a:lnTo>
                      <a:lnTo>
                        <a:pt x="1832" y="0"/>
                      </a:lnTo>
                      <a:lnTo>
                        <a:pt x="1832" y="32"/>
                      </a:lnTo>
                      <a:lnTo>
                        <a:pt x="1832" y="32"/>
                      </a:lnTo>
                      <a:close/>
                    </a:path>
                  </a:pathLst>
                </a:custGeom>
                <a:solidFill>
                  <a:srgbClr val="608788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828" name="Freeform 52"/>
                <p:cNvSpPr>
                  <a:spLocks/>
                </p:cNvSpPr>
                <p:nvPr/>
              </p:nvSpPr>
              <p:spPr bwMode="gray">
                <a:xfrm>
                  <a:off x="3810" y="3058"/>
                  <a:ext cx="288" cy="334"/>
                </a:xfrm>
                <a:custGeom>
                  <a:avLst/>
                  <a:gdLst/>
                  <a:ahLst/>
                  <a:cxnLst>
                    <a:cxn ang="0">
                      <a:pos x="288" y="0"/>
                    </a:cxn>
                    <a:cxn ang="0">
                      <a:pos x="284" y="52"/>
                    </a:cxn>
                    <a:cxn ang="0">
                      <a:pos x="272" y="98"/>
                    </a:cxn>
                    <a:cxn ang="0">
                      <a:pos x="254" y="140"/>
                    </a:cxn>
                    <a:cxn ang="0">
                      <a:pos x="230" y="176"/>
                    </a:cxn>
                    <a:cxn ang="0">
                      <a:pos x="204" y="208"/>
                    </a:cxn>
                    <a:cxn ang="0">
                      <a:pos x="174" y="238"/>
                    </a:cxn>
                    <a:cxn ang="0">
                      <a:pos x="144" y="262"/>
                    </a:cxn>
                    <a:cxn ang="0">
                      <a:pos x="112" y="282"/>
                    </a:cxn>
                    <a:cxn ang="0">
                      <a:pos x="84" y="298"/>
                    </a:cxn>
                    <a:cxn ang="0">
                      <a:pos x="56" y="312"/>
                    </a:cxn>
                    <a:cxn ang="0">
                      <a:pos x="34" y="322"/>
                    </a:cxn>
                    <a:cxn ang="0">
                      <a:pos x="16" y="328"/>
                    </a:cxn>
                    <a:cxn ang="0">
                      <a:pos x="4" y="332"/>
                    </a:cxn>
                    <a:cxn ang="0">
                      <a:pos x="0" y="334"/>
                    </a:cxn>
                    <a:cxn ang="0">
                      <a:pos x="4" y="332"/>
                    </a:cxn>
                    <a:cxn ang="0">
                      <a:pos x="16" y="326"/>
                    </a:cxn>
                    <a:cxn ang="0">
                      <a:pos x="34" y="318"/>
                    </a:cxn>
                    <a:cxn ang="0">
                      <a:pos x="56" y="304"/>
                    </a:cxn>
                    <a:cxn ang="0">
                      <a:pos x="84" y="288"/>
                    </a:cxn>
                    <a:cxn ang="0">
                      <a:pos x="112" y="266"/>
                    </a:cxn>
                    <a:cxn ang="0">
                      <a:pos x="142" y="242"/>
                    </a:cxn>
                    <a:cxn ang="0">
                      <a:pos x="170" y="212"/>
                    </a:cxn>
                    <a:cxn ang="0">
                      <a:pos x="196" y="180"/>
                    </a:cxn>
                    <a:cxn ang="0">
                      <a:pos x="220" y="142"/>
                    </a:cxn>
                    <a:cxn ang="0">
                      <a:pos x="238" y="100"/>
                    </a:cxn>
                    <a:cxn ang="0">
                      <a:pos x="250" y="54"/>
                    </a:cxn>
                    <a:cxn ang="0">
                      <a:pos x="254" y="2"/>
                    </a:cxn>
                    <a:cxn ang="0">
                      <a:pos x="288" y="0"/>
                    </a:cxn>
                  </a:cxnLst>
                  <a:rect l="0" t="0" r="r" b="b"/>
                  <a:pathLst>
                    <a:path w="288" h="334">
                      <a:moveTo>
                        <a:pt x="288" y="0"/>
                      </a:moveTo>
                      <a:lnTo>
                        <a:pt x="284" y="52"/>
                      </a:lnTo>
                      <a:lnTo>
                        <a:pt x="272" y="98"/>
                      </a:lnTo>
                      <a:lnTo>
                        <a:pt x="254" y="140"/>
                      </a:lnTo>
                      <a:lnTo>
                        <a:pt x="230" y="176"/>
                      </a:lnTo>
                      <a:lnTo>
                        <a:pt x="204" y="208"/>
                      </a:lnTo>
                      <a:lnTo>
                        <a:pt x="174" y="238"/>
                      </a:lnTo>
                      <a:lnTo>
                        <a:pt x="144" y="262"/>
                      </a:lnTo>
                      <a:lnTo>
                        <a:pt x="112" y="282"/>
                      </a:lnTo>
                      <a:lnTo>
                        <a:pt x="84" y="298"/>
                      </a:lnTo>
                      <a:lnTo>
                        <a:pt x="56" y="312"/>
                      </a:lnTo>
                      <a:lnTo>
                        <a:pt x="34" y="322"/>
                      </a:lnTo>
                      <a:lnTo>
                        <a:pt x="16" y="328"/>
                      </a:lnTo>
                      <a:lnTo>
                        <a:pt x="4" y="332"/>
                      </a:lnTo>
                      <a:lnTo>
                        <a:pt x="0" y="334"/>
                      </a:lnTo>
                      <a:lnTo>
                        <a:pt x="4" y="332"/>
                      </a:lnTo>
                      <a:lnTo>
                        <a:pt x="16" y="326"/>
                      </a:lnTo>
                      <a:lnTo>
                        <a:pt x="34" y="318"/>
                      </a:lnTo>
                      <a:lnTo>
                        <a:pt x="56" y="304"/>
                      </a:lnTo>
                      <a:lnTo>
                        <a:pt x="84" y="288"/>
                      </a:lnTo>
                      <a:lnTo>
                        <a:pt x="112" y="266"/>
                      </a:lnTo>
                      <a:lnTo>
                        <a:pt x="142" y="242"/>
                      </a:lnTo>
                      <a:lnTo>
                        <a:pt x="170" y="212"/>
                      </a:lnTo>
                      <a:lnTo>
                        <a:pt x="196" y="180"/>
                      </a:lnTo>
                      <a:lnTo>
                        <a:pt x="220" y="142"/>
                      </a:lnTo>
                      <a:lnTo>
                        <a:pt x="238" y="100"/>
                      </a:lnTo>
                      <a:lnTo>
                        <a:pt x="250" y="54"/>
                      </a:lnTo>
                      <a:lnTo>
                        <a:pt x="254" y="2"/>
                      </a:lnTo>
                      <a:lnTo>
                        <a:pt x="288" y="0"/>
                      </a:lnTo>
                      <a:close/>
                    </a:path>
                  </a:pathLst>
                </a:custGeom>
                <a:solidFill>
                  <a:srgbClr val="FFFFFF">
                    <a:alpha val="49001"/>
                  </a:srgbClr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75829" name="Group 53"/>
              <p:cNvGrpSpPr>
                <a:grpSpLocks/>
              </p:cNvGrpSpPr>
              <p:nvPr/>
            </p:nvGrpSpPr>
            <p:grpSpPr bwMode="auto">
              <a:xfrm flipV="1">
                <a:off x="2290" y="2725"/>
                <a:ext cx="1406" cy="313"/>
                <a:chOff x="2290" y="3030"/>
                <a:chExt cx="1832" cy="408"/>
              </a:xfrm>
            </p:grpSpPr>
            <p:sp>
              <p:nvSpPr>
                <p:cNvPr id="75830" name="Freeform 54"/>
                <p:cNvSpPr>
                  <a:spLocks/>
                </p:cNvSpPr>
                <p:nvPr/>
              </p:nvSpPr>
              <p:spPr bwMode="gray">
                <a:xfrm>
                  <a:off x="2290" y="3030"/>
                  <a:ext cx="1832" cy="408"/>
                </a:xfrm>
                <a:custGeom>
                  <a:avLst/>
                  <a:gdLst/>
                  <a:ahLst/>
                  <a:cxnLst>
                    <a:cxn ang="0">
                      <a:pos x="1832" y="32"/>
                    </a:cxn>
                    <a:cxn ang="0">
                      <a:pos x="1830" y="66"/>
                    </a:cxn>
                    <a:cxn ang="0">
                      <a:pos x="1814" y="128"/>
                    </a:cxn>
                    <a:cxn ang="0">
                      <a:pos x="1788" y="188"/>
                    </a:cxn>
                    <a:cxn ang="0">
                      <a:pos x="1754" y="240"/>
                    </a:cxn>
                    <a:cxn ang="0">
                      <a:pos x="1712" y="288"/>
                    </a:cxn>
                    <a:cxn ang="0">
                      <a:pos x="1664" y="330"/>
                    </a:cxn>
                    <a:cxn ang="0">
                      <a:pos x="1610" y="362"/>
                    </a:cxn>
                    <a:cxn ang="0">
                      <a:pos x="1550" y="388"/>
                    </a:cxn>
                    <a:cxn ang="0">
                      <a:pos x="1486" y="402"/>
                    </a:cxn>
                    <a:cxn ang="0">
                      <a:pos x="1418" y="408"/>
                    </a:cxn>
                    <a:cxn ang="0">
                      <a:pos x="0" y="408"/>
                    </a:cxn>
                    <a:cxn ang="0">
                      <a:pos x="0" y="0"/>
                    </a:cxn>
                    <a:cxn ang="0">
                      <a:pos x="1832" y="0"/>
                    </a:cxn>
                    <a:cxn ang="0">
                      <a:pos x="1832" y="32"/>
                    </a:cxn>
                    <a:cxn ang="0">
                      <a:pos x="1832" y="32"/>
                    </a:cxn>
                  </a:cxnLst>
                  <a:rect l="0" t="0" r="r" b="b"/>
                  <a:pathLst>
                    <a:path w="1832" h="408">
                      <a:moveTo>
                        <a:pt x="1832" y="32"/>
                      </a:moveTo>
                      <a:lnTo>
                        <a:pt x="1830" y="66"/>
                      </a:lnTo>
                      <a:lnTo>
                        <a:pt x="1814" y="128"/>
                      </a:lnTo>
                      <a:lnTo>
                        <a:pt x="1788" y="188"/>
                      </a:lnTo>
                      <a:lnTo>
                        <a:pt x="1754" y="240"/>
                      </a:lnTo>
                      <a:lnTo>
                        <a:pt x="1712" y="288"/>
                      </a:lnTo>
                      <a:lnTo>
                        <a:pt x="1664" y="330"/>
                      </a:lnTo>
                      <a:lnTo>
                        <a:pt x="1610" y="362"/>
                      </a:lnTo>
                      <a:lnTo>
                        <a:pt x="1550" y="388"/>
                      </a:lnTo>
                      <a:lnTo>
                        <a:pt x="1486" y="402"/>
                      </a:lnTo>
                      <a:lnTo>
                        <a:pt x="1418" y="408"/>
                      </a:lnTo>
                      <a:lnTo>
                        <a:pt x="0" y="408"/>
                      </a:lnTo>
                      <a:lnTo>
                        <a:pt x="0" y="0"/>
                      </a:lnTo>
                      <a:lnTo>
                        <a:pt x="1832" y="0"/>
                      </a:lnTo>
                      <a:lnTo>
                        <a:pt x="1832" y="32"/>
                      </a:lnTo>
                      <a:lnTo>
                        <a:pt x="1832" y="32"/>
                      </a:lnTo>
                      <a:close/>
                    </a:path>
                  </a:pathLst>
                </a:custGeom>
                <a:solidFill>
                  <a:srgbClr val="98B5B6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831" name="Freeform 55"/>
                <p:cNvSpPr>
                  <a:spLocks/>
                </p:cNvSpPr>
                <p:nvPr/>
              </p:nvSpPr>
              <p:spPr bwMode="gray">
                <a:xfrm>
                  <a:off x="3810" y="3058"/>
                  <a:ext cx="288" cy="334"/>
                </a:xfrm>
                <a:custGeom>
                  <a:avLst/>
                  <a:gdLst/>
                  <a:ahLst/>
                  <a:cxnLst>
                    <a:cxn ang="0">
                      <a:pos x="288" y="0"/>
                    </a:cxn>
                    <a:cxn ang="0">
                      <a:pos x="284" y="52"/>
                    </a:cxn>
                    <a:cxn ang="0">
                      <a:pos x="272" y="98"/>
                    </a:cxn>
                    <a:cxn ang="0">
                      <a:pos x="254" y="140"/>
                    </a:cxn>
                    <a:cxn ang="0">
                      <a:pos x="230" y="176"/>
                    </a:cxn>
                    <a:cxn ang="0">
                      <a:pos x="204" y="208"/>
                    </a:cxn>
                    <a:cxn ang="0">
                      <a:pos x="174" y="238"/>
                    </a:cxn>
                    <a:cxn ang="0">
                      <a:pos x="144" y="262"/>
                    </a:cxn>
                    <a:cxn ang="0">
                      <a:pos x="112" y="282"/>
                    </a:cxn>
                    <a:cxn ang="0">
                      <a:pos x="84" y="298"/>
                    </a:cxn>
                    <a:cxn ang="0">
                      <a:pos x="56" y="312"/>
                    </a:cxn>
                    <a:cxn ang="0">
                      <a:pos x="34" y="322"/>
                    </a:cxn>
                    <a:cxn ang="0">
                      <a:pos x="16" y="328"/>
                    </a:cxn>
                    <a:cxn ang="0">
                      <a:pos x="4" y="332"/>
                    </a:cxn>
                    <a:cxn ang="0">
                      <a:pos x="0" y="334"/>
                    </a:cxn>
                    <a:cxn ang="0">
                      <a:pos x="4" y="332"/>
                    </a:cxn>
                    <a:cxn ang="0">
                      <a:pos x="16" y="326"/>
                    </a:cxn>
                    <a:cxn ang="0">
                      <a:pos x="34" y="318"/>
                    </a:cxn>
                    <a:cxn ang="0">
                      <a:pos x="56" y="304"/>
                    </a:cxn>
                    <a:cxn ang="0">
                      <a:pos x="84" y="288"/>
                    </a:cxn>
                    <a:cxn ang="0">
                      <a:pos x="112" y="266"/>
                    </a:cxn>
                    <a:cxn ang="0">
                      <a:pos x="142" y="242"/>
                    </a:cxn>
                    <a:cxn ang="0">
                      <a:pos x="170" y="212"/>
                    </a:cxn>
                    <a:cxn ang="0">
                      <a:pos x="196" y="180"/>
                    </a:cxn>
                    <a:cxn ang="0">
                      <a:pos x="220" y="142"/>
                    </a:cxn>
                    <a:cxn ang="0">
                      <a:pos x="238" y="100"/>
                    </a:cxn>
                    <a:cxn ang="0">
                      <a:pos x="250" y="54"/>
                    </a:cxn>
                    <a:cxn ang="0">
                      <a:pos x="254" y="2"/>
                    </a:cxn>
                    <a:cxn ang="0">
                      <a:pos x="288" y="0"/>
                    </a:cxn>
                  </a:cxnLst>
                  <a:rect l="0" t="0" r="r" b="b"/>
                  <a:pathLst>
                    <a:path w="288" h="334">
                      <a:moveTo>
                        <a:pt x="288" y="0"/>
                      </a:moveTo>
                      <a:lnTo>
                        <a:pt x="284" y="52"/>
                      </a:lnTo>
                      <a:lnTo>
                        <a:pt x="272" y="98"/>
                      </a:lnTo>
                      <a:lnTo>
                        <a:pt x="254" y="140"/>
                      </a:lnTo>
                      <a:lnTo>
                        <a:pt x="230" y="176"/>
                      </a:lnTo>
                      <a:lnTo>
                        <a:pt x="204" y="208"/>
                      </a:lnTo>
                      <a:lnTo>
                        <a:pt x="174" y="238"/>
                      </a:lnTo>
                      <a:lnTo>
                        <a:pt x="144" y="262"/>
                      </a:lnTo>
                      <a:lnTo>
                        <a:pt x="112" y="282"/>
                      </a:lnTo>
                      <a:lnTo>
                        <a:pt x="84" y="298"/>
                      </a:lnTo>
                      <a:lnTo>
                        <a:pt x="56" y="312"/>
                      </a:lnTo>
                      <a:lnTo>
                        <a:pt x="34" y="322"/>
                      </a:lnTo>
                      <a:lnTo>
                        <a:pt x="16" y="328"/>
                      </a:lnTo>
                      <a:lnTo>
                        <a:pt x="4" y="332"/>
                      </a:lnTo>
                      <a:lnTo>
                        <a:pt x="0" y="334"/>
                      </a:lnTo>
                      <a:lnTo>
                        <a:pt x="4" y="332"/>
                      </a:lnTo>
                      <a:lnTo>
                        <a:pt x="16" y="326"/>
                      </a:lnTo>
                      <a:lnTo>
                        <a:pt x="34" y="318"/>
                      </a:lnTo>
                      <a:lnTo>
                        <a:pt x="56" y="304"/>
                      </a:lnTo>
                      <a:lnTo>
                        <a:pt x="84" y="288"/>
                      </a:lnTo>
                      <a:lnTo>
                        <a:pt x="112" y="266"/>
                      </a:lnTo>
                      <a:lnTo>
                        <a:pt x="142" y="242"/>
                      </a:lnTo>
                      <a:lnTo>
                        <a:pt x="170" y="212"/>
                      </a:lnTo>
                      <a:lnTo>
                        <a:pt x="196" y="180"/>
                      </a:lnTo>
                      <a:lnTo>
                        <a:pt x="220" y="142"/>
                      </a:lnTo>
                      <a:lnTo>
                        <a:pt x="238" y="100"/>
                      </a:lnTo>
                      <a:lnTo>
                        <a:pt x="250" y="54"/>
                      </a:lnTo>
                      <a:lnTo>
                        <a:pt x="254" y="2"/>
                      </a:lnTo>
                      <a:lnTo>
                        <a:pt x="288" y="0"/>
                      </a:lnTo>
                      <a:close/>
                    </a:path>
                  </a:pathLst>
                </a:custGeom>
                <a:solidFill>
                  <a:srgbClr val="FFFFFF">
                    <a:alpha val="49001"/>
                  </a:srgbClr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75832" name="Group 56"/>
            <p:cNvGrpSpPr>
              <a:grpSpLocks/>
            </p:cNvGrpSpPr>
            <p:nvPr/>
          </p:nvGrpSpPr>
          <p:grpSpPr bwMode="auto">
            <a:xfrm>
              <a:off x="2789" y="1341"/>
              <a:ext cx="907" cy="907"/>
              <a:chOff x="2789" y="1625"/>
              <a:chExt cx="907" cy="907"/>
            </a:xfrm>
          </p:grpSpPr>
          <p:sp>
            <p:nvSpPr>
              <p:cNvPr id="75833" name="Oval 57"/>
              <p:cNvSpPr>
                <a:spLocks noChangeArrowheads="1"/>
              </p:cNvSpPr>
              <p:nvPr/>
            </p:nvSpPr>
            <p:spPr bwMode="gray">
              <a:xfrm>
                <a:off x="2789" y="1625"/>
                <a:ext cx="907" cy="907"/>
              </a:xfrm>
              <a:prstGeom prst="ellipse">
                <a:avLst/>
              </a:prstGeom>
              <a:gradFill rotWithShape="1">
                <a:gsLst>
                  <a:gs pos="0">
                    <a:srgbClr val="83A6A7">
                      <a:gamma/>
                      <a:tint val="0"/>
                      <a:invGamma/>
                    </a:srgbClr>
                  </a:gs>
                  <a:gs pos="50000">
                    <a:srgbClr val="83A6A7"/>
                  </a:gs>
                  <a:gs pos="100000">
                    <a:srgbClr val="83A6A7">
                      <a:gamma/>
                      <a:tint val="0"/>
                      <a:invGamma/>
                    </a:srgb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5834" name="Oval 58"/>
              <p:cNvSpPr>
                <a:spLocks noChangeArrowheads="1"/>
              </p:cNvSpPr>
              <p:nvPr/>
            </p:nvSpPr>
            <p:spPr bwMode="gray">
              <a:xfrm>
                <a:off x="2789" y="1625"/>
                <a:ext cx="907" cy="907"/>
              </a:xfrm>
              <a:prstGeom prst="ellipse">
                <a:avLst/>
              </a:prstGeom>
              <a:gradFill rotWithShape="1">
                <a:gsLst>
                  <a:gs pos="0">
                    <a:srgbClr val="83A6A7">
                      <a:alpha val="32001"/>
                    </a:srgbClr>
                  </a:gs>
                  <a:gs pos="100000">
                    <a:srgbClr val="83A6A7">
                      <a:gamma/>
                      <a:shade val="0"/>
                      <a:invGamma/>
                      <a:alpha val="89999"/>
                    </a:srgb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5835" name="Oval 59"/>
              <p:cNvSpPr>
                <a:spLocks noChangeArrowheads="1"/>
              </p:cNvSpPr>
              <p:nvPr/>
            </p:nvSpPr>
            <p:spPr bwMode="gray">
              <a:xfrm>
                <a:off x="2849" y="1684"/>
                <a:ext cx="787" cy="788"/>
              </a:xfrm>
              <a:prstGeom prst="ellipse">
                <a:avLst/>
              </a:prstGeom>
              <a:gradFill rotWithShape="1">
                <a:gsLst>
                  <a:gs pos="0">
                    <a:srgbClr val="83A6A7">
                      <a:gamma/>
                      <a:shade val="54118"/>
                      <a:invGamma/>
                    </a:srgbClr>
                  </a:gs>
                  <a:gs pos="50000">
                    <a:srgbClr val="83A6A7"/>
                  </a:gs>
                  <a:gs pos="100000">
                    <a:srgbClr val="83A6A7">
                      <a:gamma/>
                      <a:shade val="54118"/>
                      <a:invGamma/>
                    </a:srgb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5836" name="Oval 60"/>
              <p:cNvSpPr>
                <a:spLocks noChangeArrowheads="1"/>
              </p:cNvSpPr>
              <p:nvPr/>
            </p:nvSpPr>
            <p:spPr bwMode="gray">
              <a:xfrm>
                <a:off x="2849" y="1686"/>
                <a:ext cx="787" cy="788"/>
              </a:xfrm>
              <a:prstGeom prst="ellipse">
                <a:avLst/>
              </a:prstGeom>
              <a:gradFill rotWithShape="1">
                <a:gsLst>
                  <a:gs pos="0">
                    <a:srgbClr val="83A6A7">
                      <a:gamma/>
                      <a:shade val="63529"/>
                      <a:invGamma/>
                    </a:srgbClr>
                  </a:gs>
                  <a:gs pos="100000">
                    <a:srgbClr val="83A6A7">
                      <a:alpha val="0"/>
                    </a:srgb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5837" name="Oval 61"/>
              <p:cNvSpPr>
                <a:spLocks noChangeArrowheads="1"/>
              </p:cNvSpPr>
              <p:nvPr/>
            </p:nvSpPr>
            <p:spPr bwMode="gray">
              <a:xfrm>
                <a:off x="2888" y="1724"/>
                <a:ext cx="709" cy="709"/>
              </a:xfrm>
              <a:prstGeom prst="ellipse">
                <a:avLst/>
              </a:prstGeom>
              <a:solidFill>
                <a:srgbClr val="000000"/>
              </a:soli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grpSp>
            <p:nvGrpSpPr>
              <p:cNvPr id="75838" name="Group 62"/>
              <p:cNvGrpSpPr>
                <a:grpSpLocks/>
              </p:cNvGrpSpPr>
              <p:nvPr/>
            </p:nvGrpSpPr>
            <p:grpSpPr bwMode="auto">
              <a:xfrm>
                <a:off x="2899" y="1735"/>
                <a:ext cx="687" cy="688"/>
                <a:chOff x="4166" y="1706"/>
                <a:chExt cx="1252" cy="1252"/>
              </a:xfrm>
            </p:grpSpPr>
            <p:sp>
              <p:nvSpPr>
                <p:cNvPr id="75839" name="Oval 63"/>
                <p:cNvSpPr>
                  <a:spLocks noChangeArrowheads="1"/>
                </p:cNvSpPr>
                <p:nvPr/>
              </p:nvSpPr>
              <p:spPr bwMode="gray">
                <a:xfrm>
                  <a:off x="4166" y="1706"/>
                  <a:ext cx="1252" cy="125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gamma/>
                        <a:shade val="46275"/>
                        <a:invGamma/>
                      </a:srgbClr>
                    </a:gs>
                    <a:gs pos="100000">
                      <a:srgbClr val="D6E1E2"/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vert="eaVert" wrap="none" anchor="ctr"/>
                <a:lstStyle/>
                <a:p>
                  <a:endParaRPr lang="en-US"/>
                </a:p>
              </p:txBody>
            </p:sp>
            <p:sp>
              <p:nvSpPr>
                <p:cNvPr id="75840" name="Oval 64"/>
                <p:cNvSpPr>
                  <a:spLocks noChangeArrowheads="1"/>
                </p:cNvSpPr>
                <p:nvPr/>
              </p:nvSpPr>
              <p:spPr bwMode="gray">
                <a:xfrm>
                  <a:off x="4182" y="1713"/>
                  <a:ext cx="1222" cy="122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D6E1E2">
                        <a:gamma/>
                        <a:tint val="34902"/>
                        <a:invGamma/>
                      </a:srgb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vert="eaVert" wrap="none" anchor="ctr"/>
                <a:lstStyle/>
                <a:p>
                  <a:endParaRPr lang="en-US"/>
                </a:p>
              </p:txBody>
            </p:sp>
            <p:sp>
              <p:nvSpPr>
                <p:cNvPr id="75841" name="Oval 65"/>
                <p:cNvSpPr>
                  <a:spLocks noChangeArrowheads="1"/>
                </p:cNvSpPr>
                <p:nvPr/>
              </p:nvSpPr>
              <p:spPr bwMode="gray">
                <a:xfrm>
                  <a:off x="4195" y="1725"/>
                  <a:ext cx="1162" cy="114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gamma/>
                        <a:shade val="79216"/>
                        <a:invGamma/>
                      </a:srgbClr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vert="eaVert" wrap="none" anchor="ctr"/>
                <a:lstStyle/>
                <a:p>
                  <a:endParaRPr lang="en-US"/>
                </a:p>
              </p:txBody>
            </p:sp>
            <p:sp>
              <p:nvSpPr>
                <p:cNvPr id="75842" name="Oval 66"/>
                <p:cNvSpPr>
                  <a:spLocks noChangeArrowheads="1"/>
                </p:cNvSpPr>
                <p:nvPr/>
              </p:nvSpPr>
              <p:spPr bwMode="gray">
                <a:xfrm>
                  <a:off x="4263" y="1757"/>
                  <a:ext cx="1033" cy="92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gamma/>
                        <a:tint val="0"/>
                        <a:invGamma/>
                      </a:srgbClr>
                    </a:gs>
                    <a:gs pos="100000">
                      <a:srgbClr val="D6E1E2">
                        <a:alpha val="38000"/>
                      </a:srgb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vert="eaVert"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75843" name="Text Box 67"/>
            <p:cNvSpPr txBox="1">
              <a:spLocks noChangeArrowheads="1"/>
            </p:cNvSpPr>
            <p:nvPr/>
          </p:nvSpPr>
          <p:spPr bwMode="gray">
            <a:xfrm rot="3925970">
              <a:off x="2972" y="2567"/>
              <a:ext cx="1218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th-TH" sz="3600" b="1">
                  <a:solidFill>
                    <a:srgbClr val="660066"/>
                  </a:solidFill>
                  <a:latin typeface="4815_KwangMD_Catthai" pitchFamily="2" charset="0"/>
                  <a:ea typeface="4815_KwangMD_Catthai" pitchFamily="2" charset="0"/>
                  <a:cs typeface="4815_KwangMD_Catthai" pitchFamily="2" charset="0"/>
                </a:rPr>
                <a:t>ขนาดของบ้าน</a:t>
              </a:r>
              <a:endParaRPr lang="en-US" sz="3600" b="1">
                <a:solidFill>
                  <a:schemeClr val="bg1"/>
                </a:solidFill>
                <a:latin typeface="4815_KwangMD_Catthai" pitchFamily="2" charset="0"/>
                <a:ea typeface="4815_KwangMD_Catthai" pitchFamily="2" charset="0"/>
                <a:cs typeface="4815_KwangMD_Catthai" pitchFamily="2" charset="0"/>
              </a:endParaRPr>
            </a:p>
          </p:txBody>
        </p:sp>
        <p:sp>
          <p:nvSpPr>
            <p:cNvPr id="75878" name="Rectangle 102"/>
            <p:cNvSpPr>
              <a:spLocks noChangeArrowheads="1"/>
            </p:cNvSpPr>
            <p:nvPr/>
          </p:nvSpPr>
          <p:spPr bwMode="auto">
            <a:xfrm>
              <a:off x="3016" y="1554"/>
              <a:ext cx="454" cy="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>
                  <a:latin typeface="4815_KwangMD_Catthai" pitchFamily="2" charset="0"/>
                  <a:ea typeface="4815_KwangMD_Catthai" pitchFamily="2" charset="0"/>
                  <a:cs typeface="4815_KwangMD_Catthai" pitchFamily="2" charset="0"/>
                </a:rPr>
                <a:t>3</a:t>
              </a:r>
              <a:endParaRPr lang="th-TH">
                <a:latin typeface="4815_KwangMD_Catthai" pitchFamily="2" charset="0"/>
                <a:ea typeface="4815_KwangMD_Catthai" pitchFamily="2" charset="0"/>
                <a:cs typeface="4815_KwangMD_Catthai" pitchFamily="2" charset="0"/>
              </a:endParaRPr>
            </a:p>
          </p:txBody>
        </p:sp>
      </p:grpSp>
      <p:grpSp>
        <p:nvGrpSpPr>
          <p:cNvPr id="75881" name="Group 105"/>
          <p:cNvGrpSpPr>
            <a:grpSpLocks/>
          </p:cNvGrpSpPr>
          <p:nvPr/>
        </p:nvGrpSpPr>
        <p:grpSpPr bwMode="auto">
          <a:xfrm>
            <a:off x="6442075" y="1970088"/>
            <a:ext cx="2160588" cy="3744912"/>
            <a:chOff x="4058" y="1241"/>
            <a:chExt cx="1361" cy="2359"/>
          </a:xfrm>
        </p:grpSpPr>
        <p:grpSp>
          <p:nvGrpSpPr>
            <p:cNvPr id="75846" name="Group 70"/>
            <p:cNvGrpSpPr>
              <a:grpSpLocks/>
            </p:cNvGrpSpPr>
            <p:nvPr/>
          </p:nvGrpSpPr>
          <p:grpSpPr bwMode="auto">
            <a:xfrm rot="3877067">
              <a:off x="4323" y="2505"/>
              <a:ext cx="1577" cy="614"/>
              <a:chOff x="2290" y="2725"/>
              <a:chExt cx="1832" cy="713"/>
            </a:xfrm>
          </p:grpSpPr>
          <p:grpSp>
            <p:nvGrpSpPr>
              <p:cNvPr id="75847" name="Group 71"/>
              <p:cNvGrpSpPr>
                <a:grpSpLocks/>
              </p:cNvGrpSpPr>
              <p:nvPr/>
            </p:nvGrpSpPr>
            <p:grpSpPr bwMode="auto">
              <a:xfrm>
                <a:off x="2290" y="3030"/>
                <a:ext cx="1832" cy="408"/>
                <a:chOff x="2290" y="3030"/>
                <a:chExt cx="1832" cy="408"/>
              </a:xfrm>
            </p:grpSpPr>
            <p:sp>
              <p:nvSpPr>
                <p:cNvPr id="75848" name="Freeform 72"/>
                <p:cNvSpPr>
                  <a:spLocks/>
                </p:cNvSpPr>
                <p:nvPr/>
              </p:nvSpPr>
              <p:spPr bwMode="gray">
                <a:xfrm>
                  <a:off x="2290" y="3030"/>
                  <a:ext cx="1832" cy="408"/>
                </a:xfrm>
                <a:custGeom>
                  <a:avLst/>
                  <a:gdLst/>
                  <a:ahLst/>
                  <a:cxnLst>
                    <a:cxn ang="0">
                      <a:pos x="1832" y="32"/>
                    </a:cxn>
                    <a:cxn ang="0">
                      <a:pos x="1830" y="66"/>
                    </a:cxn>
                    <a:cxn ang="0">
                      <a:pos x="1814" y="128"/>
                    </a:cxn>
                    <a:cxn ang="0">
                      <a:pos x="1788" y="188"/>
                    </a:cxn>
                    <a:cxn ang="0">
                      <a:pos x="1754" y="240"/>
                    </a:cxn>
                    <a:cxn ang="0">
                      <a:pos x="1712" y="288"/>
                    </a:cxn>
                    <a:cxn ang="0">
                      <a:pos x="1664" y="330"/>
                    </a:cxn>
                    <a:cxn ang="0">
                      <a:pos x="1610" y="362"/>
                    </a:cxn>
                    <a:cxn ang="0">
                      <a:pos x="1550" y="388"/>
                    </a:cxn>
                    <a:cxn ang="0">
                      <a:pos x="1486" y="402"/>
                    </a:cxn>
                    <a:cxn ang="0">
                      <a:pos x="1418" y="408"/>
                    </a:cxn>
                    <a:cxn ang="0">
                      <a:pos x="0" y="408"/>
                    </a:cxn>
                    <a:cxn ang="0">
                      <a:pos x="0" y="0"/>
                    </a:cxn>
                    <a:cxn ang="0">
                      <a:pos x="1832" y="0"/>
                    </a:cxn>
                    <a:cxn ang="0">
                      <a:pos x="1832" y="32"/>
                    </a:cxn>
                    <a:cxn ang="0">
                      <a:pos x="1832" y="32"/>
                    </a:cxn>
                  </a:cxnLst>
                  <a:rect l="0" t="0" r="r" b="b"/>
                  <a:pathLst>
                    <a:path w="1832" h="408">
                      <a:moveTo>
                        <a:pt x="1832" y="32"/>
                      </a:moveTo>
                      <a:lnTo>
                        <a:pt x="1830" y="66"/>
                      </a:lnTo>
                      <a:lnTo>
                        <a:pt x="1814" y="128"/>
                      </a:lnTo>
                      <a:lnTo>
                        <a:pt x="1788" y="188"/>
                      </a:lnTo>
                      <a:lnTo>
                        <a:pt x="1754" y="240"/>
                      </a:lnTo>
                      <a:lnTo>
                        <a:pt x="1712" y="288"/>
                      </a:lnTo>
                      <a:lnTo>
                        <a:pt x="1664" y="330"/>
                      </a:lnTo>
                      <a:lnTo>
                        <a:pt x="1610" y="362"/>
                      </a:lnTo>
                      <a:lnTo>
                        <a:pt x="1550" y="388"/>
                      </a:lnTo>
                      <a:lnTo>
                        <a:pt x="1486" y="402"/>
                      </a:lnTo>
                      <a:lnTo>
                        <a:pt x="1418" y="408"/>
                      </a:lnTo>
                      <a:lnTo>
                        <a:pt x="0" y="408"/>
                      </a:lnTo>
                      <a:lnTo>
                        <a:pt x="0" y="0"/>
                      </a:lnTo>
                      <a:lnTo>
                        <a:pt x="1832" y="0"/>
                      </a:lnTo>
                      <a:lnTo>
                        <a:pt x="1832" y="32"/>
                      </a:lnTo>
                      <a:lnTo>
                        <a:pt x="1832" y="32"/>
                      </a:lnTo>
                      <a:close/>
                    </a:path>
                  </a:pathLst>
                </a:custGeom>
                <a:solidFill>
                  <a:srgbClr val="0066FF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849" name="Freeform 73"/>
                <p:cNvSpPr>
                  <a:spLocks/>
                </p:cNvSpPr>
                <p:nvPr/>
              </p:nvSpPr>
              <p:spPr bwMode="gray">
                <a:xfrm>
                  <a:off x="3810" y="3058"/>
                  <a:ext cx="288" cy="334"/>
                </a:xfrm>
                <a:custGeom>
                  <a:avLst/>
                  <a:gdLst/>
                  <a:ahLst/>
                  <a:cxnLst>
                    <a:cxn ang="0">
                      <a:pos x="288" y="0"/>
                    </a:cxn>
                    <a:cxn ang="0">
                      <a:pos x="284" y="52"/>
                    </a:cxn>
                    <a:cxn ang="0">
                      <a:pos x="272" y="98"/>
                    </a:cxn>
                    <a:cxn ang="0">
                      <a:pos x="254" y="140"/>
                    </a:cxn>
                    <a:cxn ang="0">
                      <a:pos x="230" y="176"/>
                    </a:cxn>
                    <a:cxn ang="0">
                      <a:pos x="204" y="208"/>
                    </a:cxn>
                    <a:cxn ang="0">
                      <a:pos x="174" y="238"/>
                    </a:cxn>
                    <a:cxn ang="0">
                      <a:pos x="144" y="262"/>
                    </a:cxn>
                    <a:cxn ang="0">
                      <a:pos x="112" y="282"/>
                    </a:cxn>
                    <a:cxn ang="0">
                      <a:pos x="84" y="298"/>
                    </a:cxn>
                    <a:cxn ang="0">
                      <a:pos x="56" y="312"/>
                    </a:cxn>
                    <a:cxn ang="0">
                      <a:pos x="34" y="322"/>
                    </a:cxn>
                    <a:cxn ang="0">
                      <a:pos x="16" y="328"/>
                    </a:cxn>
                    <a:cxn ang="0">
                      <a:pos x="4" y="332"/>
                    </a:cxn>
                    <a:cxn ang="0">
                      <a:pos x="0" y="334"/>
                    </a:cxn>
                    <a:cxn ang="0">
                      <a:pos x="4" y="332"/>
                    </a:cxn>
                    <a:cxn ang="0">
                      <a:pos x="16" y="326"/>
                    </a:cxn>
                    <a:cxn ang="0">
                      <a:pos x="34" y="318"/>
                    </a:cxn>
                    <a:cxn ang="0">
                      <a:pos x="56" y="304"/>
                    </a:cxn>
                    <a:cxn ang="0">
                      <a:pos x="84" y="288"/>
                    </a:cxn>
                    <a:cxn ang="0">
                      <a:pos x="112" y="266"/>
                    </a:cxn>
                    <a:cxn ang="0">
                      <a:pos x="142" y="242"/>
                    </a:cxn>
                    <a:cxn ang="0">
                      <a:pos x="170" y="212"/>
                    </a:cxn>
                    <a:cxn ang="0">
                      <a:pos x="196" y="180"/>
                    </a:cxn>
                    <a:cxn ang="0">
                      <a:pos x="220" y="142"/>
                    </a:cxn>
                    <a:cxn ang="0">
                      <a:pos x="238" y="100"/>
                    </a:cxn>
                    <a:cxn ang="0">
                      <a:pos x="250" y="54"/>
                    </a:cxn>
                    <a:cxn ang="0">
                      <a:pos x="254" y="2"/>
                    </a:cxn>
                    <a:cxn ang="0">
                      <a:pos x="288" y="0"/>
                    </a:cxn>
                  </a:cxnLst>
                  <a:rect l="0" t="0" r="r" b="b"/>
                  <a:pathLst>
                    <a:path w="288" h="334">
                      <a:moveTo>
                        <a:pt x="288" y="0"/>
                      </a:moveTo>
                      <a:lnTo>
                        <a:pt x="284" y="52"/>
                      </a:lnTo>
                      <a:lnTo>
                        <a:pt x="272" y="98"/>
                      </a:lnTo>
                      <a:lnTo>
                        <a:pt x="254" y="140"/>
                      </a:lnTo>
                      <a:lnTo>
                        <a:pt x="230" y="176"/>
                      </a:lnTo>
                      <a:lnTo>
                        <a:pt x="204" y="208"/>
                      </a:lnTo>
                      <a:lnTo>
                        <a:pt x="174" y="238"/>
                      </a:lnTo>
                      <a:lnTo>
                        <a:pt x="144" y="262"/>
                      </a:lnTo>
                      <a:lnTo>
                        <a:pt x="112" y="282"/>
                      </a:lnTo>
                      <a:lnTo>
                        <a:pt x="84" y="298"/>
                      </a:lnTo>
                      <a:lnTo>
                        <a:pt x="56" y="312"/>
                      </a:lnTo>
                      <a:lnTo>
                        <a:pt x="34" y="322"/>
                      </a:lnTo>
                      <a:lnTo>
                        <a:pt x="16" y="328"/>
                      </a:lnTo>
                      <a:lnTo>
                        <a:pt x="4" y="332"/>
                      </a:lnTo>
                      <a:lnTo>
                        <a:pt x="0" y="334"/>
                      </a:lnTo>
                      <a:lnTo>
                        <a:pt x="4" y="332"/>
                      </a:lnTo>
                      <a:lnTo>
                        <a:pt x="16" y="326"/>
                      </a:lnTo>
                      <a:lnTo>
                        <a:pt x="34" y="318"/>
                      </a:lnTo>
                      <a:lnTo>
                        <a:pt x="56" y="304"/>
                      </a:lnTo>
                      <a:lnTo>
                        <a:pt x="84" y="288"/>
                      </a:lnTo>
                      <a:lnTo>
                        <a:pt x="112" y="266"/>
                      </a:lnTo>
                      <a:lnTo>
                        <a:pt x="142" y="242"/>
                      </a:lnTo>
                      <a:lnTo>
                        <a:pt x="170" y="212"/>
                      </a:lnTo>
                      <a:lnTo>
                        <a:pt x="196" y="180"/>
                      </a:lnTo>
                      <a:lnTo>
                        <a:pt x="220" y="142"/>
                      </a:lnTo>
                      <a:lnTo>
                        <a:pt x="238" y="100"/>
                      </a:lnTo>
                      <a:lnTo>
                        <a:pt x="250" y="54"/>
                      </a:lnTo>
                      <a:lnTo>
                        <a:pt x="254" y="2"/>
                      </a:lnTo>
                      <a:lnTo>
                        <a:pt x="288" y="0"/>
                      </a:lnTo>
                      <a:close/>
                    </a:path>
                  </a:pathLst>
                </a:custGeom>
                <a:solidFill>
                  <a:srgbClr val="FFFFFF">
                    <a:alpha val="49001"/>
                  </a:srgbClr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75850" name="Group 74"/>
              <p:cNvGrpSpPr>
                <a:grpSpLocks/>
              </p:cNvGrpSpPr>
              <p:nvPr/>
            </p:nvGrpSpPr>
            <p:grpSpPr bwMode="auto">
              <a:xfrm flipV="1">
                <a:off x="2290" y="2725"/>
                <a:ext cx="1406" cy="313"/>
                <a:chOff x="2290" y="3030"/>
                <a:chExt cx="1832" cy="408"/>
              </a:xfrm>
            </p:grpSpPr>
            <p:sp>
              <p:nvSpPr>
                <p:cNvPr id="75851" name="Freeform 75"/>
                <p:cNvSpPr>
                  <a:spLocks/>
                </p:cNvSpPr>
                <p:nvPr/>
              </p:nvSpPr>
              <p:spPr bwMode="gray">
                <a:xfrm>
                  <a:off x="2290" y="3030"/>
                  <a:ext cx="1832" cy="408"/>
                </a:xfrm>
                <a:custGeom>
                  <a:avLst/>
                  <a:gdLst/>
                  <a:ahLst/>
                  <a:cxnLst>
                    <a:cxn ang="0">
                      <a:pos x="1832" y="32"/>
                    </a:cxn>
                    <a:cxn ang="0">
                      <a:pos x="1830" y="66"/>
                    </a:cxn>
                    <a:cxn ang="0">
                      <a:pos x="1814" y="128"/>
                    </a:cxn>
                    <a:cxn ang="0">
                      <a:pos x="1788" y="188"/>
                    </a:cxn>
                    <a:cxn ang="0">
                      <a:pos x="1754" y="240"/>
                    </a:cxn>
                    <a:cxn ang="0">
                      <a:pos x="1712" y="288"/>
                    </a:cxn>
                    <a:cxn ang="0">
                      <a:pos x="1664" y="330"/>
                    </a:cxn>
                    <a:cxn ang="0">
                      <a:pos x="1610" y="362"/>
                    </a:cxn>
                    <a:cxn ang="0">
                      <a:pos x="1550" y="388"/>
                    </a:cxn>
                    <a:cxn ang="0">
                      <a:pos x="1486" y="402"/>
                    </a:cxn>
                    <a:cxn ang="0">
                      <a:pos x="1418" y="408"/>
                    </a:cxn>
                    <a:cxn ang="0">
                      <a:pos x="0" y="408"/>
                    </a:cxn>
                    <a:cxn ang="0">
                      <a:pos x="0" y="0"/>
                    </a:cxn>
                    <a:cxn ang="0">
                      <a:pos x="1832" y="0"/>
                    </a:cxn>
                    <a:cxn ang="0">
                      <a:pos x="1832" y="32"/>
                    </a:cxn>
                    <a:cxn ang="0">
                      <a:pos x="1832" y="32"/>
                    </a:cxn>
                  </a:cxnLst>
                  <a:rect l="0" t="0" r="r" b="b"/>
                  <a:pathLst>
                    <a:path w="1832" h="408">
                      <a:moveTo>
                        <a:pt x="1832" y="32"/>
                      </a:moveTo>
                      <a:lnTo>
                        <a:pt x="1830" y="66"/>
                      </a:lnTo>
                      <a:lnTo>
                        <a:pt x="1814" y="128"/>
                      </a:lnTo>
                      <a:lnTo>
                        <a:pt x="1788" y="188"/>
                      </a:lnTo>
                      <a:lnTo>
                        <a:pt x="1754" y="240"/>
                      </a:lnTo>
                      <a:lnTo>
                        <a:pt x="1712" y="288"/>
                      </a:lnTo>
                      <a:lnTo>
                        <a:pt x="1664" y="330"/>
                      </a:lnTo>
                      <a:lnTo>
                        <a:pt x="1610" y="362"/>
                      </a:lnTo>
                      <a:lnTo>
                        <a:pt x="1550" y="388"/>
                      </a:lnTo>
                      <a:lnTo>
                        <a:pt x="1486" y="402"/>
                      </a:lnTo>
                      <a:lnTo>
                        <a:pt x="1418" y="408"/>
                      </a:lnTo>
                      <a:lnTo>
                        <a:pt x="0" y="408"/>
                      </a:lnTo>
                      <a:lnTo>
                        <a:pt x="0" y="0"/>
                      </a:lnTo>
                      <a:lnTo>
                        <a:pt x="1832" y="0"/>
                      </a:lnTo>
                      <a:lnTo>
                        <a:pt x="1832" y="32"/>
                      </a:lnTo>
                      <a:lnTo>
                        <a:pt x="1832" y="32"/>
                      </a:lnTo>
                      <a:close/>
                    </a:path>
                  </a:pathLst>
                </a:custGeom>
                <a:solidFill>
                  <a:srgbClr val="6699FF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852" name="Freeform 76"/>
                <p:cNvSpPr>
                  <a:spLocks/>
                </p:cNvSpPr>
                <p:nvPr/>
              </p:nvSpPr>
              <p:spPr bwMode="gray">
                <a:xfrm>
                  <a:off x="3810" y="3058"/>
                  <a:ext cx="288" cy="334"/>
                </a:xfrm>
                <a:custGeom>
                  <a:avLst/>
                  <a:gdLst/>
                  <a:ahLst/>
                  <a:cxnLst>
                    <a:cxn ang="0">
                      <a:pos x="288" y="0"/>
                    </a:cxn>
                    <a:cxn ang="0">
                      <a:pos x="284" y="52"/>
                    </a:cxn>
                    <a:cxn ang="0">
                      <a:pos x="272" y="98"/>
                    </a:cxn>
                    <a:cxn ang="0">
                      <a:pos x="254" y="140"/>
                    </a:cxn>
                    <a:cxn ang="0">
                      <a:pos x="230" y="176"/>
                    </a:cxn>
                    <a:cxn ang="0">
                      <a:pos x="204" y="208"/>
                    </a:cxn>
                    <a:cxn ang="0">
                      <a:pos x="174" y="238"/>
                    </a:cxn>
                    <a:cxn ang="0">
                      <a:pos x="144" y="262"/>
                    </a:cxn>
                    <a:cxn ang="0">
                      <a:pos x="112" y="282"/>
                    </a:cxn>
                    <a:cxn ang="0">
                      <a:pos x="84" y="298"/>
                    </a:cxn>
                    <a:cxn ang="0">
                      <a:pos x="56" y="312"/>
                    </a:cxn>
                    <a:cxn ang="0">
                      <a:pos x="34" y="322"/>
                    </a:cxn>
                    <a:cxn ang="0">
                      <a:pos x="16" y="328"/>
                    </a:cxn>
                    <a:cxn ang="0">
                      <a:pos x="4" y="332"/>
                    </a:cxn>
                    <a:cxn ang="0">
                      <a:pos x="0" y="334"/>
                    </a:cxn>
                    <a:cxn ang="0">
                      <a:pos x="4" y="332"/>
                    </a:cxn>
                    <a:cxn ang="0">
                      <a:pos x="16" y="326"/>
                    </a:cxn>
                    <a:cxn ang="0">
                      <a:pos x="34" y="318"/>
                    </a:cxn>
                    <a:cxn ang="0">
                      <a:pos x="56" y="304"/>
                    </a:cxn>
                    <a:cxn ang="0">
                      <a:pos x="84" y="288"/>
                    </a:cxn>
                    <a:cxn ang="0">
                      <a:pos x="112" y="266"/>
                    </a:cxn>
                    <a:cxn ang="0">
                      <a:pos x="142" y="242"/>
                    </a:cxn>
                    <a:cxn ang="0">
                      <a:pos x="170" y="212"/>
                    </a:cxn>
                    <a:cxn ang="0">
                      <a:pos x="196" y="180"/>
                    </a:cxn>
                    <a:cxn ang="0">
                      <a:pos x="220" y="142"/>
                    </a:cxn>
                    <a:cxn ang="0">
                      <a:pos x="238" y="100"/>
                    </a:cxn>
                    <a:cxn ang="0">
                      <a:pos x="250" y="54"/>
                    </a:cxn>
                    <a:cxn ang="0">
                      <a:pos x="254" y="2"/>
                    </a:cxn>
                    <a:cxn ang="0">
                      <a:pos x="288" y="0"/>
                    </a:cxn>
                  </a:cxnLst>
                  <a:rect l="0" t="0" r="r" b="b"/>
                  <a:pathLst>
                    <a:path w="288" h="334">
                      <a:moveTo>
                        <a:pt x="288" y="0"/>
                      </a:moveTo>
                      <a:lnTo>
                        <a:pt x="284" y="52"/>
                      </a:lnTo>
                      <a:lnTo>
                        <a:pt x="272" y="98"/>
                      </a:lnTo>
                      <a:lnTo>
                        <a:pt x="254" y="140"/>
                      </a:lnTo>
                      <a:lnTo>
                        <a:pt x="230" y="176"/>
                      </a:lnTo>
                      <a:lnTo>
                        <a:pt x="204" y="208"/>
                      </a:lnTo>
                      <a:lnTo>
                        <a:pt x="174" y="238"/>
                      </a:lnTo>
                      <a:lnTo>
                        <a:pt x="144" y="262"/>
                      </a:lnTo>
                      <a:lnTo>
                        <a:pt x="112" y="282"/>
                      </a:lnTo>
                      <a:lnTo>
                        <a:pt x="84" y="298"/>
                      </a:lnTo>
                      <a:lnTo>
                        <a:pt x="56" y="312"/>
                      </a:lnTo>
                      <a:lnTo>
                        <a:pt x="34" y="322"/>
                      </a:lnTo>
                      <a:lnTo>
                        <a:pt x="16" y="328"/>
                      </a:lnTo>
                      <a:lnTo>
                        <a:pt x="4" y="332"/>
                      </a:lnTo>
                      <a:lnTo>
                        <a:pt x="0" y="334"/>
                      </a:lnTo>
                      <a:lnTo>
                        <a:pt x="4" y="332"/>
                      </a:lnTo>
                      <a:lnTo>
                        <a:pt x="16" y="326"/>
                      </a:lnTo>
                      <a:lnTo>
                        <a:pt x="34" y="318"/>
                      </a:lnTo>
                      <a:lnTo>
                        <a:pt x="56" y="304"/>
                      </a:lnTo>
                      <a:lnTo>
                        <a:pt x="84" y="288"/>
                      </a:lnTo>
                      <a:lnTo>
                        <a:pt x="112" y="266"/>
                      </a:lnTo>
                      <a:lnTo>
                        <a:pt x="142" y="242"/>
                      </a:lnTo>
                      <a:lnTo>
                        <a:pt x="170" y="212"/>
                      </a:lnTo>
                      <a:lnTo>
                        <a:pt x="196" y="180"/>
                      </a:lnTo>
                      <a:lnTo>
                        <a:pt x="220" y="142"/>
                      </a:lnTo>
                      <a:lnTo>
                        <a:pt x="238" y="100"/>
                      </a:lnTo>
                      <a:lnTo>
                        <a:pt x="250" y="54"/>
                      </a:lnTo>
                      <a:lnTo>
                        <a:pt x="254" y="2"/>
                      </a:lnTo>
                      <a:lnTo>
                        <a:pt x="288" y="0"/>
                      </a:lnTo>
                      <a:close/>
                    </a:path>
                  </a:pathLst>
                </a:custGeom>
                <a:solidFill>
                  <a:srgbClr val="FFFFFF">
                    <a:alpha val="49001"/>
                  </a:srgbClr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75853" name="Oval 77"/>
            <p:cNvSpPr>
              <a:spLocks noChangeArrowheads="1"/>
            </p:cNvSpPr>
            <p:nvPr/>
          </p:nvSpPr>
          <p:spPr bwMode="gray">
            <a:xfrm>
              <a:off x="4058" y="1241"/>
              <a:ext cx="1090" cy="1088"/>
            </a:xfrm>
            <a:prstGeom prst="ellipse">
              <a:avLst/>
            </a:prstGeom>
            <a:gradFill rotWithShape="1">
              <a:gsLst>
                <a:gs pos="0">
                  <a:srgbClr val="3399FF">
                    <a:gamma/>
                    <a:tint val="0"/>
                    <a:invGamma/>
                  </a:srgbClr>
                </a:gs>
                <a:gs pos="50000">
                  <a:srgbClr val="3399FF"/>
                </a:gs>
                <a:gs pos="100000">
                  <a:srgbClr val="3399FF">
                    <a:gamma/>
                    <a:tint val="0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75854" name="Oval 78"/>
            <p:cNvSpPr>
              <a:spLocks noChangeArrowheads="1"/>
            </p:cNvSpPr>
            <p:nvPr/>
          </p:nvSpPr>
          <p:spPr bwMode="gray">
            <a:xfrm>
              <a:off x="4058" y="1241"/>
              <a:ext cx="1090" cy="1088"/>
            </a:xfrm>
            <a:prstGeom prst="ellipse">
              <a:avLst/>
            </a:prstGeom>
            <a:gradFill rotWithShape="1">
              <a:gsLst>
                <a:gs pos="0">
                  <a:srgbClr val="3399FF">
                    <a:alpha val="32001"/>
                  </a:srgbClr>
                </a:gs>
                <a:gs pos="100000">
                  <a:srgbClr val="3399FF">
                    <a:gamma/>
                    <a:shade val="0"/>
                    <a:invGamma/>
                    <a:alpha val="89999"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75855" name="Oval 79"/>
            <p:cNvSpPr>
              <a:spLocks noChangeArrowheads="1"/>
            </p:cNvSpPr>
            <p:nvPr/>
          </p:nvSpPr>
          <p:spPr bwMode="gray">
            <a:xfrm>
              <a:off x="4131" y="1312"/>
              <a:ext cx="946" cy="945"/>
            </a:xfrm>
            <a:prstGeom prst="ellipse">
              <a:avLst/>
            </a:prstGeom>
            <a:gradFill rotWithShape="1">
              <a:gsLst>
                <a:gs pos="0">
                  <a:srgbClr val="3399FF">
                    <a:gamma/>
                    <a:shade val="54118"/>
                    <a:invGamma/>
                  </a:srgbClr>
                </a:gs>
                <a:gs pos="50000">
                  <a:srgbClr val="3399FF"/>
                </a:gs>
                <a:gs pos="100000">
                  <a:srgbClr val="3399FF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75856" name="Oval 80"/>
            <p:cNvSpPr>
              <a:spLocks noChangeArrowheads="1"/>
            </p:cNvSpPr>
            <p:nvPr/>
          </p:nvSpPr>
          <p:spPr bwMode="gray">
            <a:xfrm>
              <a:off x="4132" y="1314"/>
              <a:ext cx="946" cy="945"/>
            </a:xfrm>
            <a:prstGeom prst="ellipse">
              <a:avLst/>
            </a:prstGeom>
            <a:gradFill rotWithShape="1">
              <a:gsLst>
                <a:gs pos="0">
                  <a:srgbClr val="3399FF">
                    <a:gamma/>
                    <a:shade val="63529"/>
                    <a:invGamma/>
                  </a:srgbClr>
                </a:gs>
                <a:gs pos="100000">
                  <a:srgbClr val="3399FF">
                    <a:alpha val="0"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75857" name="Oval 81"/>
            <p:cNvSpPr>
              <a:spLocks noChangeArrowheads="1"/>
            </p:cNvSpPr>
            <p:nvPr/>
          </p:nvSpPr>
          <p:spPr bwMode="gray">
            <a:xfrm>
              <a:off x="4178" y="1360"/>
              <a:ext cx="852" cy="850"/>
            </a:xfrm>
            <a:prstGeom prst="ellipse">
              <a:avLst/>
            </a:prstGeom>
            <a:solidFill>
              <a:srgbClr val="000000"/>
            </a:soli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grpSp>
          <p:nvGrpSpPr>
            <p:cNvPr id="75858" name="Group 82"/>
            <p:cNvGrpSpPr>
              <a:grpSpLocks/>
            </p:cNvGrpSpPr>
            <p:nvPr/>
          </p:nvGrpSpPr>
          <p:grpSpPr bwMode="auto">
            <a:xfrm>
              <a:off x="4191" y="1373"/>
              <a:ext cx="826" cy="825"/>
              <a:chOff x="4166" y="1706"/>
              <a:chExt cx="1252" cy="1252"/>
            </a:xfrm>
          </p:grpSpPr>
          <p:sp>
            <p:nvSpPr>
              <p:cNvPr id="75859" name="Oval 83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75860" name="Oval 84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75861" name="Oval 85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75862" name="Oval 86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en-US"/>
              </a:p>
            </p:txBody>
          </p:sp>
        </p:grpSp>
        <p:sp>
          <p:nvSpPr>
            <p:cNvPr id="75863" name="Text Box 87"/>
            <p:cNvSpPr txBox="1">
              <a:spLocks noChangeArrowheads="1"/>
            </p:cNvSpPr>
            <p:nvPr/>
          </p:nvSpPr>
          <p:spPr bwMode="gray">
            <a:xfrm rot="3925970">
              <a:off x="4542" y="2358"/>
              <a:ext cx="1068" cy="6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th-TH" sz="3200" b="1">
                  <a:solidFill>
                    <a:srgbClr val="660066"/>
                  </a:solidFill>
                  <a:latin typeface="4815_KwangMD_Catthai" pitchFamily="2" charset="0"/>
                  <a:ea typeface="4815_KwangMD_Catthai" pitchFamily="2" charset="0"/>
                  <a:cs typeface="4815_KwangMD_Catthai" pitchFamily="2" charset="0"/>
                </a:rPr>
                <a:t>ความสามารถ</a:t>
              </a:r>
            </a:p>
            <a:p>
              <a:pPr eaLnBrk="0" hangingPunct="0"/>
              <a:r>
                <a:rPr lang="th-TH" sz="3200" b="1">
                  <a:solidFill>
                    <a:srgbClr val="660066"/>
                  </a:solidFill>
                  <a:latin typeface="4815_KwangMD_Catthai" pitchFamily="2" charset="0"/>
                  <a:ea typeface="4815_KwangMD_Catthai" pitchFamily="2" charset="0"/>
                  <a:cs typeface="4815_KwangMD_Catthai" pitchFamily="2" charset="0"/>
                </a:rPr>
                <a:t>ทางการเงิน</a:t>
              </a:r>
              <a:endParaRPr lang="en-US" sz="3200" b="1">
                <a:solidFill>
                  <a:srgbClr val="660066"/>
                </a:solidFill>
                <a:latin typeface="4815_KwangMD_Catthai" pitchFamily="2" charset="0"/>
                <a:ea typeface="4815_KwangMD_Catthai" pitchFamily="2" charset="0"/>
                <a:cs typeface="4815_KwangMD_Catthai" pitchFamily="2" charset="0"/>
              </a:endParaRPr>
            </a:p>
          </p:txBody>
        </p:sp>
        <p:sp>
          <p:nvSpPr>
            <p:cNvPr id="75879" name="Rectangle 103"/>
            <p:cNvSpPr>
              <a:spLocks noChangeArrowheads="1"/>
            </p:cNvSpPr>
            <p:nvPr/>
          </p:nvSpPr>
          <p:spPr bwMode="auto">
            <a:xfrm>
              <a:off x="4376" y="1562"/>
              <a:ext cx="454" cy="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>
                  <a:latin typeface="4815_KwangMD_Catthai" pitchFamily="2" charset="0"/>
                  <a:ea typeface="4815_KwangMD_Catthai" pitchFamily="2" charset="0"/>
                  <a:cs typeface="4815_KwangMD_Catthai" pitchFamily="2" charset="0"/>
                </a:rPr>
                <a:t>4</a:t>
              </a:r>
              <a:endParaRPr lang="th-TH">
                <a:latin typeface="4815_KwangMD_Catthai" pitchFamily="2" charset="0"/>
                <a:ea typeface="4815_KwangMD_Catthai" pitchFamily="2" charset="0"/>
                <a:cs typeface="4815_KwangMD_Catthai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5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5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5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5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www.themegallery.com</a:t>
            </a:r>
          </a:p>
        </p:txBody>
      </p:sp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h-TH" sz="2800" b="1" dirty="0">
                <a:latin typeface="4815_KwangMD_Catthai" pitchFamily="2" charset="0"/>
                <a:ea typeface="4815_KwangMD_Catthai" pitchFamily="2" charset="0"/>
                <a:cs typeface="4815_KwangMD_Catthai" pitchFamily="2" charset="0"/>
              </a:rPr>
              <a:t>มูลเหตุจูงใจในการซื้อบ้าน</a:t>
            </a:r>
            <a:endParaRPr lang="en-US" sz="2800" b="1" dirty="0">
              <a:latin typeface="4815_KwangMD_Catthai" pitchFamily="2" charset="0"/>
              <a:ea typeface="4815_KwangMD_Catthai" pitchFamily="2" charset="0"/>
              <a:cs typeface="4815_KwangMD_Catthai" pitchFamily="2" charset="0"/>
            </a:endParaRPr>
          </a:p>
        </p:txBody>
      </p:sp>
      <p:sp>
        <p:nvSpPr>
          <p:cNvPr id="76803" name="AutoShape 3"/>
          <p:cNvSpPr>
            <a:spLocks noChangeArrowheads="1"/>
          </p:cNvSpPr>
          <p:nvPr/>
        </p:nvSpPr>
        <p:spPr bwMode="gray">
          <a:xfrm>
            <a:off x="457200" y="1447800"/>
            <a:ext cx="5715000" cy="4495800"/>
          </a:xfrm>
          <a:prstGeom prst="rightArrow">
            <a:avLst>
              <a:gd name="adj1" fmla="val 79306"/>
              <a:gd name="adj2" fmla="val 31485"/>
            </a:avLst>
          </a:prstGeom>
          <a:gradFill rotWithShape="1">
            <a:gsLst>
              <a:gs pos="0">
                <a:srgbClr val="C0C0C0">
                  <a:gamma/>
                  <a:tint val="0"/>
                  <a:invGamma/>
                </a:srgbClr>
              </a:gs>
              <a:gs pos="100000">
                <a:srgbClr val="C0C0C0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6804" name="AutoShape 4"/>
          <p:cNvSpPr>
            <a:spLocks noChangeArrowheads="1"/>
          </p:cNvSpPr>
          <p:nvPr/>
        </p:nvSpPr>
        <p:spPr bwMode="blackWhite">
          <a:xfrm>
            <a:off x="685800" y="2057400"/>
            <a:ext cx="4038600" cy="990600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th-TH" dirty="0">
                <a:solidFill>
                  <a:srgbClr val="000000"/>
                </a:solidFill>
                <a:latin typeface="4815_KwangMD_Catthai" pitchFamily="2" charset="0"/>
                <a:ea typeface="4815_KwangMD_Catthai" pitchFamily="2" charset="0"/>
                <a:cs typeface="4815_KwangMD_Catthai" pitchFamily="2" charset="0"/>
              </a:rPr>
              <a:t>ทางด้านจิตวิทยา</a:t>
            </a:r>
            <a:endParaRPr lang="en-US" dirty="0">
              <a:solidFill>
                <a:srgbClr val="000000"/>
              </a:solidFill>
              <a:latin typeface="4815_KwangMD_Catthai" pitchFamily="2" charset="0"/>
              <a:ea typeface="4815_KwangMD_Catthai" pitchFamily="2" charset="0"/>
              <a:cs typeface="4815_KwangMD_Catthai" pitchFamily="2" charset="0"/>
            </a:endParaRPr>
          </a:p>
        </p:txBody>
      </p:sp>
      <p:sp>
        <p:nvSpPr>
          <p:cNvPr id="76805" name="AutoShape 5"/>
          <p:cNvSpPr>
            <a:spLocks noChangeArrowheads="1"/>
          </p:cNvSpPr>
          <p:nvPr/>
        </p:nvSpPr>
        <p:spPr bwMode="blackWhite">
          <a:xfrm>
            <a:off x="685800" y="3200400"/>
            <a:ext cx="4038600" cy="990600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rgbClr val="699D5F"/>
              </a:gs>
              <a:gs pos="100000">
                <a:srgbClr val="699D5F">
                  <a:gamma/>
                  <a:shade val="46275"/>
                  <a:invGamma/>
                </a:srgbClr>
              </a:gs>
            </a:gsLst>
            <a:lin ang="5400000" scaled="1"/>
          </a:gra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th-TH" sz="3600" dirty="0">
                <a:solidFill>
                  <a:srgbClr val="000000"/>
                </a:solidFill>
                <a:latin typeface="4815_KwangMD_Catthai" pitchFamily="2" charset="0"/>
                <a:ea typeface="4815_KwangMD_Catthai" pitchFamily="2" charset="0"/>
                <a:cs typeface="4815_KwangMD_Catthai" pitchFamily="2" charset="0"/>
              </a:rPr>
              <a:t>ประโยชน์ทางด้านภาษี</a:t>
            </a:r>
            <a:endParaRPr lang="en-US" sz="3600" dirty="0">
              <a:solidFill>
                <a:srgbClr val="000000"/>
              </a:solidFill>
              <a:latin typeface="4815_KwangMD_Catthai" pitchFamily="2" charset="0"/>
              <a:ea typeface="4815_KwangMD_Catthai" pitchFamily="2" charset="0"/>
              <a:cs typeface="4815_KwangMD_Catthai" pitchFamily="2" charset="0"/>
            </a:endParaRPr>
          </a:p>
        </p:txBody>
      </p:sp>
      <p:sp>
        <p:nvSpPr>
          <p:cNvPr id="76806" name="AutoShape 6"/>
          <p:cNvSpPr>
            <a:spLocks noChangeArrowheads="1"/>
          </p:cNvSpPr>
          <p:nvPr/>
        </p:nvSpPr>
        <p:spPr bwMode="blackWhite">
          <a:xfrm>
            <a:off x="685800" y="4343400"/>
            <a:ext cx="4038600" cy="990600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th-TH" sz="3200" dirty="0">
                <a:solidFill>
                  <a:srgbClr val="000000"/>
                </a:solidFill>
                <a:latin typeface="4815_KwangMD_Catthai" pitchFamily="2" charset="0"/>
                <a:ea typeface="4815_KwangMD_Catthai" pitchFamily="2" charset="0"/>
                <a:cs typeface="4815_KwangMD_Catthai" pitchFamily="2" charset="0"/>
              </a:rPr>
              <a:t>ป้องกันจากภาวะเงินเฟ้อ</a:t>
            </a:r>
            <a:endParaRPr lang="en-US" sz="3200" dirty="0">
              <a:solidFill>
                <a:srgbClr val="000000"/>
              </a:solidFill>
              <a:latin typeface="4815_KwangMD_Catthai" pitchFamily="2" charset="0"/>
              <a:ea typeface="4815_KwangMD_Catthai" pitchFamily="2" charset="0"/>
              <a:cs typeface="4815_KwangMD_Catthai" pitchFamily="2" charset="0"/>
            </a:endParaRPr>
          </a:p>
        </p:txBody>
      </p:sp>
      <p:sp>
        <p:nvSpPr>
          <p:cNvPr id="76807" name="AutoShape 7"/>
          <p:cNvSpPr>
            <a:spLocks noChangeArrowheads="1"/>
          </p:cNvSpPr>
          <p:nvPr/>
        </p:nvSpPr>
        <p:spPr bwMode="auto">
          <a:xfrm>
            <a:off x="5940425" y="2997200"/>
            <a:ext cx="2514600" cy="1295400"/>
          </a:xfrm>
          <a:prstGeom prst="roundRect">
            <a:avLst>
              <a:gd name="adj" fmla="val 9106"/>
            </a:avLst>
          </a:prstGeom>
          <a:noFill/>
          <a:ln w="25400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th-TH" b="1">
                <a:cs typeface="Angsana New" pitchFamily="18" charset="-34"/>
              </a:rPr>
              <a:t>มูลเหตุจูงใจ</a:t>
            </a:r>
          </a:p>
          <a:p>
            <a:pPr algn="ctr"/>
            <a:r>
              <a:rPr lang="th-TH" b="1">
                <a:cs typeface="Angsana New" pitchFamily="18" charset="-34"/>
              </a:rPr>
              <a:t>ในการซื้อบ้าน</a:t>
            </a:r>
            <a:endParaRPr lang="en-US" b="1">
              <a:cs typeface="Angsana New" pitchFamily="18" charset="-34"/>
            </a:endParaRPr>
          </a:p>
        </p:txBody>
      </p:sp>
      <p:sp>
        <p:nvSpPr>
          <p:cNvPr id="76810" name="AutoShape 10"/>
          <p:cNvSpPr>
            <a:spLocks noChangeArrowheads="1"/>
          </p:cNvSpPr>
          <p:nvPr/>
        </p:nvSpPr>
        <p:spPr bwMode="auto">
          <a:xfrm>
            <a:off x="5143504" y="1357298"/>
            <a:ext cx="3671887" cy="2720989"/>
          </a:xfrm>
          <a:prstGeom prst="wedgeRoundRectCallout">
            <a:avLst>
              <a:gd name="adj1" fmla="val -59580"/>
              <a:gd name="adj2" fmla="val 22049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r>
              <a:rPr lang="th-TH" sz="2400" dirty="0">
                <a:latin typeface="AngsanaUPC" pitchFamily="18" charset="-34"/>
                <a:ea typeface="4815_KwangMD_Catthai" pitchFamily="2" charset="0"/>
                <a:cs typeface="AngsanaUPC" pitchFamily="18" charset="-34"/>
              </a:rPr>
              <a:t>ดอกเบี้ยเงินกู้เพื่อซื้อบ้านที่จ่ายไป สามารถนำไปใช้สิทธิหักลดหย่อนในการคำนวณภาษีเงินได้บุคคลธรรมดาประจำปีได้ ทำให้ช่วยประหยัด</a:t>
            </a:r>
            <a:r>
              <a:rPr lang="th-TH" sz="2400" dirty="0" smtClean="0">
                <a:latin typeface="AngsanaUPC" pitchFamily="18" charset="-34"/>
                <a:ea typeface="4815_KwangMD_Catthai" pitchFamily="2" charset="0"/>
                <a:cs typeface="AngsanaUPC" pitchFamily="18" charset="-34"/>
              </a:rPr>
              <a:t>ภาษีโดย</a:t>
            </a:r>
            <a:r>
              <a:rPr lang="th-TH" sz="2400" dirty="0">
                <a:latin typeface="AngsanaUPC" pitchFamily="18" charset="-34"/>
                <a:ea typeface="4815_KwangMD_Catthai" pitchFamily="2" charset="0"/>
                <a:cs typeface="AngsanaUPC" pitchFamily="18" charset="-34"/>
              </a:rPr>
              <a:t>ปัจจุบัน สามารถนำไปใช้สิทธิหัก</a:t>
            </a:r>
            <a:r>
              <a:rPr lang="th-TH" sz="2400" dirty="0" smtClean="0">
                <a:latin typeface="AngsanaUPC" pitchFamily="18" charset="-34"/>
                <a:ea typeface="4815_KwangMD_Catthai" pitchFamily="2" charset="0"/>
                <a:cs typeface="AngsanaUPC" pitchFamily="18" charset="-34"/>
              </a:rPr>
              <a:t>ลดหย่อนและ</a:t>
            </a:r>
            <a:r>
              <a:rPr lang="th-TH" sz="2400" dirty="0">
                <a:latin typeface="AngsanaUPC" pitchFamily="18" charset="-34"/>
                <a:ea typeface="4815_KwangMD_Catthai" pitchFamily="2" charset="0"/>
                <a:cs typeface="AngsanaUPC" pitchFamily="18" charset="-34"/>
              </a:rPr>
              <a:t>ยกเว้นภาษีได้สูงสุดไม่เกิน </a:t>
            </a:r>
            <a:r>
              <a:rPr lang="en-US" sz="2400" dirty="0">
                <a:latin typeface="AngsanaUPC" pitchFamily="18" charset="-34"/>
                <a:ea typeface="4815_KwangMD_Catthai" pitchFamily="2" charset="0"/>
                <a:cs typeface="AngsanaUPC" pitchFamily="18" charset="-34"/>
              </a:rPr>
              <a:t>100,000</a:t>
            </a:r>
            <a:r>
              <a:rPr lang="th-TH" sz="2400" dirty="0">
                <a:latin typeface="AngsanaUPC" pitchFamily="18" charset="-34"/>
                <a:ea typeface="4815_KwangMD_Catthai" pitchFamily="2" charset="0"/>
                <a:cs typeface="AngsanaUPC" pitchFamily="18" charset="-34"/>
              </a:rPr>
              <a:t> บาท</a:t>
            </a:r>
          </a:p>
        </p:txBody>
      </p:sp>
      <p:sp>
        <p:nvSpPr>
          <p:cNvPr id="76811" name="AutoShape 11"/>
          <p:cNvSpPr>
            <a:spLocks noChangeArrowheads="1"/>
          </p:cNvSpPr>
          <p:nvPr/>
        </p:nvSpPr>
        <p:spPr bwMode="auto">
          <a:xfrm>
            <a:off x="5076825" y="4143380"/>
            <a:ext cx="3671888" cy="2571768"/>
          </a:xfrm>
          <a:prstGeom prst="wedgeRoundRectCallout">
            <a:avLst>
              <a:gd name="adj1" fmla="val -57782"/>
              <a:gd name="adj2" fmla="val -17287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r>
              <a:rPr lang="th-TH" sz="2000" dirty="0">
                <a:latin typeface="AngsanaUPC" pitchFamily="18" charset="-34"/>
                <a:ea typeface="4815_KwangMD_Catthai" pitchFamily="2" charset="0"/>
                <a:cs typeface="AngsanaUPC" pitchFamily="18" charset="-34"/>
              </a:rPr>
              <a:t>ภาวะเงินเฟ้อทำให้มูลค่าสูงขึ้น และมูลค่าของทรัพย์สินก็มักจะเพิ่มขึ้น</a:t>
            </a:r>
            <a:r>
              <a:rPr lang="th-TH" sz="2000" dirty="0" smtClean="0">
                <a:latin typeface="AngsanaUPC" pitchFamily="18" charset="-34"/>
                <a:ea typeface="4815_KwangMD_Catthai" pitchFamily="2" charset="0"/>
                <a:cs typeface="AngsanaUPC" pitchFamily="18" charset="-34"/>
              </a:rPr>
              <a:t>เรื่อยๆ ดังนั้นบุคคล</a:t>
            </a:r>
            <a:r>
              <a:rPr lang="th-TH" sz="2000" dirty="0">
                <a:latin typeface="AngsanaUPC" pitchFamily="18" charset="-34"/>
                <a:ea typeface="4815_KwangMD_Catthai" pitchFamily="2" charset="0"/>
                <a:cs typeface="AngsanaUPC" pitchFamily="18" charset="-34"/>
              </a:rPr>
              <a:t>จึงหันมาลงทุนในอสังหาริมทรัพย์กันมากขึ้นในปัจจุบัน เนื่องจาก</a:t>
            </a:r>
            <a:r>
              <a:rPr lang="th-TH" sz="2000" dirty="0" smtClean="0">
                <a:latin typeface="AngsanaUPC" pitchFamily="18" charset="-34"/>
                <a:ea typeface="4815_KwangMD_Catthai" pitchFamily="2" charset="0"/>
                <a:cs typeface="AngsanaUPC" pitchFamily="18" charset="-34"/>
              </a:rPr>
              <a:t>ให้ผลตอบแทน</a:t>
            </a:r>
            <a:r>
              <a:rPr lang="en-US" sz="2000" dirty="0" smtClean="0">
                <a:latin typeface="AngsanaUPC" pitchFamily="18" charset="-34"/>
                <a:ea typeface="4815_KwangMD_Catthai" pitchFamily="2" charset="0"/>
                <a:cs typeface="AngsanaUPC" pitchFamily="18" charset="-34"/>
              </a:rPr>
              <a:t> </a:t>
            </a:r>
            <a:r>
              <a:rPr lang="th-TH" sz="2000" dirty="0" smtClean="0">
                <a:latin typeface="AngsanaUPC" pitchFamily="18" charset="-34"/>
                <a:ea typeface="4815_KwangMD_Catthai" pitchFamily="2" charset="0"/>
                <a:cs typeface="AngsanaUPC" pitchFamily="18" charset="-34"/>
              </a:rPr>
              <a:t>ที่</a:t>
            </a:r>
            <a:r>
              <a:rPr lang="th-TH" sz="2000" dirty="0">
                <a:latin typeface="AngsanaUPC" pitchFamily="18" charset="-34"/>
                <a:ea typeface="4815_KwangMD_Catthai" pitchFamily="2" charset="0"/>
                <a:cs typeface="AngsanaUPC" pitchFamily="18" charset="-34"/>
              </a:rPr>
              <a:t>สูงกว่าหลักทรัพย์อื่น ๆ และยังเป็นการลงทุนเพื่อเก็งกำไรด้วย หรือต้องรีบซื้อตอนนี้ก่อนที่ราคาจะสูงขึ้นในอนาคต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680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680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68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68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68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680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680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68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68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68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4" grpId="0" animBg="1"/>
      <p:bldP spid="76805" grpId="0" animBg="1"/>
      <p:bldP spid="76806" grpId="0" animBg="1"/>
      <p:bldP spid="76810" grpId="0" animBg="1"/>
      <p:bldP spid="768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www.themegallery.com</a:t>
            </a:r>
          </a:p>
        </p:txBody>
      </p:sp>
      <p:grpSp>
        <p:nvGrpSpPr>
          <p:cNvPr id="77850" name="Group 26"/>
          <p:cNvGrpSpPr>
            <a:grpSpLocks/>
          </p:cNvGrpSpPr>
          <p:nvPr/>
        </p:nvGrpSpPr>
        <p:grpSpPr bwMode="auto">
          <a:xfrm>
            <a:off x="1371600" y="1958976"/>
            <a:ext cx="6329363" cy="3832226"/>
            <a:chOff x="864" y="1234"/>
            <a:chExt cx="3987" cy="2414"/>
          </a:xfrm>
        </p:grpSpPr>
        <p:sp>
          <p:nvSpPr>
            <p:cNvPr id="77827" name="Oval 3"/>
            <p:cNvSpPr>
              <a:spLocks noChangeArrowheads="1"/>
            </p:cNvSpPr>
            <p:nvPr/>
          </p:nvSpPr>
          <p:spPr bwMode="gray">
            <a:xfrm>
              <a:off x="1347" y="2813"/>
              <a:ext cx="3504" cy="835"/>
            </a:xfrm>
            <a:prstGeom prst="ellipse">
              <a:avLst/>
            </a:prstGeom>
            <a:gradFill rotWithShape="1">
              <a:gsLst>
                <a:gs pos="0">
                  <a:schemeClr val="bg2"/>
                </a:gs>
                <a:gs pos="100000">
                  <a:srgbClr val="F7F9F2"/>
                </a:gs>
              </a:gsLst>
              <a:lin ang="2700000" scaled="1"/>
            </a:gradFill>
            <a:ln w="3175">
              <a:noFill/>
              <a:round/>
              <a:headEnd/>
              <a:tailEnd type="none" w="sm" len="sm"/>
            </a:ln>
            <a:effectLst/>
          </p:spPr>
          <p:txBody>
            <a:bodyPr vert="eaVert" wrap="none" lIns="92075" tIns="46038" rIns="92075" bIns="46038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7828" name="Oval 4"/>
            <p:cNvSpPr>
              <a:spLocks noChangeArrowheads="1"/>
            </p:cNvSpPr>
            <p:nvPr/>
          </p:nvSpPr>
          <p:spPr bwMode="gray">
            <a:xfrm rot="-998297">
              <a:off x="890" y="1482"/>
              <a:ext cx="3630" cy="1900"/>
            </a:xfrm>
            <a:prstGeom prst="ellipse">
              <a:avLst/>
            </a:prstGeom>
            <a:gradFill rotWithShape="0">
              <a:gsLst>
                <a:gs pos="0">
                  <a:srgbClr val="808080"/>
                </a:gs>
                <a:gs pos="50000">
                  <a:srgbClr val="808080">
                    <a:gamma/>
                    <a:tint val="63529"/>
                    <a:invGamma/>
                  </a:srgbClr>
                </a:gs>
                <a:gs pos="100000">
                  <a:srgbClr val="808080"/>
                </a:gs>
              </a:gsLst>
              <a:lin ang="0" scaled="1"/>
            </a:gradFill>
            <a:ln w="12700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7829" name="Oval 5"/>
            <p:cNvSpPr>
              <a:spLocks noChangeArrowheads="1"/>
            </p:cNvSpPr>
            <p:nvPr/>
          </p:nvSpPr>
          <p:spPr bwMode="gray">
            <a:xfrm rot="-998297">
              <a:off x="926" y="1380"/>
              <a:ext cx="3504" cy="1841"/>
            </a:xfrm>
            <a:prstGeom prst="ellipse">
              <a:avLst/>
            </a:prstGeom>
            <a:gradFill rotWithShape="1">
              <a:gsLst>
                <a:gs pos="0">
                  <a:srgbClr val="2791BB"/>
                </a:gs>
                <a:gs pos="100000">
                  <a:srgbClr val="2791BB">
                    <a:gamma/>
                    <a:shade val="0"/>
                    <a:invGamma/>
                  </a:srgbClr>
                </a:gs>
              </a:gsLst>
              <a:lin ang="2700000" scaled="1"/>
            </a:gradFill>
            <a:ln w="12700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7830" name="Arc 6"/>
            <p:cNvSpPr>
              <a:spLocks/>
            </p:cNvSpPr>
            <p:nvPr/>
          </p:nvSpPr>
          <p:spPr bwMode="gray">
            <a:xfrm rot="-998297">
              <a:off x="2599" y="1310"/>
              <a:ext cx="1795" cy="1239"/>
            </a:xfrm>
            <a:custGeom>
              <a:avLst/>
              <a:gdLst>
                <a:gd name="G0" fmla="+- 0 0 0"/>
                <a:gd name="G1" fmla="+- 17105 0 0"/>
                <a:gd name="G2" fmla="+- 21600 0 0"/>
                <a:gd name="T0" fmla="*/ 13190 w 21600"/>
                <a:gd name="T1" fmla="*/ 0 h 29046"/>
                <a:gd name="T2" fmla="*/ 17999 w 21600"/>
                <a:gd name="T3" fmla="*/ 29046 h 29046"/>
                <a:gd name="T4" fmla="*/ 0 w 21600"/>
                <a:gd name="T5" fmla="*/ 17105 h 29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9046" fill="none" extrusionOk="0">
                  <a:moveTo>
                    <a:pt x="13190" y="-1"/>
                  </a:moveTo>
                  <a:cubicBezTo>
                    <a:pt x="18493" y="4089"/>
                    <a:pt x="21600" y="10407"/>
                    <a:pt x="21600" y="17105"/>
                  </a:cubicBezTo>
                  <a:cubicBezTo>
                    <a:pt x="21600" y="21352"/>
                    <a:pt x="20347" y="25506"/>
                    <a:pt x="17999" y="29046"/>
                  </a:cubicBezTo>
                </a:path>
                <a:path w="21600" h="29046" stroke="0" extrusionOk="0">
                  <a:moveTo>
                    <a:pt x="13190" y="-1"/>
                  </a:moveTo>
                  <a:cubicBezTo>
                    <a:pt x="18493" y="4089"/>
                    <a:pt x="21600" y="10407"/>
                    <a:pt x="21600" y="17105"/>
                  </a:cubicBezTo>
                  <a:cubicBezTo>
                    <a:pt x="21600" y="21352"/>
                    <a:pt x="20347" y="25506"/>
                    <a:pt x="17999" y="29046"/>
                  </a:cubicBezTo>
                  <a:lnTo>
                    <a:pt x="0" y="17105"/>
                  </a:lnTo>
                  <a:close/>
                </a:path>
              </a:pathLst>
            </a:cu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tint val="63529"/>
                    <a:invGamma/>
                  </a:schemeClr>
                </a:gs>
              </a:gsLst>
              <a:lin ang="5400000" scaled="1"/>
            </a:gradFill>
            <a:ln w="12700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7831" name="Arc 7"/>
            <p:cNvSpPr>
              <a:spLocks/>
            </p:cNvSpPr>
            <p:nvPr/>
          </p:nvSpPr>
          <p:spPr bwMode="gray">
            <a:xfrm rot="20601703" flipH="1">
              <a:off x="1080" y="2491"/>
              <a:ext cx="2067" cy="930"/>
            </a:xfrm>
            <a:custGeom>
              <a:avLst/>
              <a:gdLst>
                <a:gd name="G0" fmla="+- 3659 0 0"/>
                <a:gd name="G1" fmla="+- 0 0 0"/>
                <a:gd name="G2" fmla="+- 21600 0 0"/>
                <a:gd name="T0" fmla="*/ 25114 w 25114"/>
                <a:gd name="T1" fmla="*/ 2497 h 21600"/>
                <a:gd name="T2" fmla="*/ 0 w 25114"/>
                <a:gd name="T3" fmla="*/ 21288 h 21600"/>
                <a:gd name="T4" fmla="*/ 3659 w 25114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114" h="21600" fill="none" extrusionOk="0">
                  <a:moveTo>
                    <a:pt x="25114" y="2497"/>
                  </a:moveTo>
                  <a:cubicBezTo>
                    <a:pt x="23846" y="13386"/>
                    <a:pt x="14622" y="21599"/>
                    <a:pt x="3659" y="21600"/>
                  </a:cubicBezTo>
                  <a:cubicBezTo>
                    <a:pt x="2432" y="21600"/>
                    <a:pt x="1208" y="21495"/>
                    <a:pt x="0" y="21287"/>
                  </a:cubicBezTo>
                </a:path>
                <a:path w="25114" h="21600" stroke="0" extrusionOk="0">
                  <a:moveTo>
                    <a:pt x="25114" y="2497"/>
                  </a:moveTo>
                  <a:cubicBezTo>
                    <a:pt x="23846" y="13386"/>
                    <a:pt x="14622" y="21599"/>
                    <a:pt x="3659" y="21600"/>
                  </a:cubicBezTo>
                  <a:cubicBezTo>
                    <a:pt x="2432" y="21600"/>
                    <a:pt x="1208" y="21495"/>
                    <a:pt x="0" y="21287"/>
                  </a:cubicBezTo>
                  <a:lnTo>
                    <a:pt x="3659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shade val="69804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12700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7834" name="Freeform 10"/>
            <p:cNvSpPr>
              <a:spLocks/>
            </p:cNvSpPr>
            <p:nvPr/>
          </p:nvSpPr>
          <p:spPr bwMode="gray">
            <a:xfrm>
              <a:off x="3442" y="2282"/>
              <a:ext cx="1105" cy="446"/>
            </a:xfrm>
            <a:custGeom>
              <a:avLst/>
              <a:gdLst/>
              <a:ahLst/>
              <a:cxnLst>
                <a:cxn ang="0">
                  <a:pos x="9" y="888"/>
                </a:cxn>
                <a:cxn ang="0">
                  <a:pos x="1105" y="0"/>
                </a:cxn>
                <a:cxn ang="0">
                  <a:pos x="1081" y="256"/>
                </a:cxn>
                <a:cxn ang="0">
                  <a:pos x="705" y="704"/>
                </a:cxn>
                <a:cxn ang="0">
                  <a:pos x="17" y="1120"/>
                </a:cxn>
                <a:cxn ang="0">
                  <a:pos x="9" y="888"/>
                </a:cxn>
              </a:cxnLst>
              <a:rect l="0" t="0" r="r" b="b"/>
              <a:pathLst>
                <a:path w="1105" h="1120">
                  <a:moveTo>
                    <a:pt x="9" y="888"/>
                  </a:moveTo>
                  <a:lnTo>
                    <a:pt x="1105" y="0"/>
                  </a:lnTo>
                  <a:lnTo>
                    <a:pt x="1081" y="256"/>
                  </a:lnTo>
                  <a:cubicBezTo>
                    <a:pt x="1014" y="373"/>
                    <a:pt x="882" y="560"/>
                    <a:pt x="705" y="704"/>
                  </a:cubicBezTo>
                  <a:cubicBezTo>
                    <a:pt x="528" y="848"/>
                    <a:pt x="133" y="1089"/>
                    <a:pt x="17" y="1120"/>
                  </a:cubicBezTo>
                  <a:cubicBezTo>
                    <a:pt x="0" y="1038"/>
                    <a:pt x="9" y="888"/>
                    <a:pt x="9" y="88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>
                    <a:gamma/>
                    <a:tint val="45490"/>
                    <a:invGamma/>
                  </a:schemeClr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7835" name="Arc 11"/>
            <p:cNvSpPr>
              <a:spLocks/>
            </p:cNvSpPr>
            <p:nvPr/>
          </p:nvSpPr>
          <p:spPr bwMode="gray">
            <a:xfrm rot="-1060795">
              <a:off x="2840" y="1897"/>
              <a:ext cx="1719" cy="1171"/>
            </a:xfrm>
            <a:custGeom>
              <a:avLst/>
              <a:gdLst>
                <a:gd name="G0" fmla="+- 0 0 0"/>
                <a:gd name="G1" fmla="+- 0 0 0"/>
                <a:gd name="G2" fmla="+- 21600 0 0"/>
                <a:gd name="T0" fmla="*/ 18016 w 18016"/>
                <a:gd name="T1" fmla="*/ 11915 h 21282"/>
                <a:gd name="T2" fmla="*/ 3695 w 18016"/>
                <a:gd name="T3" fmla="*/ 21282 h 21282"/>
                <a:gd name="T4" fmla="*/ 0 w 18016"/>
                <a:gd name="T5" fmla="*/ 0 h 21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016" h="21282" fill="none" extrusionOk="0">
                  <a:moveTo>
                    <a:pt x="18016" y="11915"/>
                  </a:moveTo>
                  <a:cubicBezTo>
                    <a:pt x="14735" y="16875"/>
                    <a:pt x="9554" y="20264"/>
                    <a:pt x="3694" y="21281"/>
                  </a:cubicBezTo>
                </a:path>
                <a:path w="18016" h="21282" stroke="0" extrusionOk="0">
                  <a:moveTo>
                    <a:pt x="18016" y="11915"/>
                  </a:moveTo>
                  <a:cubicBezTo>
                    <a:pt x="14735" y="16875"/>
                    <a:pt x="9554" y="20264"/>
                    <a:pt x="3694" y="21281"/>
                  </a:cubicBez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100000">
                  <a:schemeClr val="folHlink"/>
                </a:gs>
              </a:gsLst>
              <a:lin ang="2700000" scaled="1"/>
            </a:gradFill>
            <a:ln w="12700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7836" name="Freeform 12"/>
            <p:cNvSpPr>
              <a:spLocks/>
            </p:cNvSpPr>
            <p:nvPr/>
          </p:nvSpPr>
          <p:spPr bwMode="gray">
            <a:xfrm>
              <a:off x="2819" y="2496"/>
              <a:ext cx="648" cy="446"/>
            </a:xfrm>
            <a:custGeom>
              <a:avLst/>
              <a:gdLst/>
              <a:ahLst/>
              <a:cxnLst>
                <a:cxn ang="0">
                  <a:pos x="648" y="632"/>
                </a:cxn>
                <a:cxn ang="0">
                  <a:pos x="648" y="928"/>
                </a:cxn>
                <a:cxn ang="0">
                  <a:pos x="0" y="64"/>
                </a:cxn>
                <a:cxn ang="0">
                  <a:pos x="96" y="0"/>
                </a:cxn>
                <a:cxn ang="0">
                  <a:pos x="648" y="632"/>
                </a:cxn>
              </a:cxnLst>
              <a:rect l="0" t="0" r="r" b="b"/>
              <a:pathLst>
                <a:path w="648" h="928">
                  <a:moveTo>
                    <a:pt x="648" y="632"/>
                  </a:moveTo>
                  <a:lnTo>
                    <a:pt x="648" y="928"/>
                  </a:lnTo>
                  <a:lnTo>
                    <a:pt x="0" y="64"/>
                  </a:lnTo>
                  <a:lnTo>
                    <a:pt x="96" y="0"/>
                  </a:lnTo>
                  <a:lnTo>
                    <a:pt x="648" y="632"/>
                  </a:lnTo>
                  <a:close/>
                </a:path>
              </a:pathLst>
            </a:custGeom>
            <a:gradFill rotWithShape="1">
              <a:gsLst>
                <a:gs pos="0">
                  <a:schemeClr val="folHlink">
                    <a:gamma/>
                    <a:tint val="45490"/>
                    <a:invGamma/>
                  </a:schemeClr>
                </a:gs>
                <a:gs pos="100000">
                  <a:schemeClr val="folHlink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7837" name="Oval 13"/>
            <p:cNvSpPr>
              <a:spLocks noChangeArrowheads="1"/>
            </p:cNvSpPr>
            <p:nvPr/>
          </p:nvSpPr>
          <p:spPr bwMode="gray">
            <a:xfrm rot="-998297">
              <a:off x="1846" y="1830"/>
              <a:ext cx="1698" cy="844"/>
            </a:xfrm>
            <a:prstGeom prst="ellipse">
              <a:avLst/>
            </a:prstGeom>
            <a:gradFill rotWithShape="0">
              <a:gsLst>
                <a:gs pos="0">
                  <a:srgbClr val="000000"/>
                </a:gs>
                <a:gs pos="50000">
                  <a:srgbClr val="000000">
                    <a:gamma/>
                    <a:tint val="24314"/>
                    <a:invGamma/>
                  </a:srgbClr>
                </a:gs>
                <a:gs pos="100000">
                  <a:srgbClr val="000000"/>
                </a:gs>
              </a:gsLst>
              <a:lin ang="0" scaled="1"/>
            </a:gradFill>
            <a:ln w="12700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7833" name="Arc 9"/>
            <p:cNvSpPr>
              <a:spLocks/>
            </p:cNvSpPr>
            <p:nvPr/>
          </p:nvSpPr>
          <p:spPr bwMode="gray">
            <a:xfrm rot="20601703" flipH="1">
              <a:off x="864" y="1713"/>
              <a:ext cx="1796" cy="1302"/>
            </a:xfrm>
            <a:custGeom>
              <a:avLst/>
              <a:gdLst>
                <a:gd name="G0" fmla="+- 0 0 0"/>
                <a:gd name="G1" fmla="+- 19945 0 0"/>
                <a:gd name="G2" fmla="+- 21600 0 0"/>
                <a:gd name="T0" fmla="*/ 8292 w 21600"/>
                <a:gd name="T1" fmla="*/ 0 h 30468"/>
                <a:gd name="T2" fmla="*/ 18863 w 21600"/>
                <a:gd name="T3" fmla="*/ 30468 h 30468"/>
                <a:gd name="T4" fmla="*/ 0 w 21600"/>
                <a:gd name="T5" fmla="*/ 19945 h 30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30468" fill="none" extrusionOk="0">
                  <a:moveTo>
                    <a:pt x="8291" y="0"/>
                  </a:moveTo>
                  <a:cubicBezTo>
                    <a:pt x="16349" y="3349"/>
                    <a:pt x="21600" y="11218"/>
                    <a:pt x="21600" y="19945"/>
                  </a:cubicBezTo>
                  <a:cubicBezTo>
                    <a:pt x="21600" y="23628"/>
                    <a:pt x="20657" y="27251"/>
                    <a:pt x="18863" y="30468"/>
                  </a:cubicBezTo>
                </a:path>
                <a:path w="21600" h="30468" stroke="0" extrusionOk="0">
                  <a:moveTo>
                    <a:pt x="8291" y="0"/>
                  </a:moveTo>
                  <a:cubicBezTo>
                    <a:pt x="16349" y="3349"/>
                    <a:pt x="21600" y="11218"/>
                    <a:pt x="21600" y="19945"/>
                  </a:cubicBezTo>
                  <a:cubicBezTo>
                    <a:pt x="21600" y="23628"/>
                    <a:pt x="20657" y="27251"/>
                    <a:pt x="18863" y="30468"/>
                  </a:cubicBezTo>
                  <a:lnTo>
                    <a:pt x="0" y="19945"/>
                  </a:lnTo>
                  <a:close/>
                </a:path>
              </a:pathLst>
            </a:cu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12700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7838" name="Text Box 14"/>
            <p:cNvSpPr txBox="1">
              <a:spLocks noChangeArrowheads="1"/>
            </p:cNvSpPr>
            <p:nvPr/>
          </p:nvSpPr>
          <p:spPr bwMode="gray">
            <a:xfrm>
              <a:off x="978" y="2214"/>
              <a:ext cx="979" cy="43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th-TH" sz="2800" b="1">
                  <a:solidFill>
                    <a:srgbClr val="000000"/>
                  </a:solidFill>
                  <a:latin typeface="4815_KwangMD_Catthai" pitchFamily="2" charset="0"/>
                  <a:ea typeface="4815_KwangMD_Catthai" pitchFamily="2" charset="0"/>
                  <a:cs typeface="4815_KwangMD_Catthai" pitchFamily="2" charset="0"/>
                </a:rPr>
                <a:t>เงินดาวน์</a:t>
              </a:r>
              <a:endParaRPr lang="en-US" sz="2800" b="1">
                <a:solidFill>
                  <a:srgbClr val="000000"/>
                </a:solidFill>
                <a:latin typeface="4815_KwangMD_Catthai" pitchFamily="2" charset="0"/>
                <a:ea typeface="4815_KwangMD_Catthai" pitchFamily="2" charset="0"/>
                <a:cs typeface="4815_KwangMD_Catthai" pitchFamily="2" charset="0"/>
              </a:endParaRPr>
            </a:p>
          </p:txBody>
        </p:sp>
        <p:sp>
          <p:nvSpPr>
            <p:cNvPr id="77832" name="Arc 8"/>
            <p:cNvSpPr>
              <a:spLocks/>
            </p:cNvSpPr>
            <p:nvPr/>
          </p:nvSpPr>
          <p:spPr bwMode="gray">
            <a:xfrm rot="-998297">
              <a:off x="1715" y="1339"/>
              <a:ext cx="2034" cy="893"/>
            </a:xfrm>
            <a:custGeom>
              <a:avLst/>
              <a:gdLst>
                <a:gd name="G0" fmla="+- 9843 0 0"/>
                <a:gd name="G1" fmla="+- 21600 0 0"/>
                <a:gd name="G2" fmla="+- 21600 0 0"/>
                <a:gd name="T0" fmla="*/ 0 w 24549"/>
                <a:gd name="T1" fmla="*/ 2373 h 21600"/>
                <a:gd name="T2" fmla="*/ 24549 w 24549"/>
                <a:gd name="T3" fmla="*/ 5780 h 21600"/>
                <a:gd name="T4" fmla="*/ 9843 w 24549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549" h="21600" fill="none" extrusionOk="0">
                  <a:moveTo>
                    <a:pt x="0" y="2373"/>
                  </a:moveTo>
                  <a:cubicBezTo>
                    <a:pt x="3046" y="813"/>
                    <a:pt x="6420" y="-1"/>
                    <a:pt x="9843" y="0"/>
                  </a:cubicBezTo>
                  <a:cubicBezTo>
                    <a:pt x="15299" y="0"/>
                    <a:pt x="20553" y="2064"/>
                    <a:pt x="24549" y="5779"/>
                  </a:cubicBezTo>
                </a:path>
                <a:path w="24549" h="21600" stroke="0" extrusionOk="0">
                  <a:moveTo>
                    <a:pt x="0" y="2373"/>
                  </a:moveTo>
                  <a:cubicBezTo>
                    <a:pt x="3046" y="813"/>
                    <a:pt x="6420" y="-1"/>
                    <a:pt x="9843" y="0"/>
                  </a:cubicBezTo>
                  <a:cubicBezTo>
                    <a:pt x="15299" y="0"/>
                    <a:pt x="20553" y="2064"/>
                    <a:pt x="24549" y="5779"/>
                  </a:cubicBezTo>
                  <a:lnTo>
                    <a:pt x="9843" y="21600"/>
                  </a:lnTo>
                  <a:close/>
                </a:path>
              </a:pathLst>
            </a:cu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72549"/>
                    <a:invGamma/>
                  </a:schemeClr>
                </a:gs>
              </a:gsLst>
              <a:lin ang="2700000" scaled="1"/>
            </a:gradFill>
            <a:ln w="12700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7839" name="Text Box 15"/>
            <p:cNvSpPr txBox="1">
              <a:spLocks noChangeArrowheads="1"/>
            </p:cNvSpPr>
            <p:nvPr/>
          </p:nvSpPr>
          <p:spPr bwMode="gray">
            <a:xfrm>
              <a:off x="1710" y="1234"/>
              <a:ext cx="1353" cy="7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th-TH" sz="2700" b="1" dirty="0">
                  <a:solidFill>
                    <a:srgbClr val="000000"/>
                  </a:solidFill>
                  <a:latin typeface="4815_KwangMD_Catthai" pitchFamily="2" charset="0"/>
                  <a:ea typeface="4815_KwangMD_Catthai" pitchFamily="2" charset="0"/>
                  <a:cs typeface="4815_KwangMD_Catthai" pitchFamily="2" charset="0"/>
                </a:rPr>
                <a:t>ค่าธรรมเนียม</a:t>
              </a:r>
            </a:p>
            <a:p>
              <a:pPr algn="ctr" eaLnBrk="0" hangingPunct="0"/>
              <a:r>
                <a:rPr lang="th-TH" sz="2700" b="1" dirty="0">
                  <a:solidFill>
                    <a:srgbClr val="000000"/>
                  </a:solidFill>
                  <a:latin typeface="4815_KwangMD_Catthai" pitchFamily="2" charset="0"/>
                  <a:ea typeface="4815_KwangMD_Catthai" pitchFamily="2" charset="0"/>
                  <a:cs typeface="4815_KwangMD_Catthai" pitchFamily="2" charset="0"/>
                </a:rPr>
                <a:t>ในการจำนอง</a:t>
              </a:r>
              <a:endParaRPr lang="en-US" sz="2700" b="1" dirty="0">
                <a:solidFill>
                  <a:srgbClr val="000000"/>
                </a:solidFill>
                <a:latin typeface="4815_KwangMD_Catthai" pitchFamily="2" charset="0"/>
                <a:ea typeface="4815_KwangMD_Catthai" pitchFamily="2" charset="0"/>
                <a:cs typeface="4815_KwangMD_Catthai" pitchFamily="2" charset="0"/>
              </a:endParaRPr>
            </a:p>
          </p:txBody>
        </p:sp>
        <p:sp>
          <p:nvSpPr>
            <p:cNvPr id="77840" name="Text Box 16"/>
            <p:cNvSpPr txBox="1">
              <a:spLocks noChangeArrowheads="1"/>
            </p:cNvSpPr>
            <p:nvPr/>
          </p:nvSpPr>
          <p:spPr bwMode="gray">
            <a:xfrm>
              <a:off x="3193" y="1485"/>
              <a:ext cx="1257" cy="81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th-TH" sz="2800" b="1" dirty="0">
                  <a:solidFill>
                    <a:srgbClr val="000000"/>
                  </a:solidFill>
                  <a:latin typeface="4815_KwangMD_Catthai" pitchFamily="2" charset="0"/>
                  <a:ea typeface="4815_KwangMD_Catthai" pitchFamily="2" charset="0"/>
                  <a:cs typeface="4815_KwangMD_Catthai" pitchFamily="2" charset="0"/>
                </a:rPr>
                <a:t>การชำระคืน</a:t>
              </a:r>
            </a:p>
            <a:p>
              <a:pPr algn="ctr" eaLnBrk="0" hangingPunct="0"/>
              <a:r>
                <a:rPr lang="th-TH" sz="2800" b="1" dirty="0">
                  <a:solidFill>
                    <a:srgbClr val="000000"/>
                  </a:solidFill>
                  <a:latin typeface="4815_KwangMD_Catthai" pitchFamily="2" charset="0"/>
                  <a:ea typeface="4815_KwangMD_Catthai" pitchFamily="2" charset="0"/>
                  <a:cs typeface="4815_KwangMD_Catthai" pitchFamily="2" charset="0"/>
                </a:rPr>
                <a:t>เงินกู้</a:t>
              </a:r>
              <a:endParaRPr lang="en-US" sz="2800" b="1" dirty="0">
                <a:solidFill>
                  <a:srgbClr val="000000"/>
                </a:solidFill>
                <a:latin typeface="4815_KwangMD_Catthai" pitchFamily="2" charset="0"/>
                <a:ea typeface="4815_KwangMD_Catthai" pitchFamily="2" charset="0"/>
                <a:cs typeface="4815_KwangMD_Catthai" pitchFamily="2" charset="0"/>
              </a:endParaRPr>
            </a:p>
          </p:txBody>
        </p:sp>
        <p:sp>
          <p:nvSpPr>
            <p:cNvPr id="77841" name="Text Box 17"/>
            <p:cNvSpPr txBox="1">
              <a:spLocks noChangeArrowheads="1"/>
            </p:cNvSpPr>
            <p:nvPr/>
          </p:nvSpPr>
          <p:spPr bwMode="gray">
            <a:xfrm>
              <a:off x="3097" y="2295"/>
              <a:ext cx="1628" cy="71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th-TH" sz="2400" b="1" dirty="0">
                  <a:solidFill>
                    <a:srgbClr val="000000"/>
                  </a:solidFill>
                  <a:latin typeface="4815_KwangMD_Catthai" pitchFamily="2" charset="0"/>
                  <a:ea typeface="4815_KwangMD_Catthai" pitchFamily="2" charset="0"/>
                  <a:cs typeface="4815_KwangMD_Catthai" pitchFamily="2" charset="0"/>
                </a:rPr>
                <a:t>ดอกเบี้ยและ</a:t>
              </a:r>
            </a:p>
            <a:p>
              <a:pPr algn="ctr" eaLnBrk="0" hangingPunct="0"/>
              <a:r>
                <a:rPr lang="th-TH" sz="2400" b="1" dirty="0">
                  <a:solidFill>
                    <a:srgbClr val="000000"/>
                  </a:solidFill>
                  <a:latin typeface="4815_KwangMD_Catthai" pitchFamily="2" charset="0"/>
                  <a:ea typeface="4815_KwangMD_Catthai" pitchFamily="2" charset="0"/>
                  <a:cs typeface="4815_KwangMD_Catthai" pitchFamily="2" charset="0"/>
                </a:rPr>
                <a:t>การประกันอัคคีภัย</a:t>
              </a:r>
              <a:endParaRPr lang="en-US" sz="2400" b="1" dirty="0">
                <a:solidFill>
                  <a:srgbClr val="000000"/>
                </a:solidFill>
                <a:latin typeface="4815_KwangMD_Catthai" pitchFamily="2" charset="0"/>
                <a:ea typeface="4815_KwangMD_Catthai" pitchFamily="2" charset="0"/>
                <a:cs typeface="4815_KwangMD_Catthai" pitchFamily="2" charset="0"/>
              </a:endParaRPr>
            </a:p>
          </p:txBody>
        </p:sp>
        <p:sp>
          <p:nvSpPr>
            <p:cNvPr id="77842" name="Text Box 18"/>
            <p:cNvSpPr txBox="1">
              <a:spLocks noChangeArrowheads="1"/>
            </p:cNvSpPr>
            <p:nvPr/>
          </p:nvSpPr>
          <p:spPr bwMode="gray">
            <a:xfrm>
              <a:off x="1338" y="2704"/>
              <a:ext cx="1946" cy="81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th-TH" sz="2800" b="1">
                  <a:solidFill>
                    <a:srgbClr val="000000"/>
                  </a:solidFill>
                  <a:latin typeface="4815_KwangMD_Catthai" pitchFamily="2" charset="0"/>
                  <a:ea typeface="4815_KwangMD_Catthai" pitchFamily="2" charset="0"/>
                  <a:cs typeface="4815_KwangMD_Catthai" pitchFamily="2" charset="0"/>
                </a:rPr>
                <a:t>ค่าซ่อมแซม</a:t>
              </a:r>
            </a:p>
            <a:p>
              <a:pPr algn="ctr" eaLnBrk="0" hangingPunct="0"/>
              <a:r>
                <a:rPr lang="th-TH" sz="2800" b="1">
                  <a:solidFill>
                    <a:srgbClr val="000000"/>
                  </a:solidFill>
                  <a:latin typeface="4815_KwangMD_Catthai" pitchFamily="2" charset="0"/>
                  <a:ea typeface="4815_KwangMD_Catthai" pitchFamily="2" charset="0"/>
                  <a:cs typeface="4815_KwangMD_Catthai" pitchFamily="2" charset="0"/>
                </a:rPr>
                <a:t>และดูแลบำรุงรักษา</a:t>
              </a:r>
              <a:endParaRPr lang="en-US" sz="2800" b="1">
                <a:solidFill>
                  <a:srgbClr val="000000"/>
                </a:solidFill>
                <a:latin typeface="4815_KwangMD_Catthai" pitchFamily="2" charset="0"/>
                <a:ea typeface="4815_KwangMD_Catthai" pitchFamily="2" charset="0"/>
                <a:cs typeface="4815_KwangMD_Catthai" pitchFamily="2" charset="0"/>
              </a:endParaRPr>
            </a:p>
          </p:txBody>
        </p:sp>
        <p:sp>
          <p:nvSpPr>
            <p:cNvPr id="77843" name="Freeform 19"/>
            <p:cNvSpPr>
              <a:spLocks/>
            </p:cNvSpPr>
            <p:nvPr/>
          </p:nvSpPr>
          <p:spPr bwMode="gray">
            <a:xfrm>
              <a:off x="2768" y="2632"/>
              <a:ext cx="544" cy="680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256" y="528"/>
                </a:cxn>
                <a:cxn ang="0">
                  <a:pos x="264" y="680"/>
                </a:cxn>
                <a:cxn ang="0">
                  <a:pos x="448" y="624"/>
                </a:cxn>
                <a:cxn ang="0">
                  <a:pos x="544" y="576"/>
                </a:cxn>
                <a:cxn ang="0">
                  <a:pos x="112" y="0"/>
                </a:cxn>
                <a:cxn ang="0">
                  <a:pos x="0" y="16"/>
                </a:cxn>
              </a:cxnLst>
              <a:rect l="0" t="0" r="r" b="b"/>
              <a:pathLst>
                <a:path w="544" h="680">
                  <a:moveTo>
                    <a:pt x="0" y="16"/>
                  </a:moveTo>
                  <a:lnTo>
                    <a:pt x="256" y="528"/>
                  </a:lnTo>
                  <a:lnTo>
                    <a:pt x="264" y="680"/>
                  </a:lnTo>
                  <a:lnTo>
                    <a:pt x="448" y="624"/>
                  </a:lnTo>
                  <a:lnTo>
                    <a:pt x="544" y="576"/>
                  </a:lnTo>
                  <a:lnTo>
                    <a:pt x="112" y="0"/>
                  </a:lnTo>
                  <a:lnTo>
                    <a:pt x="0" y="16"/>
                  </a:lnTo>
                  <a:close/>
                </a:path>
              </a:pathLst>
            </a:custGeom>
            <a:gradFill rotWithShape="1">
              <a:gsLst>
                <a:gs pos="0">
                  <a:schemeClr val="hlink">
                    <a:alpha val="19000"/>
                  </a:schemeClr>
                </a:gs>
                <a:gs pos="100000">
                  <a:schemeClr val="hlink">
                    <a:gamma/>
                    <a:tint val="66667"/>
                    <a:invGamma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7844" name="Oval 20"/>
            <p:cNvSpPr>
              <a:spLocks noChangeArrowheads="1"/>
            </p:cNvSpPr>
            <p:nvPr/>
          </p:nvSpPr>
          <p:spPr bwMode="gray">
            <a:xfrm rot="-998297">
              <a:off x="1910" y="1989"/>
              <a:ext cx="1629" cy="687"/>
            </a:xfrm>
            <a:prstGeom prst="ellipse">
              <a:avLst/>
            </a:prstGeom>
            <a:solidFill>
              <a:srgbClr val="FFFFFF"/>
            </a:solidFill>
            <a:ln w="12700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77845" name="Rectangle 21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th-TH" b="1" dirty="0">
                <a:latin typeface="4815_KwangMD_Catthai" pitchFamily="2" charset="0"/>
                <a:ea typeface="4815_KwangMD_Catthai" pitchFamily="2" charset="0"/>
                <a:cs typeface="4815_KwangMD_Catthai" pitchFamily="2" charset="0"/>
              </a:rPr>
              <a:t>รายจ่ายเพื่อที่อยู่อาศัย</a:t>
            </a:r>
            <a:endParaRPr lang="en-US" b="1" dirty="0">
              <a:latin typeface="4815_KwangMD_Catthai" pitchFamily="2" charset="0"/>
              <a:ea typeface="4815_KwangMD_Catthai" pitchFamily="2" charset="0"/>
              <a:cs typeface="4815_KwangMD_Catthai" pitchFamily="2" charset="0"/>
            </a:endParaRPr>
          </a:p>
        </p:txBody>
      </p:sp>
      <p:sp>
        <p:nvSpPr>
          <p:cNvPr id="77851" name="AutoShape 27"/>
          <p:cNvSpPr>
            <a:spLocks noChangeArrowheads="1"/>
          </p:cNvSpPr>
          <p:nvPr/>
        </p:nvSpPr>
        <p:spPr bwMode="auto">
          <a:xfrm>
            <a:off x="4767263" y="6432550"/>
            <a:ext cx="3889375" cy="360363"/>
          </a:xfrm>
          <a:prstGeom prst="roundRect">
            <a:avLst>
              <a:gd name="adj" fmla="val 16667"/>
            </a:avLst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th-TH" sz="2000" b="1">
                <a:latin typeface="4815_KwangMD_Catthai" pitchFamily="2" charset="0"/>
                <a:ea typeface="4815_KwangMD_Catthai" pitchFamily="2" charset="0"/>
                <a:cs typeface="4815_KwangMD_Catthai" pitchFamily="2" charset="0"/>
              </a:rPr>
              <a:t>การบริหารสินเชื่อเพื่อบริโภค (การวางแผนที่อยู่อาศัย)</a:t>
            </a:r>
            <a:endParaRPr lang="th-TH" sz="2000">
              <a:latin typeface="4815_KwangMD_Catthai" pitchFamily="2" charset="0"/>
              <a:ea typeface="4815_KwangMD_Catthai" pitchFamily="2" charset="0"/>
              <a:cs typeface="4815_KwangMD_Catthai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78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78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78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78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www.themegallery.com</a:t>
            </a:r>
          </a:p>
        </p:txBody>
      </p:sp>
      <p:sp>
        <p:nvSpPr>
          <p:cNvPr id="80917" name="Rectangle 21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th-TH" b="1" dirty="0">
                <a:latin typeface="4815_KwangMD_Catthai" pitchFamily="2" charset="0"/>
                <a:ea typeface="4815_KwangMD_Catthai" pitchFamily="2" charset="0"/>
                <a:cs typeface="4815_KwangMD_Catthai" pitchFamily="2" charset="0"/>
              </a:rPr>
              <a:t>รายจ่ายเพื่อที่อยู่อาศัย</a:t>
            </a:r>
            <a:endParaRPr lang="en-US" b="1" dirty="0">
              <a:latin typeface="4815_KwangMD_Catthai" pitchFamily="2" charset="0"/>
              <a:ea typeface="4815_KwangMD_Catthai" pitchFamily="2" charset="0"/>
              <a:cs typeface="4815_KwangMD_Catthai" pitchFamily="2" charset="0"/>
            </a:endParaRPr>
          </a:p>
        </p:txBody>
      </p:sp>
      <p:sp>
        <p:nvSpPr>
          <p:cNvPr id="80918" name="AutoShape 22"/>
          <p:cNvSpPr>
            <a:spLocks noChangeArrowheads="1"/>
          </p:cNvSpPr>
          <p:nvPr/>
        </p:nvSpPr>
        <p:spPr bwMode="auto">
          <a:xfrm>
            <a:off x="4767263" y="6432550"/>
            <a:ext cx="3889375" cy="360363"/>
          </a:xfrm>
          <a:prstGeom prst="roundRect">
            <a:avLst>
              <a:gd name="adj" fmla="val 16667"/>
            </a:avLst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th-TH" sz="2000" b="1">
                <a:latin typeface="4815_KwangMD_Catthai" pitchFamily="2" charset="0"/>
                <a:ea typeface="4815_KwangMD_Catthai" pitchFamily="2" charset="0"/>
                <a:cs typeface="4815_KwangMD_Catthai" pitchFamily="2" charset="0"/>
              </a:rPr>
              <a:t>การบริหารสินเชื่อเพื่อบริโภค (การวางแผนที่อยู่อาศัย)</a:t>
            </a:r>
            <a:endParaRPr lang="th-TH" sz="2000">
              <a:latin typeface="4815_KwangMD_Catthai" pitchFamily="2" charset="0"/>
              <a:ea typeface="4815_KwangMD_Catthai" pitchFamily="2" charset="0"/>
              <a:cs typeface="4815_KwangMD_Catthai" pitchFamily="2" charset="0"/>
            </a:endParaRPr>
          </a:p>
        </p:txBody>
      </p:sp>
      <p:grpSp>
        <p:nvGrpSpPr>
          <p:cNvPr id="80919" name="Group 23"/>
          <p:cNvGrpSpPr>
            <a:grpSpLocks/>
          </p:cNvGrpSpPr>
          <p:nvPr/>
        </p:nvGrpSpPr>
        <p:grpSpPr bwMode="auto">
          <a:xfrm>
            <a:off x="468313" y="960440"/>
            <a:ext cx="5410200" cy="825501"/>
            <a:chOff x="1152" y="1179"/>
            <a:chExt cx="3408" cy="520"/>
          </a:xfrm>
        </p:grpSpPr>
        <p:grpSp>
          <p:nvGrpSpPr>
            <p:cNvPr id="80920" name="Group 24"/>
            <p:cNvGrpSpPr>
              <a:grpSpLocks/>
            </p:cNvGrpSpPr>
            <p:nvPr/>
          </p:nvGrpSpPr>
          <p:grpSpPr bwMode="auto">
            <a:xfrm>
              <a:off x="1152" y="1179"/>
              <a:ext cx="480" cy="419"/>
              <a:chOff x="1110" y="2656"/>
              <a:chExt cx="1549" cy="1351"/>
            </a:xfrm>
          </p:grpSpPr>
          <p:sp>
            <p:nvSpPr>
              <p:cNvPr id="80921" name="AutoShape 25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0922" name="AutoShape 26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499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1">
                    <a:srgbClr val="E6E6E6"/>
                  </a:gs>
                  <a:gs pos="66001">
                    <a:srgbClr val="7D8496"/>
                  </a:gs>
                  <a:gs pos="73500">
                    <a:srgbClr val="E6E6E6"/>
                  </a:gs>
                  <a:gs pos="92501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0923" name="AutoShape 27"/>
              <p:cNvSpPr>
                <a:spLocks noChangeArrowheads="1"/>
              </p:cNvSpPr>
              <p:nvPr/>
            </p:nvSpPr>
            <p:spPr bwMode="gray">
              <a:xfrm>
                <a:off x="1200" y="2736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80924" name="Line 28"/>
            <p:cNvSpPr>
              <a:spLocks noChangeShapeType="1"/>
            </p:cNvSpPr>
            <p:nvPr/>
          </p:nvSpPr>
          <p:spPr bwMode="auto">
            <a:xfrm>
              <a:off x="1536" y="1563"/>
              <a:ext cx="3024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925" name="Text Box 29"/>
            <p:cNvSpPr txBox="1">
              <a:spLocks noChangeArrowheads="1"/>
            </p:cNvSpPr>
            <p:nvPr/>
          </p:nvSpPr>
          <p:spPr bwMode="auto">
            <a:xfrm>
              <a:off x="1680" y="1292"/>
              <a:ext cx="1190" cy="40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th-TH" sz="3600" dirty="0">
                  <a:latin typeface="4815_KwangMD_Catthai" pitchFamily="2" charset="0"/>
                  <a:ea typeface="4815_KwangMD_Catthai" pitchFamily="2" charset="0"/>
                  <a:cs typeface="4815_KwangMD_Catthai" pitchFamily="2" charset="0"/>
                </a:rPr>
                <a:t>เงินดาวน์</a:t>
              </a:r>
              <a:endParaRPr lang="en-US" sz="3600" dirty="0">
                <a:latin typeface="4815_KwangMD_Catthai" pitchFamily="2" charset="0"/>
                <a:ea typeface="4815_KwangMD_Catthai" pitchFamily="2" charset="0"/>
                <a:cs typeface="4815_KwangMD_Catthai" pitchFamily="2" charset="0"/>
              </a:endParaRPr>
            </a:p>
          </p:txBody>
        </p:sp>
        <p:sp>
          <p:nvSpPr>
            <p:cNvPr id="80926" name="Text Box 30"/>
            <p:cNvSpPr txBox="1">
              <a:spLocks noChangeArrowheads="1"/>
            </p:cNvSpPr>
            <p:nvPr/>
          </p:nvSpPr>
          <p:spPr bwMode="gray">
            <a:xfrm>
              <a:off x="1296" y="1214"/>
              <a:ext cx="184" cy="3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3200" b="1">
                  <a:solidFill>
                    <a:schemeClr val="bg1"/>
                  </a:solidFill>
                  <a:latin typeface="4815_KwangMD_Catthai" pitchFamily="2" charset="0"/>
                  <a:ea typeface="4815_KwangMD_Catthai" pitchFamily="2" charset="0"/>
                  <a:cs typeface="4815_KwangMD_Catthai" pitchFamily="2" charset="0"/>
                </a:rPr>
                <a:t>1</a:t>
              </a:r>
            </a:p>
          </p:txBody>
        </p:sp>
      </p:grpSp>
      <p:sp>
        <p:nvSpPr>
          <p:cNvPr id="80927" name="AutoShape 31"/>
          <p:cNvSpPr>
            <a:spLocks noChangeArrowheads="1"/>
          </p:cNvSpPr>
          <p:nvPr/>
        </p:nvSpPr>
        <p:spPr bwMode="blackWhite">
          <a:xfrm>
            <a:off x="900112" y="1825625"/>
            <a:ext cx="7386663" cy="1584325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th-TH" sz="3600" dirty="0">
                <a:solidFill>
                  <a:srgbClr val="000000"/>
                </a:solidFill>
                <a:latin typeface="AngsanaUPC" pitchFamily="18" charset="-34"/>
                <a:ea typeface="4815_KwangMD_Catthai" pitchFamily="2" charset="0"/>
                <a:cs typeface="AngsanaUPC" pitchFamily="18" charset="-34"/>
              </a:rPr>
              <a:t>คือ จำนวนเงินที่ผู้ซื้อต้องชำระให้กับผู้ขายก่อนที่จะชำระ</a:t>
            </a:r>
          </a:p>
          <a:p>
            <a:pPr eaLnBrk="0" hangingPunct="0"/>
            <a:r>
              <a:rPr lang="th-TH" sz="3600" dirty="0">
                <a:solidFill>
                  <a:srgbClr val="000000"/>
                </a:solidFill>
                <a:latin typeface="AngsanaUPC" pitchFamily="18" charset="-34"/>
                <a:ea typeface="4815_KwangMD_Catthai" pitchFamily="2" charset="0"/>
                <a:cs typeface="AngsanaUPC" pitchFamily="18" charset="-34"/>
              </a:rPr>
              <a:t>เป็นงวด ๆ ระยะยาว โดยปกติจะอยู่ประมาณ </a:t>
            </a:r>
            <a:r>
              <a:rPr lang="en-US" sz="3600" dirty="0">
                <a:solidFill>
                  <a:srgbClr val="000000"/>
                </a:solidFill>
                <a:latin typeface="AngsanaUPC" pitchFamily="18" charset="-34"/>
                <a:ea typeface="4815_KwangMD_Catthai" pitchFamily="2" charset="0"/>
                <a:cs typeface="AngsanaUPC" pitchFamily="18" charset="-34"/>
              </a:rPr>
              <a:t>20-30%</a:t>
            </a:r>
          </a:p>
          <a:p>
            <a:pPr eaLnBrk="0" hangingPunct="0"/>
            <a:r>
              <a:rPr lang="th-TH" sz="3600" dirty="0">
                <a:solidFill>
                  <a:srgbClr val="000000"/>
                </a:solidFill>
                <a:latin typeface="AngsanaUPC" pitchFamily="18" charset="-34"/>
                <a:ea typeface="4815_KwangMD_Catthai" pitchFamily="2" charset="0"/>
                <a:cs typeface="AngsanaUPC" pitchFamily="18" charset="-34"/>
              </a:rPr>
              <a:t>ของราคาขาย</a:t>
            </a:r>
          </a:p>
        </p:txBody>
      </p:sp>
      <p:grpSp>
        <p:nvGrpSpPr>
          <p:cNvPr id="80928" name="Group 32"/>
          <p:cNvGrpSpPr>
            <a:grpSpLocks/>
          </p:cNvGrpSpPr>
          <p:nvPr/>
        </p:nvGrpSpPr>
        <p:grpSpPr bwMode="auto">
          <a:xfrm>
            <a:off x="468313" y="3608390"/>
            <a:ext cx="5476875" cy="749301"/>
            <a:chOff x="1152" y="1179"/>
            <a:chExt cx="3450" cy="472"/>
          </a:xfrm>
        </p:grpSpPr>
        <p:grpSp>
          <p:nvGrpSpPr>
            <p:cNvPr id="80929" name="Group 33"/>
            <p:cNvGrpSpPr>
              <a:grpSpLocks/>
            </p:cNvGrpSpPr>
            <p:nvPr/>
          </p:nvGrpSpPr>
          <p:grpSpPr bwMode="auto">
            <a:xfrm>
              <a:off x="1152" y="1179"/>
              <a:ext cx="480" cy="419"/>
              <a:chOff x="1110" y="2656"/>
              <a:chExt cx="1549" cy="1351"/>
            </a:xfrm>
          </p:grpSpPr>
          <p:sp>
            <p:nvSpPr>
              <p:cNvPr id="80930" name="AutoShape 34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0931" name="AutoShape 35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499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1">
                    <a:srgbClr val="E6E6E6"/>
                  </a:gs>
                  <a:gs pos="66001">
                    <a:srgbClr val="7D8496"/>
                  </a:gs>
                  <a:gs pos="73500">
                    <a:srgbClr val="E6E6E6"/>
                  </a:gs>
                  <a:gs pos="92501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0932" name="AutoShape 36"/>
              <p:cNvSpPr>
                <a:spLocks noChangeArrowheads="1"/>
              </p:cNvSpPr>
              <p:nvPr/>
            </p:nvSpPr>
            <p:spPr bwMode="gray">
              <a:xfrm>
                <a:off x="1200" y="2736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80933" name="Line 37"/>
            <p:cNvSpPr>
              <a:spLocks noChangeShapeType="1"/>
            </p:cNvSpPr>
            <p:nvPr/>
          </p:nvSpPr>
          <p:spPr bwMode="auto">
            <a:xfrm>
              <a:off x="1536" y="1563"/>
              <a:ext cx="3024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934" name="Text Box 38"/>
            <p:cNvSpPr txBox="1">
              <a:spLocks noChangeArrowheads="1"/>
            </p:cNvSpPr>
            <p:nvPr/>
          </p:nvSpPr>
          <p:spPr bwMode="auto">
            <a:xfrm>
              <a:off x="1680" y="1283"/>
              <a:ext cx="2922" cy="36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th-TH" sz="3200" dirty="0">
                  <a:latin typeface="4815_KwangMD_Catthai" pitchFamily="2" charset="0"/>
                  <a:ea typeface="4815_KwangMD_Catthai" pitchFamily="2" charset="0"/>
                  <a:cs typeface="4815_KwangMD_Catthai" pitchFamily="2" charset="0"/>
                </a:rPr>
                <a:t>ค่าธรรมเนียมในการจำนอง</a:t>
              </a:r>
              <a:endParaRPr lang="en-US" sz="3200" dirty="0">
                <a:latin typeface="4815_KwangMD_Catthai" pitchFamily="2" charset="0"/>
                <a:ea typeface="4815_KwangMD_Catthai" pitchFamily="2" charset="0"/>
                <a:cs typeface="4815_KwangMD_Catthai" pitchFamily="2" charset="0"/>
              </a:endParaRPr>
            </a:p>
          </p:txBody>
        </p:sp>
        <p:sp>
          <p:nvSpPr>
            <p:cNvPr id="80935" name="Text Box 39"/>
            <p:cNvSpPr txBox="1">
              <a:spLocks noChangeArrowheads="1"/>
            </p:cNvSpPr>
            <p:nvPr/>
          </p:nvSpPr>
          <p:spPr bwMode="gray">
            <a:xfrm>
              <a:off x="1271" y="1214"/>
              <a:ext cx="235" cy="3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3200" b="1">
                  <a:solidFill>
                    <a:schemeClr val="bg1"/>
                  </a:solidFill>
                  <a:latin typeface="4815_KwangMD_Catthai" pitchFamily="2" charset="0"/>
                  <a:ea typeface="4815_KwangMD_Catthai" pitchFamily="2" charset="0"/>
                  <a:cs typeface="4815_KwangMD_Catthai" pitchFamily="2" charset="0"/>
                </a:rPr>
                <a:t>2</a:t>
              </a:r>
            </a:p>
          </p:txBody>
        </p:sp>
      </p:grpSp>
      <p:sp>
        <p:nvSpPr>
          <p:cNvPr id="80936" name="AutoShape 40"/>
          <p:cNvSpPr>
            <a:spLocks noChangeArrowheads="1"/>
          </p:cNvSpPr>
          <p:nvPr/>
        </p:nvSpPr>
        <p:spPr bwMode="blackWhite">
          <a:xfrm>
            <a:off x="900112" y="4508500"/>
            <a:ext cx="7315225" cy="1368425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th-TH" sz="3600" dirty="0">
                <a:solidFill>
                  <a:srgbClr val="000000"/>
                </a:solidFill>
                <a:latin typeface="AngsanaUPC" pitchFamily="18" charset="-34"/>
                <a:ea typeface="4815_KwangMD_Catthai" pitchFamily="2" charset="0"/>
                <a:cs typeface="AngsanaUPC" pitchFamily="18" charset="-34"/>
              </a:rPr>
              <a:t>คือ จำนวนเงินที่ต้องจ่ายให้กับกรมที่ดิน เมื่อมีการจำนอง</a:t>
            </a:r>
          </a:p>
          <a:p>
            <a:pPr eaLnBrk="0" hangingPunct="0"/>
            <a:r>
              <a:rPr lang="th-TH" sz="3600" dirty="0">
                <a:solidFill>
                  <a:srgbClr val="000000"/>
                </a:solidFill>
                <a:latin typeface="AngsanaUPC" pitchFamily="18" charset="-34"/>
                <a:ea typeface="4815_KwangMD_Catthai" pitchFamily="2" charset="0"/>
                <a:cs typeface="AngsanaUPC" pitchFamily="18" charset="-34"/>
              </a:rPr>
              <a:t>บ้านและที่ดินที่ทำการซื้อ</a:t>
            </a:r>
            <a:r>
              <a:rPr lang="en-US" sz="3600" dirty="0">
                <a:solidFill>
                  <a:srgbClr val="000000"/>
                </a:solidFill>
                <a:latin typeface="AngsanaUPC" pitchFamily="18" charset="-34"/>
                <a:ea typeface="4815_KwangMD_Catthai" pitchFamily="2" charset="0"/>
                <a:cs typeface="AngsanaUPC" pitchFamily="18" charset="-34"/>
              </a:rPr>
              <a:t>-</a:t>
            </a:r>
            <a:r>
              <a:rPr lang="th-TH" sz="3600" dirty="0">
                <a:solidFill>
                  <a:srgbClr val="000000"/>
                </a:solidFill>
                <a:latin typeface="AngsanaUPC" pitchFamily="18" charset="-34"/>
                <a:ea typeface="4815_KwangMD_Catthai" pitchFamily="2" charset="0"/>
                <a:cs typeface="AngsanaUPC" pitchFamily="18" charset="-34"/>
              </a:rPr>
              <a:t>ขายกันนี้เป็นหลักประกันเงินกู้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09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09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0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092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092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09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09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09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80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093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093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09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27" grpId="0" animBg="1"/>
      <p:bldP spid="8093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www.themegallery.com</a:t>
            </a:r>
          </a:p>
        </p:txBody>
      </p:sp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th-TH" sz="4000" b="1">
                <a:latin typeface="4815_KwangMD_Catthai" pitchFamily="2" charset="0"/>
                <a:ea typeface="4815_KwangMD_Catthai" pitchFamily="2" charset="0"/>
                <a:cs typeface="4815_KwangMD_Catthai" pitchFamily="2" charset="0"/>
              </a:rPr>
              <a:t>รายจ่ายเพื่อที่อยู่อาศัย</a:t>
            </a:r>
            <a:endParaRPr lang="en-US" sz="4000" b="1">
              <a:latin typeface="4815_KwangMD_Catthai" pitchFamily="2" charset="0"/>
              <a:ea typeface="4815_KwangMD_Catthai" pitchFamily="2" charset="0"/>
              <a:cs typeface="4815_KwangMD_Catthai" pitchFamily="2" charset="0"/>
            </a:endParaRPr>
          </a:p>
        </p:txBody>
      </p:sp>
      <p:sp>
        <p:nvSpPr>
          <p:cNvPr id="81923" name="AutoShape 3"/>
          <p:cNvSpPr>
            <a:spLocks noChangeArrowheads="1"/>
          </p:cNvSpPr>
          <p:nvPr/>
        </p:nvSpPr>
        <p:spPr bwMode="auto">
          <a:xfrm>
            <a:off x="4767263" y="6432550"/>
            <a:ext cx="3889375" cy="360363"/>
          </a:xfrm>
          <a:prstGeom prst="roundRect">
            <a:avLst>
              <a:gd name="adj" fmla="val 16667"/>
            </a:avLst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th-TH" sz="2000" b="1">
                <a:latin typeface="4815_KwangMD_Catthai" pitchFamily="2" charset="0"/>
                <a:ea typeface="4815_KwangMD_Catthai" pitchFamily="2" charset="0"/>
                <a:cs typeface="4815_KwangMD_Catthai" pitchFamily="2" charset="0"/>
              </a:rPr>
              <a:t>การบริหารสินเชื่อเพื่อบริโภค (การวางแผนที่อยู่อาศัย)</a:t>
            </a:r>
            <a:endParaRPr lang="th-TH" sz="2000">
              <a:latin typeface="4815_KwangMD_Catthai" pitchFamily="2" charset="0"/>
              <a:ea typeface="4815_KwangMD_Catthai" pitchFamily="2" charset="0"/>
              <a:cs typeface="4815_KwangMD_Catthai" pitchFamily="2" charset="0"/>
            </a:endParaRPr>
          </a:p>
        </p:txBody>
      </p:sp>
      <p:grpSp>
        <p:nvGrpSpPr>
          <p:cNvPr id="81924" name="Group 4"/>
          <p:cNvGrpSpPr>
            <a:grpSpLocks/>
          </p:cNvGrpSpPr>
          <p:nvPr/>
        </p:nvGrpSpPr>
        <p:grpSpPr bwMode="auto">
          <a:xfrm>
            <a:off x="468313" y="1200150"/>
            <a:ext cx="5410200" cy="717550"/>
            <a:chOff x="1152" y="1146"/>
            <a:chExt cx="3408" cy="452"/>
          </a:xfrm>
        </p:grpSpPr>
        <p:grpSp>
          <p:nvGrpSpPr>
            <p:cNvPr id="81925" name="Group 5"/>
            <p:cNvGrpSpPr>
              <a:grpSpLocks/>
            </p:cNvGrpSpPr>
            <p:nvPr/>
          </p:nvGrpSpPr>
          <p:grpSpPr bwMode="auto">
            <a:xfrm>
              <a:off x="1152" y="1179"/>
              <a:ext cx="480" cy="419"/>
              <a:chOff x="1110" y="2656"/>
              <a:chExt cx="1549" cy="1351"/>
            </a:xfrm>
          </p:grpSpPr>
          <p:sp>
            <p:nvSpPr>
              <p:cNvPr id="81926" name="AutoShape 6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1927" name="AutoShape 7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499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1">
                    <a:srgbClr val="E6E6E6"/>
                  </a:gs>
                  <a:gs pos="66001">
                    <a:srgbClr val="7D8496"/>
                  </a:gs>
                  <a:gs pos="73500">
                    <a:srgbClr val="E6E6E6"/>
                  </a:gs>
                  <a:gs pos="92501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1928" name="AutoShape 8"/>
              <p:cNvSpPr>
                <a:spLocks noChangeArrowheads="1"/>
              </p:cNvSpPr>
              <p:nvPr/>
            </p:nvSpPr>
            <p:spPr bwMode="gray">
              <a:xfrm>
                <a:off x="1200" y="2736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81929" name="Line 9"/>
            <p:cNvSpPr>
              <a:spLocks noChangeShapeType="1"/>
            </p:cNvSpPr>
            <p:nvPr/>
          </p:nvSpPr>
          <p:spPr bwMode="auto">
            <a:xfrm>
              <a:off x="1536" y="1563"/>
              <a:ext cx="3024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30" name="Text Box 10"/>
            <p:cNvSpPr txBox="1">
              <a:spLocks noChangeArrowheads="1"/>
            </p:cNvSpPr>
            <p:nvPr/>
          </p:nvSpPr>
          <p:spPr bwMode="auto">
            <a:xfrm>
              <a:off x="1680" y="1146"/>
              <a:ext cx="1618" cy="44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th-TH">
                  <a:latin typeface="4815_KwangMD_Catthai" pitchFamily="2" charset="0"/>
                  <a:ea typeface="4815_KwangMD_Catthai" pitchFamily="2" charset="0"/>
                  <a:cs typeface="4815_KwangMD_Catthai" pitchFamily="2" charset="0"/>
                </a:rPr>
                <a:t>การชำระคืนเงินกู้</a:t>
              </a:r>
              <a:endParaRPr lang="en-US">
                <a:latin typeface="4815_KwangMD_Catthai" pitchFamily="2" charset="0"/>
                <a:ea typeface="4815_KwangMD_Catthai" pitchFamily="2" charset="0"/>
                <a:cs typeface="4815_KwangMD_Catthai" pitchFamily="2" charset="0"/>
              </a:endParaRPr>
            </a:p>
          </p:txBody>
        </p:sp>
        <p:sp>
          <p:nvSpPr>
            <p:cNvPr id="81931" name="Text Box 11"/>
            <p:cNvSpPr txBox="1">
              <a:spLocks noChangeArrowheads="1"/>
            </p:cNvSpPr>
            <p:nvPr/>
          </p:nvSpPr>
          <p:spPr bwMode="gray">
            <a:xfrm>
              <a:off x="1272" y="1214"/>
              <a:ext cx="233" cy="3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3200" b="1">
                  <a:solidFill>
                    <a:schemeClr val="bg1"/>
                  </a:solidFill>
                  <a:latin typeface="4815_KwangMD_Catthai" pitchFamily="2" charset="0"/>
                  <a:ea typeface="4815_KwangMD_Catthai" pitchFamily="2" charset="0"/>
                  <a:cs typeface="4815_KwangMD_Catthai" pitchFamily="2" charset="0"/>
                </a:rPr>
                <a:t>3</a:t>
              </a:r>
            </a:p>
          </p:txBody>
        </p:sp>
      </p:grpSp>
      <p:sp>
        <p:nvSpPr>
          <p:cNvPr id="81932" name="AutoShape 12"/>
          <p:cNvSpPr>
            <a:spLocks noChangeArrowheads="1"/>
          </p:cNvSpPr>
          <p:nvPr/>
        </p:nvSpPr>
        <p:spPr bwMode="blackWhite">
          <a:xfrm>
            <a:off x="1403350" y="2062163"/>
            <a:ext cx="6553200" cy="1963737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th-TH" sz="2700">
                <a:solidFill>
                  <a:schemeClr val="bg1"/>
                </a:solidFill>
                <a:latin typeface="4815_KwangMD_Catthai" pitchFamily="2" charset="0"/>
                <a:ea typeface="4815_KwangMD_Catthai" pitchFamily="2" charset="0"/>
                <a:cs typeface="4815_KwangMD_Catthai" pitchFamily="2" charset="0"/>
              </a:rPr>
              <a:t>การคำนวณจำนวนเงินที่ผู้กู้จะต้องผ่อนชำระคืนเงินกู้รายเดือน</a:t>
            </a:r>
          </a:p>
          <a:p>
            <a:pPr eaLnBrk="0" hangingPunct="0"/>
            <a:r>
              <a:rPr lang="th-TH" sz="2700">
                <a:solidFill>
                  <a:schemeClr val="bg1"/>
                </a:solidFill>
                <a:latin typeface="4815_KwangMD_Catthai" pitchFamily="2" charset="0"/>
                <a:ea typeface="4815_KwangMD_Catthai" pitchFamily="2" charset="0"/>
                <a:cs typeface="4815_KwangMD_Catthai" pitchFamily="2" charset="0"/>
              </a:rPr>
              <a:t>จะใช้ตารางการผ่อนชำระเงินกู้จำนองรายเดือนชนิดสำเร็จรูป</a:t>
            </a:r>
          </a:p>
          <a:p>
            <a:pPr eaLnBrk="0" hangingPunct="0"/>
            <a:r>
              <a:rPr lang="th-TH" sz="2700">
                <a:solidFill>
                  <a:schemeClr val="bg1"/>
                </a:solidFill>
                <a:latin typeface="4815_KwangMD_Catthai" pitchFamily="2" charset="0"/>
                <a:ea typeface="4815_KwangMD_Catthai" pitchFamily="2" charset="0"/>
                <a:cs typeface="4815_KwangMD_Catthai" pitchFamily="2" charset="0"/>
              </a:rPr>
              <a:t>ซึ่งเงินที่ผ่อนชำระรายเดือนนี้จะประกอบด้วยส่วนที่เป็นการชำระ</a:t>
            </a:r>
          </a:p>
          <a:p>
            <a:pPr eaLnBrk="0" hangingPunct="0"/>
            <a:r>
              <a:rPr lang="th-TH" sz="2700">
                <a:solidFill>
                  <a:schemeClr val="bg1"/>
                </a:solidFill>
                <a:latin typeface="4815_KwangMD_Catthai" pitchFamily="2" charset="0"/>
                <a:ea typeface="4815_KwangMD_Catthai" pitchFamily="2" charset="0"/>
                <a:cs typeface="4815_KwangMD_Catthai" pitchFamily="2" charset="0"/>
              </a:rPr>
              <a:t>เงินต้นและส่วนที่เป็นการชำระดอกเบี้ย</a:t>
            </a:r>
          </a:p>
        </p:txBody>
      </p:sp>
      <p:sp>
        <p:nvSpPr>
          <p:cNvPr id="81942" name="AutoShape 22"/>
          <p:cNvSpPr>
            <a:spLocks noChangeArrowheads="1"/>
          </p:cNvSpPr>
          <p:nvPr/>
        </p:nvSpPr>
        <p:spPr bwMode="blackWhite">
          <a:xfrm>
            <a:off x="1403350" y="4221163"/>
            <a:ext cx="6553200" cy="1584325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th-TH" sz="2700">
                <a:solidFill>
                  <a:schemeClr val="bg1"/>
                </a:solidFill>
                <a:latin typeface="4815_KwangMD_Catthai" pitchFamily="2" charset="0"/>
                <a:ea typeface="4815_KwangMD_Catthai" pitchFamily="2" charset="0"/>
                <a:cs typeface="4815_KwangMD_Catthai" pitchFamily="2" charset="0"/>
              </a:rPr>
              <a:t>สิ่งสำคัญที่จำเป็นต้องทราบ คือ ความสามารถในการชำระเงินกู้</a:t>
            </a:r>
          </a:p>
          <a:p>
            <a:pPr eaLnBrk="0" hangingPunct="0"/>
            <a:r>
              <a:rPr lang="th-TH" sz="2700">
                <a:solidFill>
                  <a:schemeClr val="bg1"/>
                </a:solidFill>
                <a:latin typeface="4815_KwangMD_Catthai" pitchFamily="2" charset="0"/>
                <a:ea typeface="4815_KwangMD_Catthai" pitchFamily="2" charset="0"/>
                <a:cs typeface="4815_KwangMD_Catthai" pitchFamily="2" charset="0"/>
              </a:rPr>
              <a:t>ว่าจำนวนเงินที่ชำระรายเดือนอยู่ในวงเงินงบประมาณที่มีอยู่หรือไม่</a:t>
            </a:r>
          </a:p>
          <a:p>
            <a:pPr eaLnBrk="0" hangingPunct="0"/>
            <a:r>
              <a:rPr lang="th-TH" sz="2700">
                <a:solidFill>
                  <a:schemeClr val="bg1"/>
                </a:solidFill>
                <a:latin typeface="4815_KwangMD_Catthai" pitchFamily="2" charset="0"/>
                <a:ea typeface="4815_KwangMD_Catthai" pitchFamily="2" charset="0"/>
                <a:cs typeface="4815_KwangMD_Catthai" pitchFamily="2" charset="0"/>
              </a:rPr>
              <a:t>เมื่อทราบแล้ว ก็จะสามารถตัดสินใจได้ว่าจะกู้เงินมาซื้อบ้านได้เท่าใด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1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93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93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9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94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94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9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32" grpId="0" animBg="1"/>
      <p:bldP spid="8194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www.themegallery.com</a:t>
            </a:r>
          </a:p>
        </p:txBody>
      </p:sp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>
                <a:latin typeface="4815_KwangMD_Catthai" pitchFamily="2" charset="0"/>
                <a:ea typeface="4815_KwangMD_Catthai" pitchFamily="2" charset="0"/>
                <a:cs typeface="4815_KwangMD_Catthai" pitchFamily="2" charset="0"/>
              </a:rPr>
              <a:t>รายจ่ายเพื่อที่อยู่อาศัย</a:t>
            </a:r>
            <a:endParaRPr lang="en-US" b="1" dirty="0">
              <a:latin typeface="4815_KwangMD_Catthai" pitchFamily="2" charset="0"/>
              <a:ea typeface="4815_KwangMD_Catthai" pitchFamily="2" charset="0"/>
              <a:cs typeface="4815_KwangMD_Catthai" pitchFamily="2" charset="0"/>
            </a:endParaRPr>
          </a:p>
        </p:txBody>
      </p:sp>
      <p:sp>
        <p:nvSpPr>
          <p:cNvPr id="79877" name="AutoShape 5"/>
          <p:cNvSpPr>
            <a:spLocks noChangeArrowheads="1"/>
          </p:cNvSpPr>
          <p:nvPr/>
        </p:nvSpPr>
        <p:spPr bwMode="auto">
          <a:xfrm>
            <a:off x="4767263" y="6432550"/>
            <a:ext cx="3889375" cy="360363"/>
          </a:xfrm>
          <a:prstGeom prst="roundRect">
            <a:avLst>
              <a:gd name="adj" fmla="val 16667"/>
            </a:avLst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th-TH" sz="2000" b="1">
                <a:latin typeface="4815_KwangMD_Catthai" pitchFamily="2" charset="0"/>
                <a:ea typeface="4815_KwangMD_Catthai" pitchFamily="2" charset="0"/>
                <a:cs typeface="4815_KwangMD_Catthai" pitchFamily="2" charset="0"/>
              </a:rPr>
              <a:t>การบริหารสินเชื่อเพื่อบริโภค (การวางแผนที่อยู่อาศัย)</a:t>
            </a:r>
            <a:endParaRPr lang="th-TH" sz="2000">
              <a:latin typeface="4815_KwangMD_Catthai" pitchFamily="2" charset="0"/>
              <a:ea typeface="4815_KwangMD_Catthai" pitchFamily="2" charset="0"/>
              <a:cs typeface="4815_KwangMD_Catthai" pitchFamily="2" charset="0"/>
            </a:endParaRPr>
          </a:p>
        </p:txBody>
      </p:sp>
      <p:sp>
        <p:nvSpPr>
          <p:cNvPr id="79879" name="AutoShape 7"/>
          <p:cNvSpPr>
            <a:spLocks noChangeArrowheads="1"/>
          </p:cNvSpPr>
          <p:nvPr/>
        </p:nvSpPr>
        <p:spPr bwMode="blackWhite">
          <a:xfrm>
            <a:off x="1258888" y="1000108"/>
            <a:ext cx="6769100" cy="1857388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th-TH" sz="3200" dirty="0">
                <a:solidFill>
                  <a:srgbClr val="000000"/>
                </a:solidFill>
                <a:latin typeface="AngsanaUPC" pitchFamily="18" charset="-34"/>
                <a:ea typeface="4815_KwangMD_Catthai" pitchFamily="2" charset="0"/>
                <a:cs typeface="AngsanaUPC" pitchFamily="18" charset="-34"/>
              </a:rPr>
              <a:t>อัตราส่วนความสามารถชำระคืนเงินกู้</a:t>
            </a:r>
            <a:endParaRPr lang="th-TH" sz="3200" b="1" dirty="0">
              <a:solidFill>
                <a:srgbClr val="000000"/>
              </a:solidFill>
              <a:latin typeface="AngsanaUPC" pitchFamily="18" charset="-34"/>
              <a:cs typeface="AngsanaUPC" pitchFamily="18" charset="-34"/>
            </a:endParaRPr>
          </a:p>
          <a:p>
            <a:pPr eaLnBrk="0" hangingPunct="0"/>
            <a:r>
              <a:rPr lang="th-TH" sz="3200" dirty="0">
                <a:solidFill>
                  <a:srgbClr val="000000"/>
                </a:solidFill>
                <a:latin typeface="AngsanaUPC" pitchFamily="18" charset="-34"/>
                <a:ea typeface="4815_KwangMD_Catthai" pitchFamily="2" charset="0"/>
                <a:cs typeface="AngsanaUPC" pitchFamily="18" charset="-34"/>
              </a:rPr>
              <a:t>คือ อัตราส่วนส่วนที่ผู้ให้กู้ใช้เป็นแนวทางในการพิจารณา</a:t>
            </a:r>
          </a:p>
          <a:p>
            <a:pPr eaLnBrk="0" hangingPunct="0"/>
            <a:r>
              <a:rPr lang="th-TH" sz="3200" dirty="0">
                <a:solidFill>
                  <a:srgbClr val="000000"/>
                </a:solidFill>
                <a:latin typeface="AngsanaUPC" pitchFamily="18" charset="-34"/>
                <a:ea typeface="4815_KwangMD_Catthai" pitchFamily="2" charset="0"/>
                <a:cs typeface="AngsanaUPC" pitchFamily="18" charset="-34"/>
              </a:rPr>
              <a:t>ความสามารถชำระหนี้ โดยดูว่าผู้กู้ควรมีรายได้เท่าใด</a:t>
            </a:r>
          </a:p>
          <a:p>
            <a:pPr eaLnBrk="0" hangingPunct="0"/>
            <a:r>
              <a:rPr lang="th-TH" sz="3200" dirty="0">
                <a:solidFill>
                  <a:srgbClr val="000000"/>
                </a:solidFill>
                <a:latin typeface="AngsanaUPC" pitchFamily="18" charset="-34"/>
                <a:ea typeface="4815_KwangMD_Catthai" pitchFamily="2" charset="0"/>
                <a:cs typeface="AngsanaUPC" pitchFamily="18" charset="-34"/>
              </a:rPr>
              <a:t>จึงจะสามารถซื้อบ้านตามที่ต้องการได้</a:t>
            </a:r>
            <a:endParaRPr lang="en-US" sz="3200" dirty="0">
              <a:solidFill>
                <a:srgbClr val="000000"/>
              </a:solidFill>
              <a:latin typeface="AngsanaUPC" pitchFamily="18" charset="-34"/>
              <a:ea typeface="4815_KwangMD_Catthai" pitchFamily="2" charset="0"/>
              <a:cs typeface="AngsanaUPC" pitchFamily="18" charset="-34"/>
            </a:endParaRPr>
          </a:p>
        </p:txBody>
      </p:sp>
      <p:grpSp>
        <p:nvGrpSpPr>
          <p:cNvPr id="79880" name="Group 8"/>
          <p:cNvGrpSpPr>
            <a:grpSpLocks/>
          </p:cNvGrpSpPr>
          <p:nvPr/>
        </p:nvGrpSpPr>
        <p:grpSpPr bwMode="auto">
          <a:xfrm>
            <a:off x="1258888" y="2852738"/>
            <a:ext cx="2305050" cy="2412713"/>
            <a:chOff x="720" y="2016"/>
            <a:chExt cx="1440" cy="1816"/>
          </a:xfrm>
        </p:grpSpPr>
        <p:sp>
          <p:nvSpPr>
            <p:cNvPr id="79881" name="AutoShape 9"/>
            <p:cNvSpPr>
              <a:spLocks noChangeArrowheads="1"/>
            </p:cNvSpPr>
            <p:nvPr/>
          </p:nvSpPr>
          <p:spPr bwMode="auto">
            <a:xfrm>
              <a:off x="720" y="2016"/>
              <a:ext cx="1440" cy="1680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th-TH" sz="3200">
                <a:latin typeface="4815_KwangMD_Catthai" pitchFamily="2" charset="0"/>
                <a:ea typeface="4815_KwangMD_Catthai" pitchFamily="2" charset="0"/>
                <a:cs typeface="4815_KwangMD_Catthai" pitchFamily="2" charset="0"/>
              </a:endParaRPr>
            </a:p>
          </p:txBody>
        </p:sp>
        <p:sp>
          <p:nvSpPr>
            <p:cNvPr id="79882" name="Text Box 10"/>
            <p:cNvSpPr txBox="1">
              <a:spLocks noChangeArrowheads="1"/>
            </p:cNvSpPr>
            <p:nvPr/>
          </p:nvSpPr>
          <p:spPr bwMode="auto">
            <a:xfrm>
              <a:off x="780" y="2141"/>
              <a:ext cx="1284" cy="16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/>
              <a:r>
                <a:rPr lang="th-TH" sz="2800" dirty="0">
                  <a:solidFill>
                    <a:srgbClr val="000000"/>
                  </a:solidFill>
                  <a:latin typeface="4815_KwangMD_Catthai" pitchFamily="2" charset="0"/>
                  <a:ea typeface="4815_KwangMD_Catthai" pitchFamily="2" charset="0"/>
                  <a:cs typeface="4815_KwangMD_Catthai" pitchFamily="2" charset="0"/>
                </a:rPr>
                <a:t>จำนวนเงิน</a:t>
              </a:r>
            </a:p>
            <a:p>
              <a:pPr algn="ctr" eaLnBrk="0" hangingPunct="0"/>
              <a:r>
                <a:rPr lang="th-TH" sz="2800" dirty="0">
                  <a:solidFill>
                    <a:srgbClr val="000000"/>
                  </a:solidFill>
                  <a:latin typeface="4815_KwangMD_Catthai" pitchFamily="2" charset="0"/>
                  <a:ea typeface="4815_KwangMD_Catthai" pitchFamily="2" charset="0"/>
                  <a:cs typeface="4815_KwangMD_Catthai" pitchFamily="2" charset="0"/>
                </a:rPr>
                <a:t>ที่จะชำระคืนเงินกู้เพื่อซื้อบ้านรายเดือน</a:t>
              </a:r>
              <a:endParaRPr lang="en-US" sz="2800" dirty="0">
                <a:solidFill>
                  <a:srgbClr val="000000"/>
                </a:solidFill>
                <a:latin typeface="4815_KwangMD_Catthai" pitchFamily="2" charset="0"/>
                <a:ea typeface="4815_KwangMD_Catthai" pitchFamily="2" charset="0"/>
                <a:cs typeface="4815_KwangMD_Catthai" pitchFamily="2" charset="0"/>
              </a:endParaRPr>
            </a:p>
          </p:txBody>
        </p:sp>
      </p:grpSp>
      <p:grpSp>
        <p:nvGrpSpPr>
          <p:cNvPr id="79885" name="Group 13"/>
          <p:cNvGrpSpPr>
            <a:grpSpLocks/>
          </p:cNvGrpSpPr>
          <p:nvPr/>
        </p:nvGrpSpPr>
        <p:grpSpPr bwMode="auto">
          <a:xfrm>
            <a:off x="5678488" y="2852738"/>
            <a:ext cx="2305050" cy="2436627"/>
            <a:chOff x="3504" y="2016"/>
            <a:chExt cx="1440" cy="1834"/>
          </a:xfrm>
        </p:grpSpPr>
        <p:sp>
          <p:nvSpPr>
            <p:cNvPr id="79886" name="AutoShape 14"/>
            <p:cNvSpPr>
              <a:spLocks noChangeArrowheads="1"/>
            </p:cNvSpPr>
            <p:nvPr/>
          </p:nvSpPr>
          <p:spPr bwMode="auto">
            <a:xfrm>
              <a:off x="3504" y="2016"/>
              <a:ext cx="1440" cy="1680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th-TH" sz="3200">
                <a:latin typeface="4815_KwangMD_Catthai" pitchFamily="2" charset="0"/>
                <a:ea typeface="4815_KwangMD_Catthai" pitchFamily="2" charset="0"/>
                <a:cs typeface="4815_KwangMD_Catthai" pitchFamily="2" charset="0"/>
              </a:endParaRPr>
            </a:p>
          </p:txBody>
        </p:sp>
        <p:sp>
          <p:nvSpPr>
            <p:cNvPr id="79887" name="Text Box 15"/>
            <p:cNvSpPr txBox="1">
              <a:spLocks noChangeArrowheads="1"/>
            </p:cNvSpPr>
            <p:nvPr/>
          </p:nvSpPr>
          <p:spPr bwMode="auto">
            <a:xfrm>
              <a:off x="3648" y="2159"/>
              <a:ext cx="1284" cy="16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th-TH" sz="2800" dirty="0">
                  <a:solidFill>
                    <a:srgbClr val="000000"/>
                  </a:solidFill>
                  <a:latin typeface="4815_KwangMD_Catthai" pitchFamily="2" charset="0"/>
                  <a:ea typeface="4815_KwangMD_Catthai" pitchFamily="2" charset="0"/>
                  <a:cs typeface="4815_KwangMD_Catthai" pitchFamily="2" charset="0"/>
                </a:rPr>
                <a:t>จำนวนเงินที่</a:t>
              </a:r>
            </a:p>
            <a:p>
              <a:pPr algn="ctr"/>
              <a:r>
                <a:rPr lang="th-TH" sz="2800" dirty="0">
                  <a:solidFill>
                    <a:srgbClr val="000000"/>
                  </a:solidFill>
                  <a:latin typeface="4815_KwangMD_Catthai" pitchFamily="2" charset="0"/>
                  <a:ea typeface="4815_KwangMD_Catthai" pitchFamily="2" charset="0"/>
                  <a:cs typeface="4815_KwangMD_Catthai" pitchFamily="2" charset="0"/>
                </a:rPr>
                <a:t>ผู้กู้จะต้อง</a:t>
              </a:r>
            </a:p>
            <a:p>
              <a:pPr algn="ctr"/>
              <a:r>
                <a:rPr lang="th-TH" sz="2800" dirty="0">
                  <a:solidFill>
                    <a:srgbClr val="000000"/>
                  </a:solidFill>
                  <a:latin typeface="4815_KwangMD_Catthai" pitchFamily="2" charset="0"/>
                  <a:ea typeface="4815_KwangMD_Catthai" pitchFamily="2" charset="0"/>
                  <a:cs typeface="4815_KwangMD_Catthai" pitchFamily="2" charset="0"/>
                </a:rPr>
                <a:t>ผ่อนชำระหนี้</a:t>
              </a:r>
            </a:p>
            <a:p>
              <a:pPr algn="ctr"/>
              <a:r>
                <a:rPr lang="th-TH" sz="2800" dirty="0">
                  <a:solidFill>
                    <a:srgbClr val="000000"/>
                  </a:solidFill>
                  <a:latin typeface="4815_KwangMD_Catthai" pitchFamily="2" charset="0"/>
                  <a:ea typeface="4815_KwangMD_Catthai" pitchFamily="2" charset="0"/>
                  <a:cs typeface="4815_KwangMD_Catthai" pitchFamily="2" charset="0"/>
                </a:rPr>
                <a:t>ทั้งสิ้นต่อเดือน</a:t>
              </a:r>
              <a:endParaRPr lang="en-US" sz="2800" dirty="0">
                <a:solidFill>
                  <a:srgbClr val="000000"/>
                </a:solidFill>
                <a:latin typeface="4815_KwangMD_Catthai" pitchFamily="2" charset="0"/>
                <a:ea typeface="4815_KwangMD_Catthai" pitchFamily="2" charset="0"/>
                <a:cs typeface="4815_KwangMD_Catthai" pitchFamily="2" charset="0"/>
              </a:endParaRPr>
            </a:p>
          </p:txBody>
        </p:sp>
      </p:grpSp>
      <p:sp>
        <p:nvSpPr>
          <p:cNvPr id="79889" name="AutoShape 17"/>
          <p:cNvSpPr>
            <a:spLocks noChangeArrowheads="1"/>
          </p:cNvSpPr>
          <p:nvPr/>
        </p:nvSpPr>
        <p:spPr bwMode="auto">
          <a:xfrm>
            <a:off x="3633788" y="3494094"/>
            <a:ext cx="1944687" cy="792162"/>
          </a:xfrm>
          <a:prstGeom prst="leftRightArrow">
            <a:avLst>
              <a:gd name="adj1" fmla="val 50000"/>
              <a:gd name="adj2" fmla="val 49098"/>
            </a:avLst>
          </a:prstGeom>
          <a:solidFill>
            <a:srgbClr val="CC99FF"/>
          </a:solidFill>
          <a:ln w="28575">
            <a:solidFill>
              <a:srgbClr val="800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th-TH" sz="2800" dirty="0">
                <a:latin typeface="4815_KwangMD_Catthai" pitchFamily="2" charset="0"/>
                <a:ea typeface="4815_KwangMD_Catthai" pitchFamily="2" charset="0"/>
                <a:cs typeface="4815_KwangMD_Catthai" pitchFamily="2" charset="0"/>
              </a:rPr>
              <a:t>เปรียบเทียบ</a:t>
            </a:r>
          </a:p>
        </p:txBody>
      </p:sp>
      <p:sp>
        <p:nvSpPr>
          <p:cNvPr id="79891" name="Rectangle 19"/>
          <p:cNvSpPr>
            <a:spLocks noChangeArrowheads="1"/>
          </p:cNvSpPr>
          <p:nvPr/>
        </p:nvSpPr>
        <p:spPr bwMode="auto">
          <a:xfrm>
            <a:off x="827088" y="5229225"/>
            <a:ext cx="3024187" cy="863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th-TH" sz="2400" i="1" dirty="0">
                <a:solidFill>
                  <a:srgbClr val="000000"/>
                </a:solidFill>
                <a:latin typeface="4815_KwangMD_Catthai" pitchFamily="2" charset="0"/>
                <a:ea typeface="4815_KwangMD_Catthai" pitchFamily="2" charset="0"/>
                <a:cs typeface="4815_KwangMD_Catthai" pitchFamily="2" charset="0"/>
              </a:rPr>
              <a:t>จะต้องไม่สูงกว่า </a:t>
            </a:r>
            <a:r>
              <a:rPr lang="en-US" sz="2400" i="1" dirty="0">
                <a:solidFill>
                  <a:srgbClr val="000000"/>
                </a:solidFill>
                <a:latin typeface="4815_KwangMD_Catthai" pitchFamily="2" charset="0"/>
                <a:ea typeface="4815_KwangMD_Catthai" pitchFamily="2" charset="0"/>
                <a:cs typeface="4815_KwangMD_Catthai" pitchFamily="2" charset="0"/>
              </a:rPr>
              <a:t>25-30%</a:t>
            </a:r>
            <a:endParaRPr lang="th-TH" sz="2400" i="1" dirty="0">
              <a:solidFill>
                <a:srgbClr val="000000"/>
              </a:solidFill>
              <a:latin typeface="4815_KwangMD_Catthai" pitchFamily="2" charset="0"/>
              <a:ea typeface="4815_KwangMD_Catthai" pitchFamily="2" charset="0"/>
              <a:cs typeface="4815_KwangMD_Catthai" pitchFamily="2" charset="0"/>
            </a:endParaRPr>
          </a:p>
          <a:p>
            <a:pPr algn="ctr"/>
            <a:r>
              <a:rPr lang="th-TH" sz="2400" i="1" dirty="0">
                <a:solidFill>
                  <a:srgbClr val="000000"/>
                </a:solidFill>
                <a:latin typeface="4815_KwangMD_Catthai" pitchFamily="2" charset="0"/>
                <a:ea typeface="4815_KwangMD_Catthai" pitchFamily="2" charset="0"/>
                <a:cs typeface="4815_KwangMD_Catthai" pitchFamily="2" charset="0"/>
              </a:rPr>
              <a:t>ของรายได้ก่อนหักภาษีต่อเดือน</a:t>
            </a:r>
          </a:p>
        </p:txBody>
      </p:sp>
      <p:sp>
        <p:nvSpPr>
          <p:cNvPr id="79892" name="Rectangle 20"/>
          <p:cNvSpPr>
            <a:spLocks noChangeArrowheads="1"/>
          </p:cNvSpPr>
          <p:nvPr/>
        </p:nvSpPr>
        <p:spPr bwMode="auto">
          <a:xfrm>
            <a:off x="5364163" y="5229225"/>
            <a:ext cx="3024187" cy="863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th-TH" sz="2000" i="1" dirty="0">
                <a:latin typeface="4815_KwangMD_Catthai" pitchFamily="2" charset="0"/>
                <a:ea typeface="4815_KwangMD_Catthai" pitchFamily="2" charset="0"/>
                <a:cs typeface="4815_KwangMD_Catthai" pitchFamily="2" charset="0"/>
              </a:rPr>
              <a:t>จะต้องไม่สูงกว่า </a:t>
            </a:r>
            <a:r>
              <a:rPr lang="en-US" sz="2000" i="1" dirty="0">
                <a:latin typeface="4815_KwangMD_Catthai" pitchFamily="2" charset="0"/>
                <a:ea typeface="4815_KwangMD_Catthai" pitchFamily="2" charset="0"/>
                <a:cs typeface="4815_KwangMD_Catthai" pitchFamily="2" charset="0"/>
              </a:rPr>
              <a:t>33-38%</a:t>
            </a:r>
            <a:endParaRPr lang="th-TH" sz="2000" i="1" dirty="0">
              <a:latin typeface="4815_KwangMD_Catthai" pitchFamily="2" charset="0"/>
              <a:ea typeface="4815_KwangMD_Catthai" pitchFamily="2" charset="0"/>
              <a:cs typeface="4815_KwangMD_Catthai" pitchFamily="2" charset="0"/>
            </a:endParaRPr>
          </a:p>
          <a:p>
            <a:pPr algn="ctr"/>
            <a:r>
              <a:rPr lang="th-TH" sz="2000" i="1" dirty="0">
                <a:latin typeface="4815_KwangMD_Catthai" pitchFamily="2" charset="0"/>
                <a:ea typeface="4815_KwangMD_Catthai" pitchFamily="2" charset="0"/>
                <a:cs typeface="4815_KwangMD_Catthai" pitchFamily="2" charset="0"/>
              </a:rPr>
              <a:t>ของรายได้หลังหักภาษีต่อเดือน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987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987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98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9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70" decel="100000"/>
                                        <p:tgtEl>
                                          <p:spTgt spid="7988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770" decel="100000"/>
                                        <p:tgtEl>
                                          <p:spTgt spid="7988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988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798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98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5" dur="770" fill="hold"/>
                                        <p:tgtEl>
                                          <p:spTgt spid="798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98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70" decel="100000"/>
                                        <p:tgtEl>
                                          <p:spTgt spid="7988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770" decel="100000"/>
                                        <p:tgtEl>
                                          <p:spTgt spid="7988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988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798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98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6" dur="770" fill="hold"/>
                                        <p:tgtEl>
                                          <p:spTgt spid="798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98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798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798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798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798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798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798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798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798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9" grpId="0" animBg="1"/>
      <p:bldP spid="79889" grpId="0" animBg="1"/>
      <p:bldP spid="79891" grpId="0" animBg="1"/>
      <p:bldP spid="7989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www.themegallery.com</a:t>
            </a:r>
          </a:p>
        </p:txBody>
      </p:sp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>
                <a:latin typeface="4815_KwangMD_Catthai" pitchFamily="2" charset="0"/>
                <a:ea typeface="4815_KwangMD_Catthai" pitchFamily="2" charset="0"/>
                <a:cs typeface="4815_KwangMD_Catthai" pitchFamily="2" charset="0"/>
              </a:rPr>
              <a:t>รายจ่ายเพื่อที่อยู่อาศัย</a:t>
            </a:r>
            <a:endParaRPr lang="en-US" b="1" dirty="0">
              <a:latin typeface="4815_KwangMD_Catthai" pitchFamily="2" charset="0"/>
              <a:ea typeface="4815_KwangMD_Catthai" pitchFamily="2" charset="0"/>
              <a:cs typeface="4815_KwangMD_Catthai" pitchFamily="2" charset="0"/>
            </a:endParaRPr>
          </a:p>
        </p:txBody>
      </p:sp>
      <p:sp>
        <p:nvSpPr>
          <p:cNvPr id="89091" name="AutoShape 3"/>
          <p:cNvSpPr>
            <a:spLocks noChangeArrowheads="1"/>
          </p:cNvSpPr>
          <p:nvPr/>
        </p:nvSpPr>
        <p:spPr bwMode="auto">
          <a:xfrm>
            <a:off x="4767263" y="6432550"/>
            <a:ext cx="3889375" cy="360363"/>
          </a:xfrm>
          <a:prstGeom prst="roundRect">
            <a:avLst>
              <a:gd name="adj" fmla="val 16667"/>
            </a:avLst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th-TH" sz="2000" b="1">
                <a:latin typeface="4815_KwangMD_Catthai" pitchFamily="2" charset="0"/>
                <a:ea typeface="4815_KwangMD_Catthai" pitchFamily="2" charset="0"/>
                <a:cs typeface="4815_KwangMD_Catthai" pitchFamily="2" charset="0"/>
              </a:rPr>
              <a:t>การบริหารสินเชื่อเพื่อบริโภค (การวางแผนที่อยู่อาศัย)</a:t>
            </a:r>
            <a:endParaRPr lang="th-TH" sz="2000">
              <a:latin typeface="4815_KwangMD_Catthai" pitchFamily="2" charset="0"/>
              <a:ea typeface="4815_KwangMD_Catthai" pitchFamily="2" charset="0"/>
              <a:cs typeface="4815_KwangMD_Catthai" pitchFamily="2" charset="0"/>
            </a:endParaRPr>
          </a:p>
        </p:txBody>
      </p:sp>
      <p:sp>
        <p:nvSpPr>
          <p:cNvPr id="89092" name="AutoShape 4"/>
          <p:cNvSpPr>
            <a:spLocks noChangeArrowheads="1"/>
          </p:cNvSpPr>
          <p:nvPr/>
        </p:nvSpPr>
        <p:spPr bwMode="blackWhite">
          <a:xfrm>
            <a:off x="2195513" y="1052513"/>
            <a:ext cx="5876949" cy="504825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th-TH" sz="3200" dirty="0">
                <a:solidFill>
                  <a:srgbClr val="000000"/>
                </a:solidFill>
                <a:latin typeface="AngsanaUPC" pitchFamily="18" charset="-34"/>
                <a:ea typeface="4815_KwangMD_Catthai" pitchFamily="2" charset="0"/>
                <a:cs typeface="AngsanaUPC" pitchFamily="18" charset="-34"/>
              </a:rPr>
              <a:t>ตัวอย่าง </a:t>
            </a:r>
            <a:r>
              <a:rPr lang="en-US" sz="3200" dirty="0">
                <a:solidFill>
                  <a:srgbClr val="000000"/>
                </a:solidFill>
                <a:latin typeface="AngsanaUPC" pitchFamily="18" charset="-34"/>
                <a:ea typeface="4815_KwangMD_Catthai" pitchFamily="2" charset="0"/>
                <a:cs typeface="AngsanaUPC" pitchFamily="18" charset="-34"/>
              </a:rPr>
              <a:t>: </a:t>
            </a:r>
            <a:r>
              <a:rPr lang="th-TH" sz="3200" dirty="0">
                <a:solidFill>
                  <a:srgbClr val="000000"/>
                </a:solidFill>
                <a:latin typeface="AngsanaUPC" pitchFamily="18" charset="-34"/>
                <a:ea typeface="4815_KwangMD_Catthai" pitchFamily="2" charset="0"/>
                <a:cs typeface="AngsanaUPC" pitchFamily="18" charset="-34"/>
              </a:rPr>
              <a:t>สมมติว่ามีรายได้เดือนละ </a:t>
            </a:r>
            <a:r>
              <a:rPr lang="en-US" sz="3200" dirty="0">
                <a:solidFill>
                  <a:srgbClr val="000000"/>
                </a:solidFill>
                <a:latin typeface="AngsanaUPC" pitchFamily="18" charset="-34"/>
                <a:ea typeface="4815_KwangMD_Catthai" pitchFamily="2" charset="0"/>
                <a:cs typeface="AngsanaUPC" pitchFamily="18" charset="-34"/>
              </a:rPr>
              <a:t>30,000</a:t>
            </a:r>
            <a:r>
              <a:rPr lang="th-TH" sz="3200" dirty="0">
                <a:solidFill>
                  <a:srgbClr val="000000"/>
                </a:solidFill>
                <a:latin typeface="AngsanaUPC" pitchFamily="18" charset="-34"/>
                <a:ea typeface="4815_KwangMD_Catthai" pitchFamily="2" charset="0"/>
                <a:cs typeface="AngsanaUPC" pitchFamily="18" charset="-34"/>
              </a:rPr>
              <a:t> บาท</a:t>
            </a:r>
            <a:endParaRPr lang="en-US" sz="3200" dirty="0">
              <a:solidFill>
                <a:srgbClr val="000000"/>
              </a:solidFill>
              <a:latin typeface="AngsanaUPC" pitchFamily="18" charset="-34"/>
              <a:ea typeface="4815_KwangMD_Catthai" pitchFamily="2" charset="0"/>
              <a:cs typeface="AngsanaUPC" pitchFamily="18" charset="-34"/>
            </a:endParaRPr>
          </a:p>
        </p:txBody>
      </p:sp>
      <p:grpSp>
        <p:nvGrpSpPr>
          <p:cNvPr id="89093" name="Group 5"/>
          <p:cNvGrpSpPr>
            <a:grpSpLocks/>
          </p:cNvGrpSpPr>
          <p:nvPr/>
        </p:nvGrpSpPr>
        <p:grpSpPr bwMode="auto">
          <a:xfrm>
            <a:off x="1258888" y="1701800"/>
            <a:ext cx="2160587" cy="1439863"/>
            <a:chOff x="720" y="2016"/>
            <a:chExt cx="1440" cy="1680"/>
          </a:xfrm>
        </p:grpSpPr>
        <p:sp>
          <p:nvSpPr>
            <p:cNvPr id="89094" name="AutoShape 6"/>
            <p:cNvSpPr>
              <a:spLocks noChangeArrowheads="1"/>
            </p:cNvSpPr>
            <p:nvPr/>
          </p:nvSpPr>
          <p:spPr bwMode="auto">
            <a:xfrm>
              <a:off x="720" y="2016"/>
              <a:ext cx="1440" cy="1680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th-TH" sz="2400">
                <a:latin typeface="4815_KwangMD_Catthai" pitchFamily="2" charset="0"/>
                <a:ea typeface="4815_KwangMD_Catthai" pitchFamily="2" charset="0"/>
                <a:cs typeface="4815_KwangMD_Catthai" pitchFamily="2" charset="0"/>
              </a:endParaRPr>
            </a:p>
          </p:txBody>
        </p:sp>
        <p:sp>
          <p:nvSpPr>
            <p:cNvPr id="89095" name="Text Box 7"/>
            <p:cNvSpPr txBox="1">
              <a:spLocks noChangeArrowheads="1"/>
            </p:cNvSpPr>
            <p:nvPr/>
          </p:nvSpPr>
          <p:spPr bwMode="auto">
            <a:xfrm>
              <a:off x="780" y="2140"/>
              <a:ext cx="1284" cy="13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/>
              <a:r>
                <a:rPr lang="th-TH" sz="2400">
                  <a:solidFill>
                    <a:srgbClr val="000000"/>
                  </a:solidFill>
                  <a:latin typeface="4815_KwangMD_Catthai" pitchFamily="2" charset="0"/>
                  <a:ea typeface="4815_KwangMD_Catthai" pitchFamily="2" charset="0"/>
                  <a:cs typeface="4815_KwangMD_Catthai" pitchFamily="2" charset="0"/>
                </a:rPr>
                <a:t>จำนวนเงิน</a:t>
              </a:r>
            </a:p>
            <a:p>
              <a:pPr algn="ctr" eaLnBrk="0" hangingPunct="0"/>
              <a:r>
                <a:rPr lang="th-TH" sz="2400">
                  <a:solidFill>
                    <a:srgbClr val="000000"/>
                  </a:solidFill>
                  <a:latin typeface="4815_KwangMD_Catthai" pitchFamily="2" charset="0"/>
                  <a:ea typeface="4815_KwangMD_Catthai" pitchFamily="2" charset="0"/>
                  <a:cs typeface="4815_KwangMD_Catthai" pitchFamily="2" charset="0"/>
                </a:rPr>
                <a:t>ที่จะชำระคืนเงินกู้เพื่อซื้อบ้านรายเดือน</a:t>
              </a:r>
              <a:endParaRPr lang="en-US" sz="2400">
                <a:solidFill>
                  <a:srgbClr val="000000"/>
                </a:solidFill>
                <a:latin typeface="4815_KwangMD_Catthai" pitchFamily="2" charset="0"/>
                <a:ea typeface="4815_KwangMD_Catthai" pitchFamily="2" charset="0"/>
                <a:cs typeface="4815_KwangMD_Catthai" pitchFamily="2" charset="0"/>
              </a:endParaRPr>
            </a:p>
          </p:txBody>
        </p:sp>
      </p:grpSp>
      <p:grpSp>
        <p:nvGrpSpPr>
          <p:cNvPr id="89096" name="Group 8"/>
          <p:cNvGrpSpPr>
            <a:grpSpLocks/>
          </p:cNvGrpSpPr>
          <p:nvPr/>
        </p:nvGrpSpPr>
        <p:grpSpPr bwMode="auto">
          <a:xfrm>
            <a:off x="5867400" y="1701800"/>
            <a:ext cx="2305050" cy="1691839"/>
            <a:chOff x="3504" y="2016"/>
            <a:chExt cx="1440" cy="1974"/>
          </a:xfrm>
        </p:grpSpPr>
        <p:sp>
          <p:nvSpPr>
            <p:cNvPr id="89097" name="AutoShape 9"/>
            <p:cNvSpPr>
              <a:spLocks noChangeArrowheads="1"/>
            </p:cNvSpPr>
            <p:nvPr/>
          </p:nvSpPr>
          <p:spPr bwMode="auto">
            <a:xfrm>
              <a:off x="3504" y="2016"/>
              <a:ext cx="1440" cy="1680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th-TH" sz="2400">
                <a:latin typeface="4815_KwangMD_Catthai" pitchFamily="2" charset="0"/>
                <a:ea typeface="4815_KwangMD_Catthai" pitchFamily="2" charset="0"/>
                <a:cs typeface="4815_KwangMD_Catthai" pitchFamily="2" charset="0"/>
              </a:endParaRPr>
            </a:p>
          </p:txBody>
        </p:sp>
        <p:sp>
          <p:nvSpPr>
            <p:cNvPr id="89098" name="Text Box 10"/>
            <p:cNvSpPr txBox="1">
              <a:spLocks noChangeArrowheads="1"/>
            </p:cNvSpPr>
            <p:nvPr/>
          </p:nvSpPr>
          <p:spPr bwMode="auto">
            <a:xfrm>
              <a:off x="3648" y="2159"/>
              <a:ext cx="1284" cy="18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th-TH" sz="2400" dirty="0">
                  <a:solidFill>
                    <a:srgbClr val="000000"/>
                  </a:solidFill>
                  <a:latin typeface="4815_KwangMD_Catthai" pitchFamily="2" charset="0"/>
                  <a:ea typeface="4815_KwangMD_Catthai" pitchFamily="2" charset="0"/>
                  <a:cs typeface="4815_KwangMD_Catthai" pitchFamily="2" charset="0"/>
                </a:rPr>
                <a:t>จำนวนเงินที่ผู้</a:t>
              </a:r>
              <a:r>
                <a:rPr lang="th-TH" sz="2400" dirty="0" smtClean="0">
                  <a:solidFill>
                    <a:srgbClr val="000000"/>
                  </a:solidFill>
                  <a:latin typeface="4815_KwangMD_Catthai" pitchFamily="2" charset="0"/>
                  <a:ea typeface="4815_KwangMD_Catthai" pitchFamily="2" charset="0"/>
                  <a:cs typeface="4815_KwangMD_Catthai" pitchFamily="2" charset="0"/>
                </a:rPr>
                <a:t>กู้จะต้อง</a:t>
              </a:r>
              <a:r>
                <a:rPr lang="th-TH" sz="2400" dirty="0">
                  <a:solidFill>
                    <a:srgbClr val="000000"/>
                  </a:solidFill>
                  <a:latin typeface="4815_KwangMD_Catthai" pitchFamily="2" charset="0"/>
                  <a:ea typeface="4815_KwangMD_Catthai" pitchFamily="2" charset="0"/>
                  <a:cs typeface="4815_KwangMD_Catthai" pitchFamily="2" charset="0"/>
                </a:rPr>
                <a:t>ผ่อนชำระ</a:t>
              </a:r>
              <a:r>
                <a:rPr lang="th-TH" sz="2400" dirty="0" smtClean="0">
                  <a:solidFill>
                    <a:srgbClr val="000000"/>
                  </a:solidFill>
                  <a:latin typeface="4815_KwangMD_Catthai" pitchFamily="2" charset="0"/>
                  <a:ea typeface="4815_KwangMD_Catthai" pitchFamily="2" charset="0"/>
                  <a:cs typeface="4815_KwangMD_Catthai" pitchFamily="2" charset="0"/>
                </a:rPr>
                <a:t>หนี้ทั้งสิ้น</a:t>
              </a:r>
              <a:r>
                <a:rPr lang="th-TH" sz="2400" dirty="0">
                  <a:solidFill>
                    <a:srgbClr val="000000"/>
                  </a:solidFill>
                  <a:latin typeface="4815_KwangMD_Catthai" pitchFamily="2" charset="0"/>
                  <a:ea typeface="4815_KwangMD_Catthai" pitchFamily="2" charset="0"/>
                  <a:cs typeface="4815_KwangMD_Catthai" pitchFamily="2" charset="0"/>
                </a:rPr>
                <a:t>ต่อเดือน</a:t>
              </a:r>
              <a:endParaRPr lang="en-US" sz="2400" dirty="0">
                <a:solidFill>
                  <a:srgbClr val="000000"/>
                </a:solidFill>
                <a:latin typeface="4815_KwangMD_Catthai" pitchFamily="2" charset="0"/>
                <a:ea typeface="4815_KwangMD_Catthai" pitchFamily="2" charset="0"/>
                <a:cs typeface="4815_KwangMD_Catthai" pitchFamily="2" charset="0"/>
              </a:endParaRPr>
            </a:p>
          </p:txBody>
        </p:sp>
      </p:grpSp>
      <p:sp>
        <p:nvSpPr>
          <p:cNvPr id="89099" name="AutoShape 11"/>
          <p:cNvSpPr>
            <a:spLocks noChangeArrowheads="1"/>
          </p:cNvSpPr>
          <p:nvPr/>
        </p:nvSpPr>
        <p:spPr bwMode="auto">
          <a:xfrm>
            <a:off x="3706813" y="1990725"/>
            <a:ext cx="1944687" cy="792163"/>
          </a:xfrm>
          <a:prstGeom prst="leftRightArrow">
            <a:avLst>
              <a:gd name="adj1" fmla="val 50000"/>
              <a:gd name="adj2" fmla="val 49098"/>
            </a:avLst>
          </a:prstGeom>
          <a:solidFill>
            <a:srgbClr val="CC99FF"/>
          </a:solidFill>
          <a:ln w="28575">
            <a:solidFill>
              <a:srgbClr val="800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th-TH" sz="2400">
                <a:latin typeface="4815_KwangMD_Catthai" pitchFamily="2" charset="0"/>
                <a:ea typeface="4815_KwangMD_Catthai" pitchFamily="2" charset="0"/>
                <a:cs typeface="4815_KwangMD_Catthai" pitchFamily="2" charset="0"/>
              </a:rPr>
              <a:t>เปรียบเทียบ</a:t>
            </a:r>
          </a:p>
        </p:txBody>
      </p:sp>
      <p:sp>
        <p:nvSpPr>
          <p:cNvPr id="89100" name="Rectangle 12"/>
          <p:cNvSpPr>
            <a:spLocks noChangeArrowheads="1"/>
          </p:cNvSpPr>
          <p:nvPr/>
        </p:nvSpPr>
        <p:spPr bwMode="auto">
          <a:xfrm>
            <a:off x="827088" y="3214688"/>
            <a:ext cx="3024187" cy="863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th-TH" sz="2000" i="1" dirty="0">
                <a:solidFill>
                  <a:srgbClr val="000000"/>
                </a:solidFill>
                <a:latin typeface="4815_KwangMD_Catthai" pitchFamily="2" charset="0"/>
                <a:ea typeface="4815_KwangMD_Catthai" pitchFamily="2" charset="0"/>
                <a:cs typeface="4815_KwangMD_Catthai" pitchFamily="2" charset="0"/>
              </a:rPr>
              <a:t>จะต้องไม่สูงกว่า </a:t>
            </a:r>
            <a:r>
              <a:rPr lang="en-US" sz="2000" i="1" dirty="0">
                <a:solidFill>
                  <a:srgbClr val="000000"/>
                </a:solidFill>
                <a:latin typeface="4815_KwangMD_Catthai" pitchFamily="2" charset="0"/>
                <a:ea typeface="4815_KwangMD_Catthai" pitchFamily="2" charset="0"/>
                <a:cs typeface="4815_KwangMD_Catthai" pitchFamily="2" charset="0"/>
              </a:rPr>
              <a:t>25-30%</a:t>
            </a:r>
            <a:endParaRPr lang="th-TH" sz="2000" i="1" dirty="0">
              <a:solidFill>
                <a:srgbClr val="000000"/>
              </a:solidFill>
              <a:latin typeface="4815_KwangMD_Catthai" pitchFamily="2" charset="0"/>
              <a:ea typeface="4815_KwangMD_Catthai" pitchFamily="2" charset="0"/>
              <a:cs typeface="4815_KwangMD_Catthai" pitchFamily="2" charset="0"/>
            </a:endParaRPr>
          </a:p>
          <a:p>
            <a:pPr algn="ctr"/>
            <a:r>
              <a:rPr lang="th-TH" sz="2000" i="1" dirty="0">
                <a:solidFill>
                  <a:srgbClr val="000000"/>
                </a:solidFill>
                <a:latin typeface="4815_KwangMD_Catthai" pitchFamily="2" charset="0"/>
                <a:ea typeface="4815_KwangMD_Catthai" pitchFamily="2" charset="0"/>
                <a:cs typeface="4815_KwangMD_Catthai" pitchFamily="2" charset="0"/>
              </a:rPr>
              <a:t>ของรายได้ก่อนหักภาษีต่อเดือน</a:t>
            </a:r>
          </a:p>
        </p:txBody>
      </p:sp>
      <p:sp>
        <p:nvSpPr>
          <p:cNvPr id="89101" name="Rectangle 13"/>
          <p:cNvSpPr>
            <a:spLocks noChangeArrowheads="1"/>
          </p:cNvSpPr>
          <p:nvPr/>
        </p:nvSpPr>
        <p:spPr bwMode="auto">
          <a:xfrm>
            <a:off x="5364163" y="3214688"/>
            <a:ext cx="3024187" cy="863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th-TH" sz="2000" i="1" dirty="0">
                <a:solidFill>
                  <a:srgbClr val="000000"/>
                </a:solidFill>
                <a:latin typeface="4815_KwangMD_Catthai" pitchFamily="2" charset="0"/>
                <a:ea typeface="4815_KwangMD_Catthai" pitchFamily="2" charset="0"/>
                <a:cs typeface="4815_KwangMD_Catthai" pitchFamily="2" charset="0"/>
              </a:rPr>
              <a:t>จะต้องไม่สูงกว่า </a:t>
            </a:r>
            <a:r>
              <a:rPr lang="en-US" sz="2000" i="1" dirty="0">
                <a:solidFill>
                  <a:srgbClr val="000000"/>
                </a:solidFill>
                <a:latin typeface="4815_KwangMD_Catthai" pitchFamily="2" charset="0"/>
                <a:ea typeface="4815_KwangMD_Catthai" pitchFamily="2" charset="0"/>
                <a:cs typeface="4815_KwangMD_Catthai" pitchFamily="2" charset="0"/>
              </a:rPr>
              <a:t>33-38%</a:t>
            </a:r>
            <a:endParaRPr lang="th-TH" sz="2000" i="1" dirty="0">
              <a:solidFill>
                <a:srgbClr val="000000"/>
              </a:solidFill>
              <a:latin typeface="4815_KwangMD_Catthai" pitchFamily="2" charset="0"/>
              <a:ea typeface="4815_KwangMD_Catthai" pitchFamily="2" charset="0"/>
              <a:cs typeface="4815_KwangMD_Catthai" pitchFamily="2" charset="0"/>
            </a:endParaRPr>
          </a:p>
          <a:p>
            <a:pPr algn="ctr"/>
            <a:r>
              <a:rPr lang="th-TH" sz="2000" i="1" dirty="0">
                <a:solidFill>
                  <a:srgbClr val="000000"/>
                </a:solidFill>
                <a:latin typeface="4815_KwangMD_Catthai" pitchFamily="2" charset="0"/>
                <a:ea typeface="4815_KwangMD_Catthai" pitchFamily="2" charset="0"/>
                <a:cs typeface="4815_KwangMD_Catthai" pitchFamily="2" charset="0"/>
              </a:rPr>
              <a:t>ของรายได้หลังหักภาษีต่อเดือน</a:t>
            </a:r>
          </a:p>
        </p:txBody>
      </p:sp>
      <p:sp>
        <p:nvSpPr>
          <p:cNvPr id="89102" name="Rectangle 14"/>
          <p:cNvSpPr>
            <a:spLocks noChangeArrowheads="1"/>
          </p:cNvSpPr>
          <p:nvPr/>
        </p:nvSpPr>
        <p:spPr bwMode="auto">
          <a:xfrm>
            <a:off x="781050" y="4149725"/>
            <a:ext cx="3095625" cy="1079500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200" dirty="0">
                <a:latin typeface="AngsanaUPC" pitchFamily="18" charset="-34"/>
                <a:cs typeface="AngsanaUPC" pitchFamily="18" charset="-34"/>
              </a:rPr>
              <a:t>25% </a:t>
            </a:r>
            <a:r>
              <a:rPr lang="th-TH" sz="3200" dirty="0">
                <a:latin typeface="AngsanaUPC" pitchFamily="18" charset="-34"/>
                <a:cs typeface="AngsanaUPC" pitchFamily="18" charset="-34"/>
              </a:rPr>
              <a:t>ของ </a:t>
            </a:r>
            <a:r>
              <a:rPr lang="en-US" sz="3200" dirty="0">
                <a:latin typeface="AngsanaUPC" pitchFamily="18" charset="-34"/>
                <a:cs typeface="AngsanaUPC" pitchFamily="18" charset="-34"/>
              </a:rPr>
              <a:t>30,000 </a:t>
            </a:r>
            <a:r>
              <a:rPr lang="th-TH" sz="3200" dirty="0">
                <a:latin typeface="AngsanaUPC" pitchFamily="18" charset="-34"/>
                <a:cs typeface="AngsanaUPC" pitchFamily="18" charset="-34"/>
              </a:rPr>
              <a:t>บาท</a:t>
            </a:r>
          </a:p>
          <a:p>
            <a:pPr algn="ctr"/>
            <a:endParaRPr lang="th-TH" sz="3200" dirty="0"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89103" name="Oval 15"/>
          <p:cNvSpPr>
            <a:spLocks noChangeArrowheads="1"/>
          </p:cNvSpPr>
          <p:nvPr/>
        </p:nvSpPr>
        <p:spPr bwMode="auto">
          <a:xfrm>
            <a:off x="1547813" y="4654550"/>
            <a:ext cx="1511300" cy="503238"/>
          </a:xfrm>
          <a:prstGeom prst="ellipse">
            <a:avLst/>
          </a:prstGeom>
          <a:solidFill>
            <a:srgbClr val="C0C0C0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b="1">
                <a:latin typeface="4815_KwangMD_Catthai" pitchFamily="2" charset="0"/>
                <a:ea typeface="4815_KwangMD_Catthai" pitchFamily="2" charset="0"/>
                <a:cs typeface="4815_KwangMD_Catthai" pitchFamily="2" charset="0"/>
              </a:rPr>
              <a:t>7,500</a:t>
            </a:r>
            <a:endParaRPr lang="th-TH" sz="2400" b="1">
              <a:latin typeface="4815_KwangMD_Catthai" pitchFamily="2" charset="0"/>
              <a:ea typeface="4815_KwangMD_Catthai" pitchFamily="2" charset="0"/>
              <a:cs typeface="4815_KwangMD_Catthai" pitchFamily="2" charset="0"/>
            </a:endParaRPr>
          </a:p>
        </p:txBody>
      </p:sp>
      <p:sp>
        <p:nvSpPr>
          <p:cNvPr id="89104" name="Rectangle 16"/>
          <p:cNvSpPr>
            <a:spLocks noChangeArrowheads="1"/>
          </p:cNvSpPr>
          <p:nvPr/>
        </p:nvSpPr>
        <p:spPr bwMode="auto">
          <a:xfrm>
            <a:off x="5330825" y="4149725"/>
            <a:ext cx="3095625" cy="1079500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200" dirty="0">
                <a:latin typeface="AngsanaUPC" pitchFamily="18" charset="-34"/>
                <a:cs typeface="AngsanaUPC" pitchFamily="18" charset="-34"/>
              </a:rPr>
              <a:t>33% </a:t>
            </a:r>
            <a:r>
              <a:rPr lang="th-TH" sz="3200" dirty="0">
                <a:latin typeface="AngsanaUPC" pitchFamily="18" charset="-34"/>
                <a:cs typeface="AngsanaUPC" pitchFamily="18" charset="-34"/>
              </a:rPr>
              <a:t>ของ </a:t>
            </a:r>
            <a:r>
              <a:rPr lang="en-US" sz="3200" dirty="0">
                <a:latin typeface="AngsanaUPC" pitchFamily="18" charset="-34"/>
                <a:cs typeface="AngsanaUPC" pitchFamily="18" charset="-34"/>
              </a:rPr>
              <a:t>30,000 </a:t>
            </a:r>
            <a:r>
              <a:rPr lang="th-TH" sz="3200" dirty="0">
                <a:latin typeface="AngsanaUPC" pitchFamily="18" charset="-34"/>
                <a:cs typeface="AngsanaUPC" pitchFamily="18" charset="-34"/>
              </a:rPr>
              <a:t>บาท</a:t>
            </a:r>
          </a:p>
          <a:p>
            <a:pPr algn="ctr"/>
            <a:endParaRPr lang="th-TH" sz="3200" dirty="0"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89105" name="Oval 17"/>
          <p:cNvSpPr>
            <a:spLocks noChangeArrowheads="1"/>
          </p:cNvSpPr>
          <p:nvPr/>
        </p:nvSpPr>
        <p:spPr bwMode="auto">
          <a:xfrm>
            <a:off x="6227763" y="4654550"/>
            <a:ext cx="1511300" cy="503238"/>
          </a:xfrm>
          <a:prstGeom prst="ellipse">
            <a:avLst/>
          </a:prstGeom>
          <a:solidFill>
            <a:srgbClr val="C0C0C0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b="1">
                <a:latin typeface="4815_KwangMD_Catthai" pitchFamily="2" charset="0"/>
                <a:ea typeface="4815_KwangMD_Catthai" pitchFamily="2" charset="0"/>
                <a:cs typeface="4815_KwangMD_Catthai" pitchFamily="2" charset="0"/>
              </a:rPr>
              <a:t>~10,000</a:t>
            </a:r>
            <a:endParaRPr lang="th-TH" sz="2400" b="1">
              <a:latin typeface="4815_KwangMD_Catthai" pitchFamily="2" charset="0"/>
              <a:ea typeface="4815_KwangMD_Catthai" pitchFamily="2" charset="0"/>
              <a:cs typeface="4815_KwangMD_Catthai" pitchFamily="2" charset="0"/>
            </a:endParaRPr>
          </a:p>
        </p:txBody>
      </p:sp>
      <p:sp>
        <p:nvSpPr>
          <p:cNvPr id="89108" name="AutoShape 20"/>
          <p:cNvSpPr>
            <a:spLocks/>
          </p:cNvSpPr>
          <p:nvPr/>
        </p:nvSpPr>
        <p:spPr bwMode="auto">
          <a:xfrm rot="5400000" flipH="1">
            <a:off x="4537076" y="2962275"/>
            <a:ext cx="214312" cy="4751387"/>
          </a:xfrm>
          <a:prstGeom prst="leftBrace">
            <a:avLst>
              <a:gd name="adj1" fmla="val 18475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9109" name="Rectangle 21"/>
          <p:cNvSpPr>
            <a:spLocks noChangeArrowheads="1"/>
          </p:cNvSpPr>
          <p:nvPr/>
        </p:nvSpPr>
        <p:spPr bwMode="auto">
          <a:xfrm>
            <a:off x="3419475" y="5470525"/>
            <a:ext cx="2446338" cy="433388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th-TH" sz="2400" b="1" dirty="0">
                <a:latin typeface="4815_KwangMD_Catthai" pitchFamily="2" charset="0"/>
                <a:ea typeface="4815_KwangMD_Catthai" pitchFamily="2" charset="0"/>
                <a:cs typeface="4815_KwangMD_Catthai" pitchFamily="2" charset="0"/>
              </a:rPr>
              <a:t>ผลต่าง </a:t>
            </a:r>
            <a:r>
              <a:rPr lang="en-US" sz="2400" b="1" dirty="0">
                <a:latin typeface="4815_KwangMD_Catthai" pitchFamily="2" charset="0"/>
                <a:ea typeface="4815_KwangMD_Catthai" pitchFamily="2" charset="0"/>
                <a:cs typeface="4815_KwangMD_Catthai" pitchFamily="2" charset="0"/>
              </a:rPr>
              <a:t>= 2,500 </a:t>
            </a:r>
            <a:r>
              <a:rPr lang="th-TH" sz="2400" b="1" dirty="0">
                <a:latin typeface="4815_KwangMD_Catthai" pitchFamily="2" charset="0"/>
                <a:ea typeface="4815_KwangMD_Catthai" pitchFamily="2" charset="0"/>
                <a:cs typeface="4815_KwangMD_Catthai" pitchFamily="2" charset="0"/>
              </a:rPr>
              <a:t>บาท</a:t>
            </a:r>
          </a:p>
        </p:txBody>
      </p:sp>
      <p:sp>
        <p:nvSpPr>
          <p:cNvPr id="89111" name="AutoShape 23"/>
          <p:cNvSpPr>
            <a:spLocks noChangeArrowheads="1"/>
          </p:cNvSpPr>
          <p:nvPr/>
        </p:nvSpPr>
        <p:spPr bwMode="auto">
          <a:xfrm>
            <a:off x="539750" y="5373688"/>
            <a:ext cx="2447925" cy="1223962"/>
          </a:xfrm>
          <a:prstGeom prst="wedgeRoundRectCallout">
            <a:avLst>
              <a:gd name="adj1" fmla="val 65046"/>
              <a:gd name="adj2" fmla="val -21079"/>
              <a:gd name="adj3" fmla="val 16667"/>
            </a:avLst>
          </a:prstGeom>
          <a:solidFill>
            <a:srgbClr val="FFFF99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th-TH" sz="2400" dirty="0">
                <a:solidFill>
                  <a:srgbClr val="000000"/>
                </a:solidFill>
                <a:latin typeface="AngsanaUPC" pitchFamily="18" charset="-34"/>
                <a:ea typeface="4815_KwangMD_Catthai" pitchFamily="2" charset="0"/>
                <a:cs typeface="AngsanaUPC" pitchFamily="18" charset="-34"/>
              </a:rPr>
              <a:t>หากต้องชำระหนี้อื่นมากกว่า</a:t>
            </a:r>
          </a:p>
          <a:p>
            <a:pPr algn="ctr"/>
            <a:r>
              <a:rPr lang="en-US" sz="2400" dirty="0">
                <a:solidFill>
                  <a:srgbClr val="000000"/>
                </a:solidFill>
                <a:latin typeface="AngsanaUPC" pitchFamily="18" charset="-34"/>
                <a:ea typeface="4815_KwangMD_Catthai" pitchFamily="2" charset="0"/>
                <a:cs typeface="AngsanaUPC" pitchFamily="18" charset="-34"/>
              </a:rPr>
              <a:t>2,500 </a:t>
            </a:r>
            <a:r>
              <a:rPr lang="th-TH" sz="2400" dirty="0">
                <a:solidFill>
                  <a:srgbClr val="000000"/>
                </a:solidFill>
                <a:latin typeface="AngsanaUPC" pitchFamily="18" charset="-34"/>
                <a:ea typeface="4815_KwangMD_Catthai" pitchFamily="2" charset="0"/>
                <a:cs typeface="AngsanaUPC" pitchFamily="18" charset="-34"/>
              </a:rPr>
              <a:t>บาท จำนวนเงินที่</a:t>
            </a:r>
          </a:p>
          <a:p>
            <a:pPr algn="ctr"/>
            <a:r>
              <a:rPr lang="th-TH" sz="2400" dirty="0">
                <a:solidFill>
                  <a:srgbClr val="000000"/>
                </a:solidFill>
                <a:latin typeface="AngsanaUPC" pitchFamily="18" charset="-34"/>
                <a:ea typeface="4815_KwangMD_Catthai" pitchFamily="2" charset="0"/>
                <a:cs typeface="AngsanaUPC" pitchFamily="18" charset="-34"/>
              </a:rPr>
              <a:t>จ่ายคืนเงินกู้จำนองจะลดลงตาม</a:t>
            </a:r>
          </a:p>
        </p:txBody>
      </p:sp>
      <p:sp>
        <p:nvSpPr>
          <p:cNvPr id="89112" name="AutoShape 24"/>
          <p:cNvSpPr>
            <a:spLocks noChangeArrowheads="1"/>
          </p:cNvSpPr>
          <p:nvPr/>
        </p:nvSpPr>
        <p:spPr bwMode="auto">
          <a:xfrm>
            <a:off x="6227763" y="5373688"/>
            <a:ext cx="2447925" cy="1222375"/>
          </a:xfrm>
          <a:prstGeom prst="wedgeRoundRectCallout">
            <a:avLst>
              <a:gd name="adj1" fmla="val -61412"/>
              <a:gd name="adj2" fmla="val -18963"/>
              <a:gd name="adj3" fmla="val 16667"/>
            </a:avLst>
          </a:prstGeom>
          <a:solidFill>
            <a:srgbClr val="FFFF99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th-TH" sz="2000" dirty="0">
                <a:solidFill>
                  <a:srgbClr val="000000"/>
                </a:solidFill>
                <a:latin typeface="AngsanaUPC" pitchFamily="18" charset="-34"/>
                <a:ea typeface="4815_KwangMD_Catthai" pitchFamily="2" charset="0"/>
                <a:cs typeface="AngsanaUPC" pitchFamily="18" charset="-34"/>
              </a:rPr>
              <a:t>เช่น หนี้อื่นที่ต้องชำระมีจำนวน</a:t>
            </a:r>
          </a:p>
          <a:p>
            <a:r>
              <a:rPr lang="en-US" sz="2000" dirty="0">
                <a:solidFill>
                  <a:srgbClr val="000000"/>
                </a:solidFill>
                <a:latin typeface="AngsanaUPC" pitchFamily="18" charset="-34"/>
                <a:ea typeface="4815_KwangMD_Catthai" pitchFamily="2" charset="0"/>
                <a:cs typeface="AngsanaUPC" pitchFamily="18" charset="-34"/>
              </a:rPr>
              <a:t>3,500 </a:t>
            </a:r>
            <a:r>
              <a:rPr lang="th-TH" sz="2000" dirty="0">
                <a:solidFill>
                  <a:srgbClr val="000000"/>
                </a:solidFill>
                <a:latin typeface="AngsanaUPC" pitchFamily="18" charset="-34"/>
                <a:ea typeface="4815_KwangMD_Catthai" pitchFamily="2" charset="0"/>
                <a:cs typeface="AngsanaUPC" pitchFamily="18" charset="-34"/>
              </a:rPr>
              <a:t>บาท ดังนั้น จำนวนเงินที่</a:t>
            </a:r>
          </a:p>
          <a:p>
            <a:r>
              <a:rPr lang="th-TH" sz="2000" dirty="0">
                <a:solidFill>
                  <a:srgbClr val="000000"/>
                </a:solidFill>
                <a:latin typeface="AngsanaUPC" pitchFamily="18" charset="-34"/>
                <a:ea typeface="4815_KwangMD_Catthai" pitchFamily="2" charset="0"/>
                <a:cs typeface="AngsanaUPC" pitchFamily="18" charset="-34"/>
              </a:rPr>
              <a:t>สามารถจ่ายคืนเงินกู้จำนองจะเหลือ</a:t>
            </a:r>
          </a:p>
          <a:p>
            <a:r>
              <a:rPr lang="en-US" sz="2000" dirty="0">
                <a:solidFill>
                  <a:srgbClr val="000000"/>
                </a:solidFill>
                <a:latin typeface="AngsanaUPC" pitchFamily="18" charset="-34"/>
                <a:ea typeface="4815_KwangMD_Catthai" pitchFamily="2" charset="0"/>
                <a:cs typeface="AngsanaUPC" pitchFamily="18" charset="-34"/>
              </a:rPr>
              <a:t>6,500 </a:t>
            </a:r>
            <a:r>
              <a:rPr lang="th-TH" sz="2000" dirty="0">
                <a:solidFill>
                  <a:srgbClr val="000000"/>
                </a:solidFill>
                <a:latin typeface="AngsanaUPC" pitchFamily="18" charset="-34"/>
                <a:ea typeface="4815_KwangMD_Catthai" pitchFamily="2" charset="0"/>
                <a:cs typeface="AngsanaUPC" pitchFamily="18" charset="-34"/>
              </a:rPr>
              <a:t>บาท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909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909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90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9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70" decel="100000"/>
                                        <p:tgtEl>
                                          <p:spTgt spid="8909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770" decel="100000"/>
                                        <p:tgtEl>
                                          <p:spTgt spid="8909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909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890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90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5" dur="770" fill="hold"/>
                                        <p:tgtEl>
                                          <p:spTgt spid="890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90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70" decel="100000"/>
                                        <p:tgtEl>
                                          <p:spTgt spid="8909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770" decel="100000"/>
                                        <p:tgtEl>
                                          <p:spTgt spid="8909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909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890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90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6" dur="770" fill="hold"/>
                                        <p:tgtEl>
                                          <p:spTgt spid="890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90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89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89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89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89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89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891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89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89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89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891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89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89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6" dur="500"/>
                                        <p:tgtEl>
                                          <p:spTgt spid="89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89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891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89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89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9" dur="500"/>
                                        <p:tgtEl>
                                          <p:spTgt spid="89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89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891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89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89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2" grpId="0" animBg="1"/>
      <p:bldP spid="89099" grpId="0" animBg="1"/>
      <p:bldP spid="89100" grpId="0" animBg="1"/>
      <p:bldP spid="89101" grpId="0" animBg="1"/>
      <p:bldP spid="89102" grpId="0" animBg="1"/>
      <p:bldP spid="89103" grpId="0" animBg="1"/>
      <p:bldP spid="89104" grpId="0" animBg="1"/>
      <p:bldP spid="89105" grpId="0" animBg="1"/>
      <p:bldP spid="89109" grpId="0" animBg="1"/>
    </p:bldLst>
  </p:timing>
</p:sld>
</file>

<file path=ppt/theme/theme1.xml><?xml version="1.0" encoding="utf-8"?>
<a:theme xmlns:a="http://schemas.openxmlformats.org/drawingml/2006/main" name="powerpoint-templates-19">
  <a:themeElements>
    <a:clrScheme name="powerpoint-templates-19 3">
      <a:dk1>
        <a:srgbClr val="0E3558"/>
      </a:dk1>
      <a:lt1>
        <a:srgbClr val="FFFFFF"/>
      </a:lt1>
      <a:dk2>
        <a:srgbClr val="006699"/>
      </a:dk2>
      <a:lt2>
        <a:srgbClr val="969696"/>
      </a:lt2>
      <a:accent1>
        <a:srgbClr val="3B86CB"/>
      </a:accent1>
      <a:accent2>
        <a:srgbClr val="5CB68D"/>
      </a:accent2>
      <a:accent3>
        <a:srgbClr val="FFFFFF"/>
      </a:accent3>
      <a:accent4>
        <a:srgbClr val="0A2C4A"/>
      </a:accent4>
      <a:accent5>
        <a:srgbClr val="AFC3E2"/>
      </a:accent5>
      <a:accent6>
        <a:srgbClr val="53A57F"/>
      </a:accent6>
      <a:hlink>
        <a:srgbClr val="CC3300"/>
      </a:hlink>
      <a:folHlink>
        <a:srgbClr val="333399"/>
      </a:folHlink>
    </a:clrScheme>
    <a:fontScheme name="powerpoint-templates-19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owerpoint-templates-19 1">
        <a:dk1>
          <a:srgbClr val="132767"/>
        </a:dk1>
        <a:lt1>
          <a:srgbClr val="FFFFFF"/>
        </a:lt1>
        <a:dk2>
          <a:srgbClr val="184BB2"/>
        </a:dk2>
        <a:lt2>
          <a:srgbClr val="C0C0C0"/>
        </a:lt2>
        <a:accent1>
          <a:srgbClr val="22A2E2"/>
        </a:accent1>
        <a:accent2>
          <a:srgbClr val="81CFEB"/>
        </a:accent2>
        <a:accent3>
          <a:srgbClr val="FFFFFF"/>
        </a:accent3>
        <a:accent4>
          <a:srgbClr val="0E2057"/>
        </a:accent4>
        <a:accent5>
          <a:srgbClr val="ABCEEE"/>
        </a:accent5>
        <a:accent6>
          <a:srgbClr val="74BBD5"/>
        </a:accent6>
        <a:hlink>
          <a:srgbClr val="55ABA9"/>
        </a:hlink>
        <a:folHlink>
          <a:srgbClr val="DCCA4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s-19 2">
        <a:dk1>
          <a:srgbClr val="37175B"/>
        </a:dk1>
        <a:lt1>
          <a:srgbClr val="FFFFFF"/>
        </a:lt1>
        <a:dk2>
          <a:srgbClr val="754ECC"/>
        </a:dk2>
        <a:lt2>
          <a:srgbClr val="C0C0C0"/>
        </a:lt2>
        <a:accent1>
          <a:srgbClr val="869EEC"/>
        </a:accent1>
        <a:accent2>
          <a:srgbClr val="EFA441"/>
        </a:accent2>
        <a:accent3>
          <a:srgbClr val="FFFFFF"/>
        </a:accent3>
        <a:accent4>
          <a:srgbClr val="2D124C"/>
        </a:accent4>
        <a:accent5>
          <a:srgbClr val="C3CCF4"/>
        </a:accent5>
        <a:accent6>
          <a:srgbClr val="D9943A"/>
        </a:accent6>
        <a:hlink>
          <a:srgbClr val="33835F"/>
        </a:hlink>
        <a:folHlink>
          <a:srgbClr val="AAC85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s-19 3">
        <a:dk1>
          <a:srgbClr val="0E3558"/>
        </a:dk1>
        <a:lt1>
          <a:srgbClr val="FFFFFF"/>
        </a:lt1>
        <a:dk2>
          <a:srgbClr val="006699"/>
        </a:dk2>
        <a:lt2>
          <a:srgbClr val="969696"/>
        </a:lt2>
        <a:accent1>
          <a:srgbClr val="3B86CB"/>
        </a:accent1>
        <a:accent2>
          <a:srgbClr val="5CB68D"/>
        </a:accent2>
        <a:accent3>
          <a:srgbClr val="FFFFFF"/>
        </a:accent3>
        <a:accent4>
          <a:srgbClr val="0A2C4A"/>
        </a:accent4>
        <a:accent5>
          <a:srgbClr val="AFC3E2"/>
        </a:accent5>
        <a:accent6>
          <a:srgbClr val="53A57F"/>
        </a:accent6>
        <a:hlink>
          <a:srgbClr val="CC3300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powerpoint-templates-19</Template>
  <TotalTime>426</TotalTime>
  <Words>1394</Words>
  <Application>Microsoft Office PowerPoint</Application>
  <PresentationFormat>On-screen Show (4:3)</PresentationFormat>
  <Paragraphs>209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Wingdings</vt:lpstr>
      <vt:lpstr>4815_KwangMD_Catthai</vt:lpstr>
      <vt:lpstr>Angsana New</vt:lpstr>
      <vt:lpstr>Verdana</vt:lpstr>
      <vt:lpstr>powerpoint-templates-19</vt:lpstr>
      <vt:lpstr>Slide 1</vt:lpstr>
      <vt:lpstr>ประเภทของที่อยู่อาศัย</vt:lpstr>
      <vt:lpstr>ปัจจัยในการเลือกซื้อบ้าน</vt:lpstr>
      <vt:lpstr>มูลเหตุจูงใจในการซื้อบ้าน</vt:lpstr>
      <vt:lpstr>รายจ่ายเพื่อที่อยู่อาศัย</vt:lpstr>
      <vt:lpstr>รายจ่ายเพื่อที่อยู่อาศัย</vt:lpstr>
      <vt:lpstr>รายจ่ายเพื่อที่อยู่อาศัย</vt:lpstr>
      <vt:lpstr>รายจ่ายเพื่อที่อยู่อาศัย</vt:lpstr>
      <vt:lpstr>รายจ่ายเพื่อที่อยู่อาศัย</vt:lpstr>
      <vt:lpstr>รายจ่ายเพื่อที่อยู่อาศัย</vt:lpstr>
      <vt:lpstr>รายจ่ายเพื่อที่อยู่อาศัย</vt:lpstr>
      <vt:lpstr>รายจ่ายเพื่อที่อยู่อาศัย</vt:lpstr>
      <vt:lpstr>ขั้นตอนในการซื้อบ้าน</vt:lpstr>
      <vt:lpstr>การก่อหนี้ใหม่ (Refinancing)</vt:lpstr>
      <vt:lpstr>การก่อหนี้ใหม่ (Refinancing)</vt:lpstr>
      <vt:lpstr>การตัดสินใจเช่าหรือซื้อบ้านเป็นของตนเอง</vt:lpstr>
      <vt:lpstr>การตัดสินใจเช่าหรือซื้อบ้านเป็นของตนเอง</vt:lpstr>
      <vt:lpstr>Slide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admin</dc:creator>
  <cp:lastModifiedBy>TS</cp:lastModifiedBy>
  <cp:revision>85</cp:revision>
  <dcterms:created xsi:type="dcterms:W3CDTF">2011-07-09T07:45:42Z</dcterms:created>
  <dcterms:modified xsi:type="dcterms:W3CDTF">2011-08-25T00:40:24Z</dcterms:modified>
</cp:coreProperties>
</file>