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81" r:id="rId2"/>
    <p:sldId id="382" r:id="rId3"/>
    <p:sldId id="414" r:id="rId4"/>
    <p:sldId id="415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4" r:id="rId16"/>
    <p:sldId id="406" r:id="rId17"/>
    <p:sldId id="405" r:id="rId18"/>
    <p:sldId id="407" r:id="rId19"/>
    <p:sldId id="409" r:id="rId20"/>
    <p:sldId id="410" r:id="rId21"/>
    <p:sldId id="395" r:id="rId22"/>
    <p:sldId id="396" r:id="rId23"/>
    <p:sldId id="397" r:id="rId24"/>
    <p:sldId id="398" r:id="rId25"/>
    <p:sldId id="411" r:id="rId26"/>
    <p:sldId id="412" r:id="rId27"/>
    <p:sldId id="413" r:id="rId28"/>
    <p:sldId id="399" r:id="rId29"/>
    <p:sldId id="416" r:id="rId30"/>
    <p:sldId id="400" r:id="rId31"/>
    <p:sldId id="340" r:id="rId32"/>
    <p:sldId id="341" r:id="rId33"/>
  </p:sldIdLst>
  <p:sldSz cx="9144000" cy="6858000" type="screen4x3"/>
  <p:notesSz cx="7315200" cy="9601200"/>
  <p:defaultTextStyle>
    <a:defPPr>
      <a:defRPr lang="th-TH"/>
    </a:defPPr>
    <a:lvl1pPr algn="l" rtl="0" eaLnBrk="0" fontAlgn="base" hangingPunct="0">
      <a:spcBef>
        <a:spcPts val="400"/>
      </a:spcBef>
      <a:spcAft>
        <a:spcPct val="0"/>
      </a:spcAft>
      <a:buClr>
        <a:schemeClr val="tx1"/>
      </a:buClr>
      <a:buFont typeface="Wingdings 3" pitchFamily="18" charset="2"/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ts val="400"/>
      </a:spcBef>
      <a:spcAft>
        <a:spcPct val="0"/>
      </a:spcAft>
      <a:buClr>
        <a:schemeClr val="tx1"/>
      </a:buClr>
      <a:buFont typeface="Wingdings 3" pitchFamily="18" charset="2"/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ts val="400"/>
      </a:spcBef>
      <a:spcAft>
        <a:spcPct val="0"/>
      </a:spcAft>
      <a:buClr>
        <a:schemeClr val="tx1"/>
      </a:buClr>
      <a:buFont typeface="Wingdings 3" pitchFamily="18" charset="2"/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ts val="400"/>
      </a:spcBef>
      <a:spcAft>
        <a:spcPct val="0"/>
      </a:spcAft>
      <a:buClr>
        <a:schemeClr val="tx1"/>
      </a:buClr>
      <a:buFont typeface="Wingdings 3" pitchFamily="18" charset="2"/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ts val="400"/>
      </a:spcBef>
      <a:spcAft>
        <a:spcPct val="0"/>
      </a:spcAft>
      <a:buClr>
        <a:schemeClr val="tx1"/>
      </a:buClr>
      <a:buFont typeface="Wingdings 3" pitchFamily="18" charset="2"/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000066"/>
    <a:srgbClr val="DA1F28"/>
    <a:srgbClr val="CC6600"/>
    <a:srgbClr val="7B7B7B"/>
    <a:srgbClr val="5003E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9667" autoAdjust="0"/>
  </p:normalViewPr>
  <p:slideViewPr>
    <p:cSldViewPr>
      <p:cViewPr varScale="1">
        <p:scale>
          <a:sx n="75" d="100"/>
          <a:sy n="75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D00AB-B490-4229-9909-A7866B278634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191A74-6822-45F9-A420-CBC4D2FDC4CF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1.คนอายุยืนขึ้น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9F1D6ABC-1B49-40C9-AF3D-47BCBD46EAFB}" type="parTrans" cxnId="{4150936C-05A7-4F1A-A348-7070B1857B00}">
      <dgm:prSet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0DAA825E-CE17-4551-9B0C-912DE18324F3}" type="sibTrans" cxnId="{4150936C-05A7-4F1A-A348-7070B1857B00}">
      <dgm:prSet custT="1"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B5BD8699-E014-4DBE-9C08-744442C60D8A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2.โครงสร้างสังคมเปลี่ยนไป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CB3A9B9A-B840-453B-A0E0-64BC272FC497}" type="parTrans" cxnId="{C966CE43-1668-498B-B961-1BC9F18DAE9C}">
      <dgm:prSet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0DFBA5D1-2C96-4C08-A211-18AF0EE9A083}" type="sibTrans" cxnId="{C966CE43-1668-498B-B961-1BC9F18DAE9C}">
      <dgm:prSet custT="1"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9F523F3F-21A2-4F3D-B307-F16E923B0EA7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3.ค่าครองชีพในอนาคตจะสูงขึ้นมาก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2CA00597-30E8-4CBE-ACA3-9CDB0A43F361}" type="parTrans" cxnId="{21AA2B15-C596-44DD-A553-21CEF610CA0B}">
      <dgm:prSet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FB1E5AC3-A1CE-4853-9922-6284BEDB179F}" type="sibTrans" cxnId="{21AA2B15-C596-44DD-A553-21CEF610CA0B}">
      <dgm:prSet custT="1"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E5AAA3CB-1586-4936-B037-88F438818677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4.สวัสดิการของรัฐไม่เพียงพอแน่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621BD680-543A-40D9-AAD9-9D32BFD918FA}" type="parTrans" cxnId="{3E344DCA-E269-4FF4-AE6D-C24DDA53C29A}">
      <dgm:prSet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5D9E7D0B-BD16-4C7A-A6CA-656EB44427F6}" type="sibTrans" cxnId="{3E344DCA-E269-4FF4-AE6D-C24DDA53C29A}">
      <dgm:prSet custT="1"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2B3CA779-275F-405D-A1B2-1703FD152BDA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5.ผลิตภัณฑ์ทางการเงินมีความซับซ้อนมากขึ้น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21F250D3-6E70-4C6B-92ED-329D65D3A8EB}" type="parTrans" cxnId="{F5443D8C-8A34-4141-A7F5-EC7491FF4783}">
      <dgm:prSet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D64F6F64-D2AB-45B3-AFD6-375407C7F946}" type="sibTrans" cxnId="{F5443D8C-8A34-4141-A7F5-EC7491FF4783}">
      <dgm:prSet custT="1"/>
      <dgm:spPr/>
      <dgm:t>
        <a:bodyPr/>
        <a:lstStyle/>
        <a:p>
          <a:endParaRPr lang="en-US" sz="20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3D8CCCB5-080A-4E49-B5C9-E87A21AD97EB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6.สามารถเกษียณอายุได้เร็วขึ้น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05F4FA4F-52C4-4AE2-8067-4F799BB511FB}" type="parTrans" cxnId="{F5D694D9-80DF-4DF4-B865-7681ABBC898D}">
      <dgm:prSet/>
      <dgm:spPr/>
      <dgm:t>
        <a:bodyPr/>
        <a:lstStyle/>
        <a:p>
          <a:endParaRPr lang="en-US" sz="18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422E6FA7-69B7-4054-A6EF-7F263D0FC480}" type="sibTrans" cxnId="{F5D694D9-80DF-4DF4-B865-7681ABBC898D}">
      <dgm:prSet/>
      <dgm:spPr/>
      <dgm:t>
        <a:bodyPr/>
        <a:lstStyle/>
        <a:p>
          <a:endParaRPr lang="en-US" sz="18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6B101D7F-F1CB-4B07-B8FB-09800BAC59DE}">
      <dgm:prSet phldrT="[Text]" custT="1"/>
      <dgm:spPr/>
      <dgm:t>
        <a:bodyPr/>
        <a:lstStyle/>
        <a:p>
          <a:r>
            <a:rPr lang="th-TH" sz="2000" b="1" i="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7.ช่วยรองรับความเสี่ยงของชีวิตได้มากขึ้น</a:t>
          </a:r>
          <a:endParaRPr lang="en-US" sz="20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C2DFF3EC-71FB-455D-B6F4-500087F9C48A}" type="parTrans" cxnId="{2D787C0E-538C-4F2C-BF53-280AC9EDCE22}">
      <dgm:prSet/>
      <dgm:spPr/>
      <dgm:t>
        <a:bodyPr/>
        <a:lstStyle/>
        <a:p>
          <a:endParaRPr lang="en-US" sz="18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B03BB260-164F-4760-B731-AC597DCF846D}" type="sibTrans" cxnId="{2D787C0E-538C-4F2C-BF53-280AC9EDCE22}">
      <dgm:prSet/>
      <dgm:spPr/>
      <dgm:t>
        <a:bodyPr/>
        <a:lstStyle/>
        <a:p>
          <a:endParaRPr lang="en-US" sz="180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gm:t>
    </dgm:pt>
    <dgm:pt modelId="{D7AE9DAE-2104-4588-A26D-CA9491A03351}" type="pres">
      <dgm:prSet presAssocID="{651D00AB-B490-4229-9909-A7866B27863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904A1-AF51-478E-80EC-99A28D8309BD}" type="pres">
      <dgm:prSet presAssocID="{651D00AB-B490-4229-9909-A7866B278634}" presName="arrow" presStyleLbl="bgShp" presStyleIdx="0" presStyleCnt="1"/>
      <dgm:spPr/>
    </dgm:pt>
    <dgm:pt modelId="{5BC0739A-FF56-494E-8945-05243FC7DBA5}" type="pres">
      <dgm:prSet presAssocID="{651D00AB-B490-4229-9909-A7866B278634}" presName="linearProcess" presStyleCnt="0"/>
      <dgm:spPr/>
    </dgm:pt>
    <dgm:pt modelId="{3F4C4FE2-69F9-4419-A0CF-F8C135DF7A89}" type="pres">
      <dgm:prSet presAssocID="{F1191A74-6822-45F9-A420-CBC4D2FDC4CF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DA0F2-075E-46BD-92C8-D95547C7B89E}" type="pres">
      <dgm:prSet presAssocID="{0DAA825E-CE17-4551-9B0C-912DE18324F3}" presName="sibTrans" presStyleCnt="0"/>
      <dgm:spPr/>
    </dgm:pt>
    <dgm:pt modelId="{AE61EE8B-F087-46E3-A058-47C376D6E2BB}" type="pres">
      <dgm:prSet presAssocID="{B5BD8699-E014-4DBE-9C08-744442C60D8A}" presName="textNode" presStyleLbl="node1" presStyleIdx="1" presStyleCnt="7" custScaleX="124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34D615-C92D-4F1C-B9CF-351429D152B2}" type="pres">
      <dgm:prSet presAssocID="{0DFBA5D1-2C96-4C08-A211-18AF0EE9A083}" presName="sibTrans" presStyleCnt="0"/>
      <dgm:spPr/>
    </dgm:pt>
    <dgm:pt modelId="{D3450A20-98EF-48BF-9246-E3AAE76B4288}" type="pres">
      <dgm:prSet presAssocID="{9F523F3F-21A2-4F3D-B307-F16E923B0EA7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9A8D5-9F13-450E-A2E0-A2A941C96364}" type="pres">
      <dgm:prSet presAssocID="{FB1E5AC3-A1CE-4853-9922-6284BEDB179F}" presName="sibTrans" presStyleCnt="0"/>
      <dgm:spPr/>
    </dgm:pt>
    <dgm:pt modelId="{9C760965-EFDB-4B2D-B3B6-578E1C887A42}" type="pres">
      <dgm:prSet presAssocID="{E5AAA3CB-1586-4936-B037-88F438818677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82209-AB5F-43F8-8A81-D9A814B46992}" type="pres">
      <dgm:prSet presAssocID="{5D9E7D0B-BD16-4C7A-A6CA-656EB44427F6}" presName="sibTrans" presStyleCnt="0"/>
      <dgm:spPr/>
    </dgm:pt>
    <dgm:pt modelId="{09A6DF02-7FEA-470F-A0C3-E389E6949423}" type="pres">
      <dgm:prSet presAssocID="{2B3CA779-275F-405D-A1B2-1703FD152BDA}" presName="textNode" presStyleLbl="node1" presStyleIdx="4" presStyleCnt="7" custScaleX="130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2F1EC-F21B-4988-A637-E0AAC9CB656D}" type="pres">
      <dgm:prSet presAssocID="{D64F6F64-D2AB-45B3-AFD6-375407C7F946}" presName="sibTrans" presStyleCnt="0"/>
      <dgm:spPr/>
    </dgm:pt>
    <dgm:pt modelId="{AFDF4EF6-BFB6-4724-9DCB-2C6B163CC231}" type="pres">
      <dgm:prSet presAssocID="{3D8CCCB5-080A-4E49-B5C9-E87A21AD97EB}" presName="textNode" presStyleLbl="node1" presStyleIdx="5" presStyleCnt="7" custScaleX="122659" custLinFactNeighborX="-53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904AE-88AA-413C-9A2A-E43AB93495B6}" type="pres">
      <dgm:prSet presAssocID="{422E6FA7-69B7-4054-A6EF-7F263D0FC480}" presName="sibTrans" presStyleCnt="0"/>
      <dgm:spPr/>
    </dgm:pt>
    <dgm:pt modelId="{67E3C474-589A-4C26-B6FE-F9E01973F225}" type="pres">
      <dgm:prSet presAssocID="{6B101D7F-F1CB-4B07-B8FB-09800BAC59DE}" presName="textNode" presStyleLbl="node1" presStyleIdx="6" presStyleCnt="7" custScaleX="132417" custLinFactNeighborX="-81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0ADE4-6D72-4CAE-8DCA-94D4D0057FAC}" type="presOf" srcId="{2B3CA779-275F-405D-A1B2-1703FD152BDA}" destId="{09A6DF02-7FEA-470F-A0C3-E389E6949423}" srcOrd="0" destOrd="0" presId="urn:microsoft.com/office/officeart/2005/8/layout/hProcess9"/>
    <dgm:cxn modelId="{5D45AB9A-B4E2-40EB-A5BC-0619EC3748A7}" type="presOf" srcId="{B5BD8699-E014-4DBE-9C08-744442C60D8A}" destId="{AE61EE8B-F087-46E3-A058-47C376D6E2BB}" srcOrd="0" destOrd="0" presId="urn:microsoft.com/office/officeart/2005/8/layout/hProcess9"/>
    <dgm:cxn modelId="{C966CE43-1668-498B-B961-1BC9F18DAE9C}" srcId="{651D00AB-B490-4229-9909-A7866B278634}" destId="{B5BD8699-E014-4DBE-9C08-744442C60D8A}" srcOrd="1" destOrd="0" parTransId="{CB3A9B9A-B840-453B-A0E0-64BC272FC497}" sibTransId="{0DFBA5D1-2C96-4C08-A211-18AF0EE9A083}"/>
    <dgm:cxn modelId="{0EB63035-0193-4ABC-9E57-5204926A05F4}" type="presOf" srcId="{E5AAA3CB-1586-4936-B037-88F438818677}" destId="{9C760965-EFDB-4B2D-B3B6-578E1C887A42}" srcOrd="0" destOrd="0" presId="urn:microsoft.com/office/officeart/2005/8/layout/hProcess9"/>
    <dgm:cxn modelId="{32FD5F71-C6A8-4DA3-997B-20B1172CC9A9}" type="presOf" srcId="{9F523F3F-21A2-4F3D-B307-F16E923B0EA7}" destId="{D3450A20-98EF-48BF-9246-E3AAE76B4288}" srcOrd="0" destOrd="0" presId="urn:microsoft.com/office/officeart/2005/8/layout/hProcess9"/>
    <dgm:cxn modelId="{21AA2B15-C596-44DD-A553-21CEF610CA0B}" srcId="{651D00AB-B490-4229-9909-A7866B278634}" destId="{9F523F3F-21A2-4F3D-B307-F16E923B0EA7}" srcOrd="2" destOrd="0" parTransId="{2CA00597-30E8-4CBE-ACA3-9CDB0A43F361}" sibTransId="{FB1E5AC3-A1CE-4853-9922-6284BEDB179F}"/>
    <dgm:cxn modelId="{BC6B0795-30D7-45DC-97B2-F583826B925D}" type="presOf" srcId="{651D00AB-B490-4229-9909-A7866B278634}" destId="{D7AE9DAE-2104-4588-A26D-CA9491A03351}" srcOrd="0" destOrd="0" presId="urn:microsoft.com/office/officeart/2005/8/layout/hProcess9"/>
    <dgm:cxn modelId="{3E344DCA-E269-4FF4-AE6D-C24DDA53C29A}" srcId="{651D00AB-B490-4229-9909-A7866B278634}" destId="{E5AAA3CB-1586-4936-B037-88F438818677}" srcOrd="3" destOrd="0" parTransId="{621BD680-543A-40D9-AAD9-9D32BFD918FA}" sibTransId="{5D9E7D0B-BD16-4C7A-A6CA-656EB44427F6}"/>
    <dgm:cxn modelId="{61AF681D-F887-434D-9C64-C3227B45DC78}" type="presOf" srcId="{3D8CCCB5-080A-4E49-B5C9-E87A21AD97EB}" destId="{AFDF4EF6-BFB6-4724-9DCB-2C6B163CC231}" srcOrd="0" destOrd="0" presId="urn:microsoft.com/office/officeart/2005/8/layout/hProcess9"/>
    <dgm:cxn modelId="{F5443D8C-8A34-4141-A7F5-EC7491FF4783}" srcId="{651D00AB-B490-4229-9909-A7866B278634}" destId="{2B3CA779-275F-405D-A1B2-1703FD152BDA}" srcOrd="4" destOrd="0" parTransId="{21F250D3-6E70-4C6B-92ED-329D65D3A8EB}" sibTransId="{D64F6F64-D2AB-45B3-AFD6-375407C7F946}"/>
    <dgm:cxn modelId="{D6550A15-A8A3-48A0-A99F-E774BA939400}" type="presOf" srcId="{F1191A74-6822-45F9-A420-CBC4D2FDC4CF}" destId="{3F4C4FE2-69F9-4419-A0CF-F8C135DF7A89}" srcOrd="0" destOrd="0" presId="urn:microsoft.com/office/officeart/2005/8/layout/hProcess9"/>
    <dgm:cxn modelId="{2D787C0E-538C-4F2C-BF53-280AC9EDCE22}" srcId="{651D00AB-B490-4229-9909-A7866B278634}" destId="{6B101D7F-F1CB-4B07-B8FB-09800BAC59DE}" srcOrd="6" destOrd="0" parTransId="{C2DFF3EC-71FB-455D-B6F4-500087F9C48A}" sibTransId="{B03BB260-164F-4760-B731-AC597DCF846D}"/>
    <dgm:cxn modelId="{F5D694D9-80DF-4DF4-B865-7681ABBC898D}" srcId="{651D00AB-B490-4229-9909-A7866B278634}" destId="{3D8CCCB5-080A-4E49-B5C9-E87A21AD97EB}" srcOrd="5" destOrd="0" parTransId="{05F4FA4F-52C4-4AE2-8067-4F799BB511FB}" sibTransId="{422E6FA7-69B7-4054-A6EF-7F263D0FC480}"/>
    <dgm:cxn modelId="{67F01CBB-251B-47FF-8D90-CA5F64343ADA}" type="presOf" srcId="{6B101D7F-F1CB-4B07-B8FB-09800BAC59DE}" destId="{67E3C474-589A-4C26-B6FE-F9E01973F225}" srcOrd="0" destOrd="0" presId="urn:microsoft.com/office/officeart/2005/8/layout/hProcess9"/>
    <dgm:cxn modelId="{4150936C-05A7-4F1A-A348-7070B1857B00}" srcId="{651D00AB-B490-4229-9909-A7866B278634}" destId="{F1191A74-6822-45F9-A420-CBC4D2FDC4CF}" srcOrd="0" destOrd="0" parTransId="{9F1D6ABC-1B49-40C9-AF3D-47BCBD46EAFB}" sibTransId="{0DAA825E-CE17-4551-9B0C-912DE18324F3}"/>
    <dgm:cxn modelId="{44BF11CF-98FC-4510-A592-5418E8AE2393}" type="presParOf" srcId="{D7AE9DAE-2104-4588-A26D-CA9491A03351}" destId="{C49904A1-AF51-478E-80EC-99A28D8309BD}" srcOrd="0" destOrd="0" presId="urn:microsoft.com/office/officeart/2005/8/layout/hProcess9"/>
    <dgm:cxn modelId="{8266E6F9-54F2-4050-BADC-647BA27554C9}" type="presParOf" srcId="{D7AE9DAE-2104-4588-A26D-CA9491A03351}" destId="{5BC0739A-FF56-494E-8945-05243FC7DBA5}" srcOrd="1" destOrd="0" presId="urn:microsoft.com/office/officeart/2005/8/layout/hProcess9"/>
    <dgm:cxn modelId="{BE8E4ABA-23BB-45E2-8F04-47B10434186E}" type="presParOf" srcId="{5BC0739A-FF56-494E-8945-05243FC7DBA5}" destId="{3F4C4FE2-69F9-4419-A0CF-F8C135DF7A89}" srcOrd="0" destOrd="0" presId="urn:microsoft.com/office/officeart/2005/8/layout/hProcess9"/>
    <dgm:cxn modelId="{8FAACDCD-71D2-4EB9-8131-226BADB79CD7}" type="presParOf" srcId="{5BC0739A-FF56-494E-8945-05243FC7DBA5}" destId="{9FADA0F2-075E-46BD-92C8-D95547C7B89E}" srcOrd="1" destOrd="0" presId="urn:microsoft.com/office/officeart/2005/8/layout/hProcess9"/>
    <dgm:cxn modelId="{52DEA0BB-258C-40EB-A0C8-A54C10A8B6FD}" type="presParOf" srcId="{5BC0739A-FF56-494E-8945-05243FC7DBA5}" destId="{AE61EE8B-F087-46E3-A058-47C376D6E2BB}" srcOrd="2" destOrd="0" presId="urn:microsoft.com/office/officeart/2005/8/layout/hProcess9"/>
    <dgm:cxn modelId="{ED07170C-FAF3-4C2D-8119-359441C974EE}" type="presParOf" srcId="{5BC0739A-FF56-494E-8945-05243FC7DBA5}" destId="{1134D615-C92D-4F1C-B9CF-351429D152B2}" srcOrd="3" destOrd="0" presId="urn:microsoft.com/office/officeart/2005/8/layout/hProcess9"/>
    <dgm:cxn modelId="{AD829D8C-38A6-4F7E-AB77-72F8825AC68D}" type="presParOf" srcId="{5BC0739A-FF56-494E-8945-05243FC7DBA5}" destId="{D3450A20-98EF-48BF-9246-E3AAE76B4288}" srcOrd="4" destOrd="0" presId="urn:microsoft.com/office/officeart/2005/8/layout/hProcess9"/>
    <dgm:cxn modelId="{6B4686CC-2567-4F39-98F8-C2FC339FF479}" type="presParOf" srcId="{5BC0739A-FF56-494E-8945-05243FC7DBA5}" destId="{D209A8D5-9F13-450E-A2E0-A2A941C96364}" srcOrd="5" destOrd="0" presId="urn:microsoft.com/office/officeart/2005/8/layout/hProcess9"/>
    <dgm:cxn modelId="{FAB0A191-3F5A-48B8-802C-A8C7E4D89029}" type="presParOf" srcId="{5BC0739A-FF56-494E-8945-05243FC7DBA5}" destId="{9C760965-EFDB-4B2D-B3B6-578E1C887A42}" srcOrd="6" destOrd="0" presId="urn:microsoft.com/office/officeart/2005/8/layout/hProcess9"/>
    <dgm:cxn modelId="{22477005-8980-4E2A-A58B-B52D6C5C7C81}" type="presParOf" srcId="{5BC0739A-FF56-494E-8945-05243FC7DBA5}" destId="{C9982209-AB5F-43F8-8A81-D9A814B46992}" srcOrd="7" destOrd="0" presId="urn:microsoft.com/office/officeart/2005/8/layout/hProcess9"/>
    <dgm:cxn modelId="{75007535-93C1-476E-B5FB-998AC0C41E81}" type="presParOf" srcId="{5BC0739A-FF56-494E-8945-05243FC7DBA5}" destId="{09A6DF02-7FEA-470F-A0C3-E389E6949423}" srcOrd="8" destOrd="0" presId="urn:microsoft.com/office/officeart/2005/8/layout/hProcess9"/>
    <dgm:cxn modelId="{E23988A1-29CF-4DBD-8FFD-18C74B932DFD}" type="presParOf" srcId="{5BC0739A-FF56-494E-8945-05243FC7DBA5}" destId="{0522F1EC-F21B-4988-A637-E0AAC9CB656D}" srcOrd="9" destOrd="0" presId="urn:microsoft.com/office/officeart/2005/8/layout/hProcess9"/>
    <dgm:cxn modelId="{2609629B-4C7D-4113-8D32-7FEB7BEC10E0}" type="presParOf" srcId="{5BC0739A-FF56-494E-8945-05243FC7DBA5}" destId="{AFDF4EF6-BFB6-4724-9DCB-2C6B163CC231}" srcOrd="10" destOrd="0" presId="urn:microsoft.com/office/officeart/2005/8/layout/hProcess9"/>
    <dgm:cxn modelId="{AF64A5CA-22C6-411B-84F9-2F36B91166E5}" type="presParOf" srcId="{5BC0739A-FF56-494E-8945-05243FC7DBA5}" destId="{BBF904AE-88AA-413C-9A2A-E43AB93495B6}" srcOrd="11" destOrd="0" presId="urn:microsoft.com/office/officeart/2005/8/layout/hProcess9"/>
    <dgm:cxn modelId="{10DE30F4-32CA-4B1E-B559-86413E6409A2}" type="presParOf" srcId="{5BC0739A-FF56-494E-8945-05243FC7DBA5}" destId="{67E3C474-589A-4C26-B6FE-F9E01973F225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D00AB-B490-4229-9909-A7866B278634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191A74-6822-45F9-A420-CBC4D2FDC4CF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S: </a:t>
          </a:r>
          <a:b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Specific </a:t>
          </a:r>
          <a:endParaRPr lang="en-US" sz="2400" dirty="0">
            <a:solidFill>
              <a:srgbClr val="FFFF00"/>
            </a:solidFill>
          </a:endParaRPr>
        </a:p>
      </dgm:t>
    </dgm:pt>
    <dgm:pt modelId="{9F1D6ABC-1B49-40C9-AF3D-47BCBD46EAFB}" type="parTrans" cxnId="{4150936C-05A7-4F1A-A348-7070B1857B00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0DAA825E-CE17-4551-9B0C-912DE18324F3}" type="sibTrans" cxnId="{4150936C-05A7-4F1A-A348-7070B1857B00}">
      <dgm:prSet custT="1"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B5BD8699-E014-4DBE-9C08-744442C60D8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M: Measurable </a:t>
          </a:r>
          <a:endParaRPr lang="en-US" sz="2400" dirty="0">
            <a:solidFill>
              <a:srgbClr val="FFFF00"/>
            </a:solidFill>
          </a:endParaRPr>
        </a:p>
      </dgm:t>
    </dgm:pt>
    <dgm:pt modelId="{CB3A9B9A-B840-453B-A0E0-64BC272FC497}" type="parTrans" cxnId="{C966CE43-1668-498B-B961-1BC9F18DAE9C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0DFBA5D1-2C96-4C08-A211-18AF0EE9A083}" type="sibTrans" cxnId="{C966CE43-1668-498B-B961-1BC9F18DAE9C}">
      <dgm:prSet custT="1"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9F523F3F-21A2-4F3D-B307-F16E923B0EA7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A: Accountable </a:t>
          </a:r>
          <a:endParaRPr lang="en-US" sz="2400" dirty="0">
            <a:solidFill>
              <a:srgbClr val="FFFF00"/>
            </a:solidFill>
          </a:endParaRPr>
        </a:p>
      </dgm:t>
    </dgm:pt>
    <dgm:pt modelId="{2CA00597-30E8-4CBE-ACA3-9CDB0A43F361}" type="parTrans" cxnId="{21AA2B15-C596-44DD-A553-21CEF610CA0B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FB1E5AC3-A1CE-4853-9922-6284BEDB179F}" type="sibTrans" cxnId="{21AA2B15-C596-44DD-A553-21CEF610CA0B}">
      <dgm:prSet custT="1"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E5AAA3CB-1586-4936-B037-88F438818677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R: </a:t>
          </a:r>
          <a:b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Realistic </a:t>
          </a:r>
          <a:endParaRPr lang="en-US" sz="2400" dirty="0">
            <a:solidFill>
              <a:srgbClr val="FFFF00"/>
            </a:solidFill>
          </a:endParaRPr>
        </a:p>
      </dgm:t>
    </dgm:pt>
    <dgm:pt modelId="{621BD680-543A-40D9-AAD9-9D32BFD918FA}" type="parTrans" cxnId="{3E344DCA-E269-4FF4-AE6D-C24DDA53C29A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5D9E7D0B-BD16-4C7A-A6CA-656EB44427F6}" type="sibTrans" cxnId="{3E344DCA-E269-4FF4-AE6D-C24DDA53C29A}">
      <dgm:prSet custT="1"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2B3CA779-275F-405D-A1B2-1703FD152BDA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T: </a:t>
          </a:r>
          <a:b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Time Bound </a:t>
          </a:r>
          <a:endParaRPr lang="en-US" sz="2400" dirty="0">
            <a:solidFill>
              <a:srgbClr val="FFFF00"/>
            </a:solidFill>
          </a:endParaRPr>
        </a:p>
      </dgm:t>
    </dgm:pt>
    <dgm:pt modelId="{21F250D3-6E70-4C6B-92ED-329D65D3A8EB}" type="parTrans" cxnId="{F5443D8C-8A34-4141-A7F5-EC7491FF4783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D64F6F64-D2AB-45B3-AFD6-375407C7F946}" type="sibTrans" cxnId="{F5443D8C-8A34-4141-A7F5-EC7491FF4783}">
      <dgm:prSet custT="1"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FB8D568C-9BC0-4830-BC7E-B391D853504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SMART</a:t>
          </a:r>
          <a:endParaRPr lang="en-US" sz="2400" dirty="0">
            <a:solidFill>
              <a:srgbClr val="FFFF00"/>
            </a:solidFill>
          </a:endParaRPr>
        </a:p>
      </dgm:t>
    </dgm:pt>
    <dgm:pt modelId="{E31428B8-BBC9-412E-942D-C9352096A714}" type="parTrans" cxnId="{A08A5829-A281-4837-9CE7-15B8A4D40B6E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90D5A6C9-3A4E-4B2E-9E96-CE7328A7F014}" type="sibTrans" cxnId="{A08A5829-A281-4837-9CE7-15B8A4D40B6E}">
      <dgm:prSet/>
      <dgm:spPr/>
      <dgm:t>
        <a:bodyPr/>
        <a:lstStyle/>
        <a:p>
          <a:endParaRPr lang="en-US" sz="2400">
            <a:solidFill>
              <a:srgbClr val="FFFF00"/>
            </a:solidFill>
          </a:endParaRPr>
        </a:p>
      </dgm:t>
    </dgm:pt>
    <dgm:pt modelId="{38974AD3-131C-4666-839B-A3664F2CE178}" type="pres">
      <dgm:prSet presAssocID="{651D00AB-B490-4229-9909-A7866B2786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AB7CA-6DF6-4712-A519-81DEA1100E7C}" type="pres">
      <dgm:prSet presAssocID="{651D00AB-B490-4229-9909-A7866B278634}" presName="radial" presStyleCnt="0">
        <dgm:presLayoutVars>
          <dgm:animLvl val="ctr"/>
        </dgm:presLayoutVars>
      </dgm:prSet>
      <dgm:spPr/>
    </dgm:pt>
    <dgm:pt modelId="{6CFFFF25-69F9-4858-9D50-A48FF37BC77C}" type="pres">
      <dgm:prSet presAssocID="{FB8D568C-9BC0-4830-BC7E-B391D853504F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8497644A-C664-4834-B517-4632AF66B259}" type="pres">
      <dgm:prSet presAssocID="{F1191A74-6822-45F9-A420-CBC4D2FDC4CF}" presName="node" presStyleLbl="vennNode1" presStyleIdx="1" presStyleCnt="6" custScaleX="131266" custScaleY="11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2F1EC-AA05-4C89-BB77-FD188D3C1265}" type="pres">
      <dgm:prSet presAssocID="{B5BD8699-E014-4DBE-9C08-744442C60D8A}" presName="node" presStyleLbl="vennNode1" presStyleIdx="2" presStyleCnt="6" custScaleX="131266" custScaleY="11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8A3AB-3B25-4023-9DF0-ABB91B4164CA}" type="pres">
      <dgm:prSet presAssocID="{9F523F3F-21A2-4F3D-B307-F16E923B0EA7}" presName="node" presStyleLbl="vennNode1" presStyleIdx="3" presStyleCnt="6" custScaleX="126555" custScaleY="11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B3EA2-AE4E-486A-A9C7-C15FDB9051B8}" type="pres">
      <dgm:prSet presAssocID="{E5AAA3CB-1586-4936-B037-88F438818677}" presName="node" presStyleLbl="vennNode1" presStyleIdx="4" presStyleCnt="6" custScaleX="131266" custScaleY="11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A252F-9888-4E8C-80F4-C68DEEFECA76}" type="pres">
      <dgm:prSet presAssocID="{2B3CA779-275F-405D-A1B2-1703FD152BDA}" presName="node" presStyleLbl="vennNode1" presStyleIdx="5" presStyleCnt="6" custScaleX="131266" custScaleY="119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3A943-D488-4E39-8A93-206EFC484A50}" type="presOf" srcId="{E5AAA3CB-1586-4936-B037-88F438818677}" destId="{EA9B3EA2-AE4E-486A-A9C7-C15FDB9051B8}" srcOrd="0" destOrd="0" presId="urn:microsoft.com/office/officeart/2005/8/layout/radial3"/>
    <dgm:cxn modelId="{B8112666-BACC-44CA-BB6E-F44DFE0CD0BC}" type="presOf" srcId="{FB8D568C-9BC0-4830-BC7E-B391D853504F}" destId="{6CFFFF25-69F9-4858-9D50-A48FF37BC77C}" srcOrd="0" destOrd="0" presId="urn:microsoft.com/office/officeart/2005/8/layout/radial3"/>
    <dgm:cxn modelId="{A08A5829-A281-4837-9CE7-15B8A4D40B6E}" srcId="{651D00AB-B490-4229-9909-A7866B278634}" destId="{FB8D568C-9BC0-4830-BC7E-B391D853504F}" srcOrd="0" destOrd="0" parTransId="{E31428B8-BBC9-412E-942D-C9352096A714}" sibTransId="{90D5A6C9-3A4E-4B2E-9E96-CE7328A7F014}"/>
    <dgm:cxn modelId="{A0FD3F1C-B71C-4775-ADB4-A6666398AA3E}" type="presOf" srcId="{F1191A74-6822-45F9-A420-CBC4D2FDC4CF}" destId="{8497644A-C664-4834-B517-4632AF66B259}" srcOrd="0" destOrd="0" presId="urn:microsoft.com/office/officeart/2005/8/layout/radial3"/>
    <dgm:cxn modelId="{F5443D8C-8A34-4141-A7F5-EC7491FF4783}" srcId="{FB8D568C-9BC0-4830-BC7E-B391D853504F}" destId="{2B3CA779-275F-405D-A1B2-1703FD152BDA}" srcOrd="4" destOrd="0" parTransId="{21F250D3-6E70-4C6B-92ED-329D65D3A8EB}" sibTransId="{D64F6F64-D2AB-45B3-AFD6-375407C7F946}"/>
    <dgm:cxn modelId="{4150936C-05A7-4F1A-A348-7070B1857B00}" srcId="{FB8D568C-9BC0-4830-BC7E-B391D853504F}" destId="{F1191A74-6822-45F9-A420-CBC4D2FDC4CF}" srcOrd="0" destOrd="0" parTransId="{9F1D6ABC-1B49-40C9-AF3D-47BCBD46EAFB}" sibTransId="{0DAA825E-CE17-4551-9B0C-912DE18324F3}"/>
    <dgm:cxn modelId="{C2AFB204-7D2A-44EA-A36C-8DF7EB070883}" type="presOf" srcId="{651D00AB-B490-4229-9909-A7866B278634}" destId="{38974AD3-131C-4666-839B-A3664F2CE178}" srcOrd="0" destOrd="0" presId="urn:microsoft.com/office/officeart/2005/8/layout/radial3"/>
    <dgm:cxn modelId="{CDFB3233-92FD-4555-A255-2F6005703DE2}" type="presOf" srcId="{9F523F3F-21A2-4F3D-B307-F16E923B0EA7}" destId="{25F8A3AB-3B25-4023-9DF0-ABB91B4164CA}" srcOrd="0" destOrd="0" presId="urn:microsoft.com/office/officeart/2005/8/layout/radial3"/>
    <dgm:cxn modelId="{C966CE43-1668-498B-B961-1BC9F18DAE9C}" srcId="{FB8D568C-9BC0-4830-BC7E-B391D853504F}" destId="{B5BD8699-E014-4DBE-9C08-744442C60D8A}" srcOrd="1" destOrd="0" parTransId="{CB3A9B9A-B840-453B-A0E0-64BC272FC497}" sibTransId="{0DFBA5D1-2C96-4C08-A211-18AF0EE9A083}"/>
    <dgm:cxn modelId="{D294A3FC-0817-4782-80E0-7E5D95A0A44B}" type="presOf" srcId="{B5BD8699-E014-4DBE-9C08-744442C60D8A}" destId="{7502F1EC-AA05-4C89-BB77-FD188D3C1265}" srcOrd="0" destOrd="0" presId="urn:microsoft.com/office/officeart/2005/8/layout/radial3"/>
    <dgm:cxn modelId="{21AA2B15-C596-44DD-A553-21CEF610CA0B}" srcId="{FB8D568C-9BC0-4830-BC7E-B391D853504F}" destId="{9F523F3F-21A2-4F3D-B307-F16E923B0EA7}" srcOrd="2" destOrd="0" parTransId="{2CA00597-30E8-4CBE-ACA3-9CDB0A43F361}" sibTransId="{FB1E5AC3-A1CE-4853-9922-6284BEDB179F}"/>
    <dgm:cxn modelId="{3E344DCA-E269-4FF4-AE6D-C24DDA53C29A}" srcId="{FB8D568C-9BC0-4830-BC7E-B391D853504F}" destId="{E5AAA3CB-1586-4936-B037-88F438818677}" srcOrd="3" destOrd="0" parTransId="{621BD680-543A-40D9-AAD9-9D32BFD918FA}" sibTransId="{5D9E7D0B-BD16-4C7A-A6CA-656EB44427F6}"/>
    <dgm:cxn modelId="{B5374475-21C3-4CB3-A2DA-FED71E50DD73}" type="presOf" srcId="{2B3CA779-275F-405D-A1B2-1703FD152BDA}" destId="{127A252F-9888-4E8C-80F4-C68DEEFECA76}" srcOrd="0" destOrd="0" presId="urn:microsoft.com/office/officeart/2005/8/layout/radial3"/>
    <dgm:cxn modelId="{09204B07-2967-4AEC-9F77-FC022758E18A}" type="presParOf" srcId="{38974AD3-131C-4666-839B-A3664F2CE178}" destId="{896AB7CA-6DF6-4712-A519-81DEA1100E7C}" srcOrd="0" destOrd="0" presId="urn:microsoft.com/office/officeart/2005/8/layout/radial3"/>
    <dgm:cxn modelId="{67577B42-F107-4855-AA98-13526B69C45C}" type="presParOf" srcId="{896AB7CA-6DF6-4712-A519-81DEA1100E7C}" destId="{6CFFFF25-69F9-4858-9D50-A48FF37BC77C}" srcOrd="0" destOrd="0" presId="urn:microsoft.com/office/officeart/2005/8/layout/radial3"/>
    <dgm:cxn modelId="{0F7A6795-5109-47B8-A614-9100C820EB8E}" type="presParOf" srcId="{896AB7CA-6DF6-4712-A519-81DEA1100E7C}" destId="{8497644A-C664-4834-B517-4632AF66B259}" srcOrd="1" destOrd="0" presId="urn:microsoft.com/office/officeart/2005/8/layout/radial3"/>
    <dgm:cxn modelId="{1D478B1B-3688-4497-AE4E-8FA938EE2B2D}" type="presParOf" srcId="{896AB7CA-6DF6-4712-A519-81DEA1100E7C}" destId="{7502F1EC-AA05-4C89-BB77-FD188D3C1265}" srcOrd="2" destOrd="0" presId="urn:microsoft.com/office/officeart/2005/8/layout/radial3"/>
    <dgm:cxn modelId="{D91CF5E4-ABBD-48D6-9F98-3F88DC1F3C4C}" type="presParOf" srcId="{896AB7CA-6DF6-4712-A519-81DEA1100E7C}" destId="{25F8A3AB-3B25-4023-9DF0-ABB91B4164CA}" srcOrd="3" destOrd="0" presId="urn:microsoft.com/office/officeart/2005/8/layout/radial3"/>
    <dgm:cxn modelId="{DB60BD00-1EC0-4B8B-A9DC-AE19FD2BA0EC}" type="presParOf" srcId="{896AB7CA-6DF6-4712-A519-81DEA1100E7C}" destId="{EA9B3EA2-AE4E-486A-A9C7-C15FDB9051B8}" srcOrd="4" destOrd="0" presId="urn:microsoft.com/office/officeart/2005/8/layout/radial3"/>
    <dgm:cxn modelId="{9E30E5CC-8693-4D59-ABB5-891D2FA21601}" type="presParOf" srcId="{896AB7CA-6DF6-4712-A519-81DEA1100E7C}" destId="{127A252F-9888-4E8C-80F4-C68DEEFECA7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BC1DB-1D82-4432-B09C-5F6D14C29C7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4638A-864B-4871-8605-B6D4336A09A9}">
      <dgm:prSet phldrT="[Text]" custT="1"/>
      <dgm:spPr/>
      <dgm:t>
        <a:bodyPr/>
        <a:lstStyle/>
        <a:p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1. รายได้ที่เกิดจากการประกอบอาชีพหลัก หรืองานประจำ</a:t>
          </a:r>
          <a:endParaRPr lang="en-US" sz="2000" b="1" baseline="0" dirty="0">
            <a:latin typeface="AngsanaUPC" pitchFamily="18" charset="-34"/>
            <a:cs typeface="AngsanaUPC" pitchFamily="18" charset="-34"/>
          </a:endParaRPr>
        </a:p>
      </dgm:t>
    </dgm:pt>
    <dgm:pt modelId="{2FE8DE86-77D5-46B7-86A7-64C61C1E52B8}" type="parTrans" cxnId="{C67DD9B5-92C6-4301-AA2F-FCBC74C15D61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AEC876B4-8BFF-4CF3-ADC4-517A392354E6}" type="sibTrans" cxnId="{C67DD9B5-92C6-4301-AA2F-FCBC74C15D61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9E7D7F83-D262-4A2D-925D-EC1E862B25AE}">
      <dgm:prSet custT="1"/>
      <dgm:spPr/>
      <dgm:t>
        <a:bodyPr/>
        <a:lstStyle/>
        <a:p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2. รายได้ที่เกิดจากการประกอบอาชีพเสริมนอกเหนือจากงานประจำ</a:t>
          </a:r>
          <a:endParaRPr lang="th-TH" sz="2000" baseline="0" dirty="0" smtClean="0">
            <a:latin typeface="AngsanaUPC" pitchFamily="18" charset="-34"/>
            <a:cs typeface="AngsanaUPC" pitchFamily="18" charset="-34"/>
          </a:endParaRPr>
        </a:p>
      </dgm:t>
    </dgm:pt>
    <dgm:pt modelId="{13211B1F-B4D5-4648-9523-9F821711894F}" type="parTrans" cxnId="{947116B5-6CD8-49FD-9994-5D831FB78B56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52355273-9331-475B-85CA-AA0F3630367A}" type="sibTrans" cxnId="{947116B5-6CD8-49FD-9994-5D831FB78B56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4BF09797-A021-424D-B8F6-E149ACA6CCBC}">
      <dgm:prSet custT="1"/>
      <dgm:spPr/>
      <dgm:t>
        <a:bodyPr/>
        <a:lstStyle/>
        <a:p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3. รายได้ที่เกิดจากการมีอาชีพเป็นผู้ประกอบการ</a:t>
          </a:r>
          <a:endParaRPr lang="th-TH" sz="2000" baseline="0" dirty="0" smtClean="0">
            <a:latin typeface="AngsanaUPC" pitchFamily="18" charset="-34"/>
            <a:cs typeface="AngsanaUPC" pitchFamily="18" charset="-34"/>
          </a:endParaRPr>
        </a:p>
      </dgm:t>
    </dgm:pt>
    <dgm:pt modelId="{DDAB09E0-0D7A-4E44-98A3-4F950336BD96}" type="parTrans" cxnId="{0ACB6832-F111-4A86-844C-B3698E8DA86B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2D699AD5-8E22-4753-A1A6-F202A49BB17C}" type="sibTrans" cxnId="{0ACB6832-F111-4A86-844C-B3698E8DA86B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F1A9BE37-1F31-40A6-AEA1-240854C165BC}">
      <dgm:prSet custT="1"/>
      <dgm:spPr/>
      <dgm:t>
        <a:bodyPr/>
        <a:lstStyle/>
        <a:p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4. รายได้ที่เกิดจากการลงทุนในสินทรัพย์ หรือหลักทรัพย์ใดๆ</a:t>
          </a:r>
          <a:endParaRPr lang="th-TH" sz="2000" baseline="0" dirty="0" smtClean="0">
            <a:latin typeface="AngsanaUPC" pitchFamily="18" charset="-34"/>
            <a:cs typeface="AngsanaUPC" pitchFamily="18" charset="-34"/>
          </a:endParaRPr>
        </a:p>
      </dgm:t>
    </dgm:pt>
    <dgm:pt modelId="{0171285F-0DB6-44B9-B26B-1FF7268DC998}" type="parTrans" cxnId="{0C1B989A-86DE-416A-94FA-7EB5CA881AF0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F2A31193-2525-4209-BDA8-BFC5F4BDA089}" type="sibTrans" cxnId="{0C1B989A-86DE-416A-94FA-7EB5CA881AF0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68C3ED2F-68C7-4D0F-8FFC-85CEE009B2E2}">
      <dgm:prSet custT="1"/>
      <dgm:spPr/>
      <dgm:t>
        <a:bodyPr/>
        <a:lstStyle/>
        <a:p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5. รายได้จากการมีลาภลอย หรือการเสี่ยงโชคใดๆ</a:t>
          </a:r>
          <a:endParaRPr lang="th-TH" sz="2000" baseline="0" dirty="0" smtClean="0">
            <a:latin typeface="AngsanaUPC" pitchFamily="18" charset="-34"/>
            <a:cs typeface="AngsanaUPC" pitchFamily="18" charset="-34"/>
          </a:endParaRPr>
        </a:p>
      </dgm:t>
    </dgm:pt>
    <dgm:pt modelId="{AFAB127E-171B-4136-A11C-B4FA49ED3421}" type="parTrans" cxnId="{BD6D3D9D-676F-41E2-ABDF-DAF88835CE5A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02F1E794-2569-4B8A-816C-6EECC2A5CDAF}" type="sibTrans" cxnId="{BD6D3D9D-676F-41E2-ABDF-DAF88835CE5A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F9035A49-7A4A-49FC-AADD-D188EB3427E3}">
      <dgm:prSet phldrT="[Text]"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เช่น เงินเดือน ค่าจ้าง เป็นต้น</a:t>
          </a:r>
          <a:endParaRPr lang="en-US" sz="2000" baseline="0" dirty="0">
            <a:latin typeface="AngsanaUPC" pitchFamily="18" charset="-34"/>
            <a:cs typeface="AngsanaUPC" pitchFamily="18" charset="-34"/>
          </a:endParaRPr>
        </a:p>
      </dgm:t>
    </dgm:pt>
    <dgm:pt modelId="{BFDF1603-C357-4669-9318-9C5DDE27CD88}" type="parTrans" cxnId="{8C75D535-747F-4178-B080-AF250DD487A6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8C533DB4-C770-4CDD-8579-F9B14A81020E}" type="sibTrans" cxnId="{8C75D535-747F-4178-B080-AF250DD487A6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330F28E8-BF09-4F1F-AD06-468D77F4C8B0}">
      <dgm:prSet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เช่น รับจ้างทำสวนในวันหยุด รับพิมพ์รายงาน รับจ้างดูแลคนชรา หรือเด็กเล็ก เปิดท้ายขายสินค้ามือสอง</a:t>
          </a:r>
        </a:p>
      </dgm:t>
    </dgm:pt>
    <dgm:pt modelId="{91A03E74-1B06-497E-BB72-BB882CB37576}" type="parTrans" cxnId="{9ECEAE58-7955-456D-BB18-0A53AA8B273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46CA99AC-7F90-43BA-A38F-3612EFFE3C54}" type="sibTrans" cxnId="{9ECEAE58-7955-456D-BB18-0A53AA8B273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0FDBD875-5B94-44BD-BCD4-5EC0F4CADACF}">
      <dgm:prSet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เช่น เงินปันผล ดอกเบี้ยรับ ค่าเช่า กำไรที่ได้จากการซื้อขาย เป็นต้น</a:t>
          </a:r>
        </a:p>
      </dgm:t>
    </dgm:pt>
    <dgm:pt modelId="{E793C060-50EE-4968-BD03-38AEF1C44616}" type="parTrans" cxnId="{D97AD838-FFEB-429F-A4B5-D63F2265EF37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844215F1-78D3-4746-BE6A-B1685CD82146}" type="sibTrans" cxnId="{D97AD838-FFEB-429F-A4B5-D63F2265EF37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1C04B246-45F7-41C1-BA6B-1BFDC6E1A341}">
      <dgm:prSet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เช่น การถูกรางวัลสลากกินแบ่งรัฐบาล การถูกสลากออมสิน เป็นต้น</a:t>
          </a:r>
        </a:p>
      </dgm:t>
    </dgm:pt>
    <dgm:pt modelId="{F01B27C4-1DDC-41F6-ACBE-01B7FD4C239A}" type="parTrans" cxnId="{6FED7CF9-11D4-49EC-B6AB-C698C03C1A97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726E26B6-2898-4443-BCF1-63F7BAD83E8F}" type="sibTrans" cxnId="{6FED7CF9-11D4-49EC-B6AB-C698C03C1A97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18A150B2-E991-4D3D-99AF-20835AF51FA6}">
      <dgm:prSet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ไม่ว่าจะอยู่ในรูปแบบของการผลิต การค้าปลีก การค้าส่ง การขายตรง หรือการให้บริการ เช่น กำไรที่เกิดจากการขายสินค้า หรือบริการ ค่านายหน้า เป็นต้น</a:t>
          </a:r>
        </a:p>
      </dgm:t>
    </dgm:pt>
    <dgm:pt modelId="{6BA81C86-DA64-46C8-A16A-A149CF2E5BF3}" type="parTrans" cxnId="{D7FFA417-D3A0-4D5A-8626-02919CBEFDB2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81779263-CEB9-4B11-AF1F-AF64DE74D1F4}" type="sibTrans" cxnId="{D7FFA417-D3A0-4D5A-8626-02919CBEFDB2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EE110F9B-1EE9-4892-896C-855DFB0600DF}">
      <dgm:prSet custT="1"/>
      <dgm:spPr/>
      <dgm:t>
        <a:bodyPr/>
        <a:lstStyle/>
        <a:p>
          <a:r>
            <a:rPr lang="en-US" sz="2000" b="1" baseline="0" dirty="0" smtClean="0">
              <a:latin typeface="AngsanaUPC" pitchFamily="18" charset="-34"/>
              <a:cs typeface="AngsanaUPC" pitchFamily="18" charset="-34"/>
            </a:rPr>
            <a:t>6</a:t>
          </a:r>
          <a:r>
            <a:rPr lang="th-TH" sz="2000" b="1" baseline="0" dirty="0" smtClean="0">
              <a:latin typeface="AngsanaUPC" pitchFamily="18" charset="-34"/>
              <a:cs typeface="AngsanaUPC" pitchFamily="18" charset="-34"/>
            </a:rPr>
            <a:t>. รายได้จากเสน่ห์หา</a:t>
          </a:r>
          <a:endParaRPr lang="th-TH" sz="2000" baseline="0" dirty="0" smtClean="0">
            <a:latin typeface="AngsanaUPC" pitchFamily="18" charset="-34"/>
            <a:cs typeface="AngsanaUPC" pitchFamily="18" charset="-34"/>
          </a:endParaRPr>
        </a:p>
      </dgm:t>
    </dgm:pt>
    <dgm:pt modelId="{C9655CF1-ABAA-4D3D-8FCC-4888A8CF321C}" type="parTrans" cxnId="{F25F1338-E6EB-4410-8398-7130ECC86F1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4A04130B-10A7-4A73-84C4-B9E088E13B94}" type="sibTrans" cxnId="{F25F1338-E6EB-4410-8398-7130ECC86F1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6A2FEBCA-0B70-425D-AF43-E9421591B912}">
      <dgm:prSet custT="1"/>
      <dgm:spPr/>
      <dgm:t>
        <a:bodyPr/>
        <a:lstStyle/>
        <a:p>
          <a:r>
            <a:rPr lang="th-TH" sz="2000" baseline="0" dirty="0" smtClean="0">
              <a:latin typeface="AngsanaUPC" pitchFamily="18" charset="-34"/>
              <a:cs typeface="AngsanaUPC" pitchFamily="18" charset="-34"/>
            </a:rPr>
            <a:t>ได้รับมาโดยไม่หวังผลตอบแทน เช่น มรดก ครอบครัว ได้เปล่า</a:t>
          </a:r>
        </a:p>
      </dgm:t>
    </dgm:pt>
    <dgm:pt modelId="{5DFF06A1-10A8-4EB6-B8C7-EB81C5C5F8E1}" type="parTrans" cxnId="{0AA2741A-E4F7-464E-8C6F-CA474D33EDC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89F04154-A50D-4E83-B322-4048C5A76095}" type="sibTrans" cxnId="{0AA2741A-E4F7-464E-8C6F-CA474D33EDC5}">
      <dgm:prSet/>
      <dgm:spPr/>
      <dgm:t>
        <a:bodyPr/>
        <a:lstStyle/>
        <a:p>
          <a:endParaRPr lang="en-US" sz="2000" baseline="0">
            <a:solidFill>
              <a:schemeClr val="tx1"/>
            </a:solidFill>
            <a:latin typeface="AngsanaUPC" pitchFamily="18" charset="-34"/>
            <a:cs typeface="AngsanaUPC" pitchFamily="18" charset="-34"/>
          </a:endParaRPr>
        </a:p>
      </dgm:t>
    </dgm:pt>
    <dgm:pt modelId="{7194C6AB-DEED-4738-ABDA-F30D423345DA}" type="pres">
      <dgm:prSet presAssocID="{5CDBC1DB-1D82-4432-B09C-5F6D14C29C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D4B0A-D96D-4FED-9F1A-4A40E0D78363}" type="pres">
      <dgm:prSet presAssocID="{E7E4638A-864B-4871-8605-B6D4336A09A9}" presName="parentLin" presStyleCnt="0"/>
      <dgm:spPr/>
    </dgm:pt>
    <dgm:pt modelId="{9636FD3D-D7D5-4946-85B6-B0F39879CE9A}" type="pres">
      <dgm:prSet presAssocID="{E7E4638A-864B-4871-8605-B6D4336A09A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F40E366-A27E-4C48-BBB3-58D61C22BBB8}" type="pres">
      <dgm:prSet presAssocID="{E7E4638A-864B-4871-8605-B6D4336A09A9}" presName="parentText" presStyleLbl="node1" presStyleIdx="0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EA8AA-219F-428E-B3F8-BE176E2E32E3}" type="pres">
      <dgm:prSet presAssocID="{E7E4638A-864B-4871-8605-B6D4336A09A9}" presName="negativeSpace" presStyleCnt="0"/>
      <dgm:spPr/>
    </dgm:pt>
    <dgm:pt modelId="{DC1A3C7E-5592-402D-86A1-1FDF1ECD69E9}" type="pres">
      <dgm:prSet presAssocID="{E7E4638A-864B-4871-8605-B6D4336A09A9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B1482-E700-4AA0-8371-A9E18CEE15A3}" type="pres">
      <dgm:prSet presAssocID="{AEC876B4-8BFF-4CF3-ADC4-517A392354E6}" presName="spaceBetweenRectangles" presStyleCnt="0"/>
      <dgm:spPr/>
    </dgm:pt>
    <dgm:pt modelId="{C76B210A-E5E3-464C-892F-E013F03BDCC9}" type="pres">
      <dgm:prSet presAssocID="{9E7D7F83-D262-4A2D-925D-EC1E862B25AE}" presName="parentLin" presStyleCnt="0"/>
      <dgm:spPr/>
    </dgm:pt>
    <dgm:pt modelId="{B7102398-4154-4544-A806-8A5E420FF473}" type="pres">
      <dgm:prSet presAssocID="{9E7D7F83-D262-4A2D-925D-EC1E862B25A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79997A6-4B90-4F40-9D7D-10032927D1D0}" type="pres">
      <dgm:prSet presAssocID="{9E7D7F83-D262-4A2D-925D-EC1E862B25AE}" presName="parentText" presStyleLbl="node1" presStyleIdx="1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EE5BE-5777-46EF-AF9F-3B559A8B7568}" type="pres">
      <dgm:prSet presAssocID="{9E7D7F83-D262-4A2D-925D-EC1E862B25AE}" presName="negativeSpace" presStyleCnt="0"/>
      <dgm:spPr/>
    </dgm:pt>
    <dgm:pt modelId="{477B06DC-3ED2-4374-B927-4FC9E5885A6A}" type="pres">
      <dgm:prSet presAssocID="{9E7D7F83-D262-4A2D-925D-EC1E862B25A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DFEDA-CA89-4C61-84A2-E07D3512AC7F}" type="pres">
      <dgm:prSet presAssocID="{52355273-9331-475B-85CA-AA0F3630367A}" presName="spaceBetweenRectangles" presStyleCnt="0"/>
      <dgm:spPr/>
    </dgm:pt>
    <dgm:pt modelId="{9955C483-57FD-4565-830A-BA297BE342EC}" type="pres">
      <dgm:prSet presAssocID="{4BF09797-A021-424D-B8F6-E149ACA6CCBC}" presName="parentLin" presStyleCnt="0"/>
      <dgm:spPr/>
    </dgm:pt>
    <dgm:pt modelId="{A10C7959-6785-45FD-9592-4CC7C14FB7CD}" type="pres">
      <dgm:prSet presAssocID="{4BF09797-A021-424D-B8F6-E149ACA6CCB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9305D31A-53DE-466A-A31C-E6841AA6B88E}" type="pres">
      <dgm:prSet presAssocID="{4BF09797-A021-424D-B8F6-E149ACA6CCBC}" presName="parentText" presStyleLbl="node1" presStyleIdx="2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9CA5-4108-4082-826C-8F3153E831AD}" type="pres">
      <dgm:prSet presAssocID="{4BF09797-A021-424D-B8F6-E149ACA6CCBC}" presName="negativeSpace" presStyleCnt="0"/>
      <dgm:spPr/>
    </dgm:pt>
    <dgm:pt modelId="{16617750-E6F3-409E-B736-086366E6E834}" type="pres">
      <dgm:prSet presAssocID="{4BF09797-A021-424D-B8F6-E149ACA6CCB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1F0FF-B1B9-4A17-BF57-C76D90D6201A}" type="pres">
      <dgm:prSet presAssocID="{2D699AD5-8E22-4753-A1A6-F202A49BB17C}" presName="spaceBetweenRectangles" presStyleCnt="0"/>
      <dgm:spPr/>
    </dgm:pt>
    <dgm:pt modelId="{ABDCB370-8390-4B2C-BD70-CD34FB1A7008}" type="pres">
      <dgm:prSet presAssocID="{F1A9BE37-1F31-40A6-AEA1-240854C165BC}" presName="parentLin" presStyleCnt="0"/>
      <dgm:spPr/>
    </dgm:pt>
    <dgm:pt modelId="{50021FDF-09DF-4364-9BA5-FC510647CDD4}" type="pres">
      <dgm:prSet presAssocID="{F1A9BE37-1F31-40A6-AEA1-240854C165BC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01F631F9-B396-4592-809D-92F833EB2D6A}" type="pres">
      <dgm:prSet presAssocID="{F1A9BE37-1F31-40A6-AEA1-240854C165BC}" presName="parentText" presStyleLbl="node1" presStyleIdx="3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6A7BF-C383-4380-ABD8-627FAC52D8E0}" type="pres">
      <dgm:prSet presAssocID="{F1A9BE37-1F31-40A6-AEA1-240854C165BC}" presName="negativeSpace" presStyleCnt="0"/>
      <dgm:spPr/>
    </dgm:pt>
    <dgm:pt modelId="{E6D7363C-47AA-497F-B3FA-DDBBA96ED674}" type="pres">
      <dgm:prSet presAssocID="{F1A9BE37-1F31-40A6-AEA1-240854C165B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56438-B3DF-42F7-A1E7-7EB756DEE52C}" type="pres">
      <dgm:prSet presAssocID="{F2A31193-2525-4209-BDA8-BFC5F4BDA089}" presName="spaceBetweenRectangles" presStyleCnt="0"/>
      <dgm:spPr/>
    </dgm:pt>
    <dgm:pt modelId="{1B0DD0A3-A45C-4820-8AE4-51D784A3336E}" type="pres">
      <dgm:prSet presAssocID="{68C3ED2F-68C7-4D0F-8FFC-85CEE009B2E2}" presName="parentLin" presStyleCnt="0"/>
      <dgm:spPr/>
    </dgm:pt>
    <dgm:pt modelId="{0DB92048-C569-4204-9499-74842834F474}" type="pres">
      <dgm:prSet presAssocID="{68C3ED2F-68C7-4D0F-8FFC-85CEE009B2E2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87C9EA7B-98AF-4B32-AD42-483C4172D34D}" type="pres">
      <dgm:prSet presAssocID="{68C3ED2F-68C7-4D0F-8FFC-85CEE009B2E2}" presName="parentText" presStyleLbl="node1" presStyleIdx="4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10E14-FA29-4130-8478-DA86D00E8050}" type="pres">
      <dgm:prSet presAssocID="{68C3ED2F-68C7-4D0F-8FFC-85CEE009B2E2}" presName="negativeSpace" presStyleCnt="0"/>
      <dgm:spPr/>
    </dgm:pt>
    <dgm:pt modelId="{6C09E2DD-2063-4FB8-BCFB-915CE8BE0889}" type="pres">
      <dgm:prSet presAssocID="{68C3ED2F-68C7-4D0F-8FFC-85CEE009B2E2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C631-57D4-450E-940D-A938695F67CD}" type="pres">
      <dgm:prSet presAssocID="{02F1E794-2569-4B8A-816C-6EECC2A5CDAF}" presName="spaceBetweenRectangles" presStyleCnt="0"/>
      <dgm:spPr/>
    </dgm:pt>
    <dgm:pt modelId="{484A9393-1F08-4E88-B9F0-C7DD0F77E731}" type="pres">
      <dgm:prSet presAssocID="{EE110F9B-1EE9-4892-896C-855DFB0600DF}" presName="parentLin" presStyleCnt="0"/>
      <dgm:spPr/>
    </dgm:pt>
    <dgm:pt modelId="{5C9B54D0-15A3-491B-BED0-A5C942B747F9}" type="pres">
      <dgm:prSet presAssocID="{EE110F9B-1EE9-4892-896C-855DFB0600DF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CBBA572-6D9F-4C53-A14C-1CFB2EAE8969}" type="pres">
      <dgm:prSet presAssocID="{EE110F9B-1EE9-4892-896C-855DFB0600DF}" presName="parentText" presStyleLbl="node1" presStyleIdx="5" presStyleCnt="6" custScaleX="128211" custScaleY="182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7783F-7D8F-4909-B835-058D8055E14A}" type="pres">
      <dgm:prSet presAssocID="{EE110F9B-1EE9-4892-896C-855DFB0600DF}" presName="negativeSpace" presStyleCnt="0"/>
      <dgm:spPr/>
    </dgm:pt>
    <dgm:pt modelId="{736EB1E3-F490-45F3-98A9-237D1D7599D7}" type="pres">
      <dgm:prSet presAssocID="{EE110F9B-1EE9-4892-896C-855DFB0600DF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2741A-E4F7-464E-8C6F-CA474D33EDC5}" srcId="{EE110F9B-1EE9-4892-896C-855DFB0600DF}" destId="{6A2FEBCA-0B70-425D-AF43-E9421591B912}" srcOrd="0" destOrd="0" parTransId="{5DFF06A1-10A8-4EB6-B8C7-EB81C5C5F8E1}" sibTransId="{89F04154-A50D-4E83-B322-4048C5A76095}"/>
    <dgm:cxn modelId="{F25F1338-E6EB-4410-8398-7130ECC86F15}" srcId="{5CDBC1DB-1D82-4432-B09C-5F6D14C29C74}" destId="{EE110F9B-1EE9-4892-896C-855DFB0600DF}" srcOrd="5" destOrd="0" parTransId="{C9655CF1-ABAA-4D3D-8FCC-4888A8CF321C}" sibTransId="{4A04130B-10A7-4A73-84C4-B9E088E13B94}"/>
    <dgm:cxn modelId="{D97AD838-FFEB-429F-A4B5-D63F2265EF37}" srcId="{F1A9BE37-1F31-40A6-AEA1-240854C165BC}" destId="{0FDBD875-5B94-44BD-BCD4-5EC0F4CADACF}" srcOrd="0" destOrd="0" parTransId="{E793C060-50EE-4968-BD03-38AEF1C44616}" sibTransId="{844215F1-78D3-4746-BE6A-B1685CD82146}"/>
    <dgm:cxn modelId="{043A98E8-616A-411C-8656-9D7972FE3A5D}" type="presOf" srcId="{EE110F9B-1EE9-4892-896C-855DFB0600DF}" destId="{9CBBA572-6D9F-4C53-A14C-1CFB2EAE8969}" srcOrd="1" destOrd="0" presId="urn:microsoft.com/office/officeart/2005/8/layout/list1"/>
    <dgm:cxn modelId="{598BEE83-085C-4E57-AEF2-8DF8954D3C49}" type="presOf" srcId="{330F28E8-BF09-4F1F-AD06-468D77F4C8B0}" destId="{477B06DC-3ED2-4374-B927-4FC9E5885A6A}" srcOrd="0" destOrd="0" presId="urn:microsoft.com/office/officeart/2005/8/layout/list1"/>
    <dgm:cxn modelId="{3B6FADE9-A93E-4943-A5A1-74640C675497}" type="presOf" srcId="{F1A9BE37-1F31-40A6-AEA1-240854C165BC}" destId="{50021FDF-09DF-4364-9BA5-FC510647CDD4}" srcOrd="0" destOrd="0" presId="urn:microsoft.com/office/officeart/2005/8/layout/list1"/>
    <dgm:cxn modelId="{1CB58E11-3352-412A-97BB-8B0C7898165E}" type="presOf" srcId="{F9035A49-7A4A-49FC-AADD-D188EB3427E3}" destId="{DC1A3C7E-5592-402D-86A1-1FDF1ECD69E9}" srcOrd="0" destOrd="0" presId="urn:microsoft.com/office/officeart/2005/8/layout/list1"/>
    <dgm:cxn modelId="{4E4E9E97-867A-4BB6-A751-83D0CF42BE98}" type="presOf" srcId="{4BF09797-A021-424D-B8F6-E149ACA6CCBC}" destId="{A10C7959-6785-45FD-9592-4CC7C14FB7CD}" srcOrd="0" destOrd="0" presId="urn:microsoft.com/office/officeart/2005/8/layout/list1"/>
    <dgm:cxn modelId="{9698D135-7AE4-4DEF-AB83-A10423342EC5}" type="presOf" srcId="{68C3ED2F-68C7-4D0F-8FFC-85CEE009B2E2}" destId="{0DB92048-C569-4204-9499-74842834F474}" srcOrd="0" destOrd="0" presId="urn:microsoft.com/office/officeart/2005/8/layout/list1"/>
    <dgm:cxn modelId="{24873FFC-4B35-44A7-BDCA-0AD73FA966E8}" type="presOf" srcId="{E7E4638A-864B-4871-8605-B6D4336A09A9}" destId="{9636FD3D-D7D5-4946-85B6-B0F39879CE9A}" srcOrd="0" destOrd="0" presId="urn:microsoft.com/office/officeart/2005/8/layout/list1"/>
    <dgm:cxn modelId="{0C1B989A-86DE-416A-94FA-7EB5CA881AF0}" srcId="{5CDBC1DB-1D82-4432-B09C-5F6D14C29C74}" destId="{F1A9BE37-1F31-40A6-AEA1-240854C165BC}" srcOrd="3" destOrd="0" parTransId="{0171285F-0DB6-44B9-B26B-1FF7268DC998}" sibTransId="{F2A31193-2525-4209-BDA8-BFC5F4BDA089}"/>
    <dgm:cxn modelId="{0ACB6832-F111-4A86-844C-B3698E8DA86B}" srcId="{5CDBC1DB-1D82-4432-B09C-5F6D14C29C74}" destId="{4BF09797-A021-424D-B8F6-E149ACA6CCBC}" srcOrd="2" destOrd="0" parTransId="{DDAB09E0-0D7A-4E44-98A3-4F950336BD96}" sibTransId="{2D699AD5-8E22-4753-A1A6-F202A49BB17C}"/>
    <dgm:cxn modelId="{D7FFA417-D3A0-4D5A-8626-02919CBEFDB2}" srcId="{4BF09797-A021-424D-B8F6-E149ACA6CCBC}" destId="{18A150B2-E991-4D3D-99AF-20835AF51FA6}" srcOrd="0" destOrd="0" parTransId="{6BA81C86-DA64-46C8-A16A-A149CF2E5BF3}" sibTransId="{81779263-CEB9-4B11-AF1F-AF64DE74D1F4}"/>
    <dgm:cxn modelId="{8C75D535-747F-4178-B080-AF250DD487A6}" srcId="{E7E4638A-864B-4871-8605-B6D4336A09A9}" destId="{F9035A49-7A4A-49FC-AADD-D188EB3427E3}" srcOrd="0" destOrd="0" parTransId="{BFDF1603-C357-4669-9318-9C5DDE27CD88}" sibTransId="{8C533DB4-C770-4CDD-8579-F9B14A81020E}"/>
    <dgm:cxn modelId="{46BF4897-0873-4A23-A063-5D58775F1C5C}" type="presOf" srcId="{EE110F9B-1EE9-4892-896C-855DFB0600DF}" destId="{5C9B54D0-15A3-491B-BED0-A5C942B747F9}" srcOrd="0" destOrd="0" presId="urn:microsoft.com/office/officeart/2005/8/layout/list1"/>
    <dgm:cxn modelId="{947116B5-6CD8-49FD-9994-5D831FB78B56}" srcId="{5CDBC1DB-1D82-4432-B09C-5F6D14C29C74}" destId="{9E7D7F83-D262-4A2D-925D-EC1E862B25AE}" srcOrd="1" destOrd="0" parTransId="{13211B1F-B4D5-4648-9523-9F821711894F}" sibTransId="{52355273-9331-475B-85CA-AA0F3630367A}"/>
    <dgm:cxn modelId="{BD6D3D9D-676F-41E2-ABDF-DAF88835CE5A}" srcId="{5CDBC1DB-1D82-4432-B09C-5F6D14C29C74}" destId="{68C3ED2F-68C7-4D0F-8FFC-85CEE009B2E2}" srcOrd="4" destOrd="0" parTransId="{AFAB127E-171B-4136-A11C-B4FA49ED3421}" sibTransId="{02F1E794-2569-4B8A-816C-6EECC2A5CDAF}"/>
    <dgm:cxn modelId="{C956440C-B59E-4454-A372-85CD68CF843E}" type="presOf" srcId="{F1A9BE37-1F31-40A6-AEA1-240854C165BC}" destId="{01F631F9-B396-4592-809D-92F833EB2D6A}" srcOrd="1" destOrd="0" presId="urn:microsoft.com/office/officeart/2005/8/layout/list1"/>
    <dgm:cxn modelId="{DD67E60A-4C5F-4D29-8444-60BC57C28848}" type="presOf" srcId="{5CDBC1DB-1D82-4432-B09C-5F6D14C29C74}" destId="{7194C6AB-DEED-4738-ABDA-F30D423345DA}" srcOrd="0" destOrd="0" presId="urn:microsoft.com/office/officeart/2005/8/layout/list1"/>
    <dgm:cxn modelId="{6FAA4619-33A3-4706-BC85-9D675386DD78}" type="presOf" srcId="{4BF09797-A021-424D-B8F6-E149ACA6CCBC}" destId="{9305D31A-53DE-466A-A31C-E6841AA6B88E}" srcOrd="1" destOrd="0" presId="urn:microsoft.com/office/officeart/2005/8/layout/list1"/>
    <dgm:cxn modelId="{C67DD9B5-92C6-4301-AA2F-FCBC74C15D61}" srcId="{5CDBC1DB-1D82-4432-B09C-5F6D14C29C74}" destId="{E7E4638A-864B-4871-8605-B6D4336A09A9}" srcOrd="0" destOrd="0" parTransId="{2FE8DE86-77D5-46B7-86A7-64C61C1E52B8}" sibTransId="{AEC876B4-8BFF-4CF3-ADC4-517A392354E6}"/>
    <dgm:cxn modelId="{12C1CC4C-E7A8-4AD4-ABB9-2CCE2F665252}" type="presOf" srcId="{68C3ED2F-68C7-4D0F-8FFC-85CEE009B2E2}" destId="{87C9EA7B-98AF-4B32-AD42-483C4172D34D}" srcOrd="1" destOrd="0" presId="urn:microsoft.com/office/officeart/2005/8/layout/list1"/>
    <dgm:cxn modelId="{56106A80-A072-4A2D-BD98-BAF67B6F4C47}" type="presOf" srcId="{1C04B246-45F7-41C1-BA6B-1BFDC6E1A341}" destId="{6C09E2DD-2063-4FB8-BCFB-915CE8BE0889}" srcOrd="0" destOrd="0" presId="urn:microsoft.com/office/officeart/2005/8/layout/list1"/>
    <dgm:cxn modelId="{6B735B9F-FAB5-4F40-AA0D-8622AB96C40C}" type="presOf" srcId="{E7E4638A-864B-4871-8605-B6D4336A09A9}" destId="{CF40E366-A27E-4C48-BBB3-58D61C22BBB8}" srcOrd="1" destOrd="0" presId="urn:microsoft.com/office/officeart/2005/8/layout/list1"/>
    <dgm:cxn modelId="{06C832C5-2F46-44C0-AA3D-BD863ED6D579}" type="presOf" srcId="{6A2FEBCA-0B70-425D-AF43-E9421591B912}" destId="{736EB1E3-F490-45F3-98A9-237D1D7599D7}" srcOrd="0" destOrd="0" presId="urn:microsoft.com/office/officeart/2005/8/layout/list1"/>
    <dgm:cxn modelId="{9ECEAE58-7955-456D-BB18-0A53AA8B2735}" srcId="{9E7D7F83-D262-4A2D-925D-EC1E862B25AE}" destId="{330F28E8-BF09-4F1F-AD06-468D77F4C8B0}" srcOrd="0" destOrd="0" parTransId="{91A03E74-1B06-497E-BB72-BB882CB37576}" sibTransId="{46CA99AC-7F90-43BA-A38F-3612EFFE3C54}"/>
    <dgm:cxn modelId="{8E6DA89D-F9F9-48A4-9BA1-57B52EAA34BC}" type="presOf" srcId="{0FDBD875-5B94-44BD-BCD4-5EC0F4CADACF}" destId="{E6D7363C-47AA-497F-B3FA-DDBBA96ED674}" srcOrd="0" destOrd="0" presId="urn:microsoft.com/office/officeart/2005/8/layout/list1"/>
    <dgm:cxn modelId="{6758AFE0-FE7F-45A3-8C19-171A21393796}" type="presOf" srcId="{9E7D7F83-D262-4A2D-925D-EC1E862B25AE}" destId="{279997A6-4B90-4F40-9D7D-10032927D1D0}" srcOrd="1" destOrd="0" presId="urn:microsoft.com/office/officeart/2005/8/layout/list1"/>
    <dgm:cxn modelId="{6FED7CF9-11D4-49EC-B6AB-C698C03C1A97}" srcId="{68C3ED2F-68C7-4D0F-8FFC-85CEE009B2E2}" destId="{1C04B246-45F7-41C1-BA6B-1BFDC6E1A341}" srcOrd="0" destOrd="0" parTransId="{F01B27C4-1DDC-41F6-ACBE-01B7FD4C239A}" sibTransId="{726E26B6-2898-4443-BCF1-63F7BAD83E8F}"/>
    <dgm:cxn modelId="{6E4448C2-1E2B-4695-9EB8-7CD59195A328}" type="presOf" srcId="{18A150B2-E991-4D3D-99AF-20835AF51FA6}" destId="{16617750-E6F3-409E-B736-086366E6E834}" srcOrd="0" destOrd="0" presId="urn:microsoft.com/office/officeart/2005/8/layout/list1"/>
    <dgm:cxn modelId="{4DBCFE9B-04D5-4272-8DA3-E49657D034D5}" type="presOf" srcId="{9E7D7F83-D262-4A2D-925D-EC1E862B25AE}" destId="{B7102398-4154-4544-A806-8A5E420FF473}" srcOrd="0" destOrd="0" presId="urn:microsoft.com/office/officeart/2005/8/layout/list1"/>
    <dgm:cxn modelId="{3CC6CF32-E7EC-49D9-A4F9-42B2119D6ABC}" type="presParOf" srcId="{7194C6AB-DEED-4738-ABDA-F30D423345DA}" destId="{23AD4B0A-D96D-4FED-9F1A-4A40E0D78363}" srcOrd="0" destOrd="0" presId="urn:microsoft.com/office/officeart/2005/8/layout/list1"/>
    <dgm:cxn modelId="{39C6A29E-CD3F-479A-A992-57061B977C23}" type="presParOf" srcId="{23AD4B0A-D96D-4FED-9F1A-4A40E0D78363}" destId="{9636FD3D-D7D5-4946-85B6-B0F39879CE9A}" srcOrd="0" destOrd="0" presId="urn:microsoft.com/office/officeart/2005/8/layout/list1"/>
    <dgm:cxn modelId="{077116DF-6418-42BA-AA0C-4B9F25E200AE}" type="presParOf" srcId="{23AD4B0A-D96D-4FED-9F1A-4A40E0D78363}" destId="{CF40E366-A27E-4C48-BBB3-58D61C22BBB8}" srcOrd="1" destOrd="0" presId="urn:microsoft.com/office/officeart/2005/8/layout/list1"/>
    <dgm:cxn modelId="{BE8C161C-B12E-4AD7-A811-F958284AF16F}" type="presParOf" srcId="{7194C6AB-DEED-4738-ABDA-F30D423345DA}" destId="{C61EA8AA-219F-428E-B3F8-BE176E2E32E3}" srcOrd="1" destOrd="0" presId="urn:microsoft.com/office/officeart/2005/8/layout/list1"/>
    <dgm:cxn modelId="{DD749E62-D5CE-496F-B1E1-55915263A54A}" type="presParOf" srcId="{7194C6AB-DEED-4738-ABDA-F30D423345DA}" destId="{DC1A3C7E-5592-402D-86A1-1FDF1ECD69E9}" srcOrd="2" destOrd="0" presId="urn:microsoft.com/office/officeart/2005/8/layout/list1"/>
    <dgm:cxn modelId="{1563C1CC-BFAF-482F-B92C-B6DE4F01D6A0}" type="presParOf" srcId="{7194C6AB-DEED-4738-ABDA-F30D423345DA}" destId="{328B1482-E700-4AA0-8371-A9E18CEE15A3}" srcOrd="3" destOrd="0" presId="urn:microsoft.com/office/officeart/2005/8/layout/list1"/>
    <dgm:cxn modelId="{1E1909F7-C9CB-42D7-BC60-6B5B83BB0428}" type="presParOf" srcId="{7194C6AB-DEED-4738-ABDA-F30D423345DA}" destId="{C76B210A-E5E3-464C-892F-E013F03BDCC9}" srcOrd="4" destOrd="0" presId="urn:microsoft.com/office/officeart/2005/8/layout/list1"/>
    <dgm:cxn modelId="{155FE90D-0FDB-4AA6-A6E0-A591997A4345}" type="presParOf" srcId="{C76B210A-E5E3-464C-892F-E013F03BDCC9}" destId="{B7102398-4154-4544-A806-8A5E420FF473}" srcOrd="0" destOrd="0" presId="urn:microsoft.com/office/officeart/2005/8/layout/list1"/>
    <dgm:cxn modelId="{F66BDEAE-407D-4A11-8F33-EECA037858E4}" type="presParOf" srcId="{C76B210A-E5E3-464C-892F-E013F03BDCC9}" destId="{279997A6-4B90-4F40-9D7D-10032927D1D0}" srcOrd="1" destOrd="0" presId="urn:microsoft.com/office/officeart/2005/8/layout/list1"/>
    <dgm:cxn modelId="{D02E6E2F-04BC-442C-BBDD-B401AD88BBAF}" type="presParOf" srcId="{7194C6AB-DEED-4738-ABDA-F30D423345DA}" destId="{C4FEE5BE-5777-46EF-AF9F-3B559A8B7568}" srcOrd="5" destOrd="0" presId="urn:microsoft.com/office/officeart/2005/8/layout/list1"/>
    <dgm:cxn modelId="{4F822B43-5864-46A6-9082-25A00C20F64D}" type="presParOf" srcId="{7194C6AB-DEED-4738-ABDA-F30D423345DA}" destId="{477B06DC-3ED2-4374-B927-4FC9E5885A6A}" srcOrd="6" destOrd="0" presId="urn:microsoft.com/office/officeart/2005/8/layout/list1"/>
    <dgm:cxn modelId="{44223219-5E26-45F5-BC83-BBEA80B03C68}" type="presParOf" srcId="{7194C6AB-DEED-4738-ABDA-F30D423345DA}" destId="{A8FDFEDA-CA89-4C61-84A2-E07D3512AC7F}" srcOrd="7" destOrd="0" presId="urn:microsoft.com/office/officeart/2005/8/layout/list1"/>
    <dgm:cxn modelId="{68399F8C-2370-4CD0-8645-D8E2DB5EDCFE}" type="presParOf" srcId="{7194C6AB-DEED-4738-ABDA-F30D423345DA}" destId="{9955C483-57FD-4565-830A-BA297BE342EC}" srcOrd="8" destOrd="0" presId="urn:microsoft.com/office/officeart/2005/8/layout/list1"/>
    <dgm:cxn modelId="{D5FE9680-D4CB-4DF8-A63B-175393DEA103}" type="presParOf" srcId="{9955C483-57FD-4565-830A-BA297BE342EC}" destId="{A10C7959-6785-45FD-9592-4CC7C14FB7CD}" srcOrd="0" destOrd="0" presId="urn:microsoft.com/office/officeart/2005/8/layout/list1"/>
    <dgm:cxn modelId="{696C7EAC-FC05-4F08-9DEF-12284B3CB287}" type="presParOf" srcId="{9955C483-57FD-4565-830A-BA297BE342EC}" destId="{9305D31A-53DE-466A-A31C-E6841AA6B88E}" srcOrd="1" destOrd="0" presId="urn:microsoft.com/office/officeart/2005/8/layout/list1"/>
    <dgm:cxn modelId="{D19B8542-0954-4BC6-BAA5-69B54242C0AA}" type="presParOf" srcId="{7194C6AB-DEED-4738-ABDA-F30D423345DA}" destId="{C0579CA5-4108-4082-826C-8F3153E831AD}" srcOrd="9" destOrd="0" presId="urn:microsoft.com/office/officeart/2005/8/layout/list1"/>
    <dgm:cxn modelId="{6E13CCFF-1992-41DD-BA2E-FE4909C93927}" type="presParOf" srcId="{7194C6AB-DEED-4738-ABDA-F30D423345DA}" destId="{16617750-E6F3-409E-B736-086366E6E834}" srcOrd="10" destOrd="0" presId="urn:microsoft.com/office/officeart/2005/8/layout/list1"/>
    <dgm:cxn modelId="{6ECD0FA5-3676-4689-AF73-28727A7F132B}" type="presParOf" srcId="{7194C6AB-DEED-4738-ABDA-F30D423345DA}" destId="{2071F0FF-B1B9-4A17-BF57-C76D90D6201A}" srcOrd="11" destOrd="0" presId="urn:microsoft.com/office/officeart/2005/8/layout/list1"/>
    <dgm:cxn modelId="{FCEFFB1D-C775-47EA-B796-F591172C51FE}" type="presParOf" srcId="{7194C6AB-DEED-4738-ABDA-F30D423345DA}" destId="{ABDCB370-8390-4B2C-BD70-CD34FB1A7008}" srcOrd="12" destOrd="0" presId="urn:microsoft.com/office/officeart/2005/8/layout/list1"/>
    <dgm:cxn modelId="{B610C865-66D1-499D-A709-F03559363FC2}" type="presParOf" srcId="{ABDCB370-8390-4B2C-BD70-CD34FB1A7008}" destId="{50021FDF-09DF-4364-9BA5-FC510647CDD4}" srcOrd="0" destOrd="0" presId="urn:microsoft.com/office/officeart/2005/8/layout/list1"/>
    <dgm:cxn modelId="{25FF4AC9-2B4A-49DD-8819-E6F4125707BE}" type="presParOf" srcId="{ABDCB370-8390-4B2C-BD70-CD34FB1A7008}" destId="{01F631F9-B396-4592-809D-92F833EB2D6A}" srcOrd="1" destOrd="0" presId="urn:microsoft.com/office/officeart/2005/8/layout/list1"/>
    <dgm:cxn modelId="{C046BCF1-3937-4900-929E-CD30E9CD58CA}" type="presParOf" srcId="{7194C6AB-DEED-4738-ABDA-F30D423345DA}" destId="{9B96A7BF-C383-4380-ABD8-627FAC52D8E0}" srcOrd="13" destOrd="0" presId="urn:microsoft.com/office/officeart/2005/8/layout/list1"/>
    <dgm:cxn modelId="{DDA8269E-268B-4875-AB26-16D535A73A33}" type="presParOf" srcId="{7194C6AB-DEED-4738-ABDA-F30D423345DA}" destId="{E6D7363C-47AA-497F-B3FA-DDBBA96ED674}" srcOrd="14" destOrd="0" presId="urn:microsoft.com/office/officeart/2005/8/layout/list1"/>
    <dgm:cxn modelId="{4024E86B-83B1-4666-B0DE-EF88702ABC06}" type="presParOf" srcId="{7194C6AB-DEED-4738-ABDA-F30D423345DA}" destId="{8BB56438-B3DF-42F7-A1E7-7EB756DEE52C}" srcOrd="15" destOrd="0" presId="urn:microsoft.com/office/officeart/2005/8/layout/list1"/>
    <dgm:cxn modelId="{8155FB49-D3AD-4511-8714-572D0EA5B890}" type="presParOf" srcId="{7194C6AB-DEED-4738-ABDA-F30D423345DA}" destId="{1B0DD0A3-A45C-4820-8AE4-51D784A3336E}" srcOrd="16" destOrd="0" presId="urn:microsoft.com/office/officeart/2005/8/layout/list1"/>
    <dgm:cxn modelId="{38640370-6A5F-4B81-9EC8-2D4AD10A7200}" type="presParOf" srcId="{1B0DD0A3-A45C-4820-8AE4-51D784A3336E}" destId="{0DB92048-C569-4204-9499-74842834F474}" srcOrd="0" destOrd="0" presId="urn:microsoft.com/office/officeart/2005/8/layout/list1"/>
    <dgm:cxn modelId="{D2ACAF12-504D-4B9E-8E30-A00DFF0D89B4}" type="presParOf" srcId="{1B0DD0A3-A45C-4820-8AE4-51D784A3336E}" destId="{87C9EA7B-98AF-4B32-AD42-483C4172D34D}" srcOrd="1" destOrd="0" presId="urn:microsoft.com/office/officeart/2005/8/layout/list1"/>
    <dgm:cxn modelId="{E1AD042B-AD39-4451-9333-1026A1DC08FC}" type="presParOf" srcId="{7194C6AB-DEED-4738-ABDA-F30D423345DA}" destId="{C5A10E14-FA29-4130-8478-DA86D00E8050}" srcOrd="17" destOrd="0" presId="urn:microsoft.com/office/officeart/2005/8/layout/list1"/>
    <dgm:cxn modelId="{276F09C6-63A6-4636-B891-BDA072A4BEDC}" type="presParOf" srcId="{7194C6AB-DEED-4738-ABDA-F30D423345DA}" destId="{6C09E2DD-2063-4FB8-BCFB-915CE8BE0889}" srcOrd="18" destOrd="0" presId="urn:microsoft.com/office/officeart/2005/8/layout/list1"/>
    <dgm:cxn modelId="{A52CC01B-1262-4E94-909C-FED057702538}" type="presParOf" srcId="{7194C6AB-DEED-4738-ABDA-F30D423345DA}" destId="{8A3FC631-57D4-450E-940D-A938695F67CD}" srcOrd="19" destOrd="0" presId="urn:microsoft.com/office/officeart/2005/8/layout/list1"/>
    <dgm:cxn modelId="{AE0578A6-4520-46AC-B55F-B7AB3C9F6127}" type="presParOf" srcId="{7194C6AB-DEED-4738-ABDA-F30D423345DA}" destId="{484A9393-1F08-4E88-B9F0-C7DD0F77E731}" srcOrd="20" destOrd="0" presId="urn:microsoft.com/office/officeart/2005/8/layout/list1"/>
    <dgm:cxn modelId="{8A74486E-5BFA-4111-B652-B7BC5945E0C0}" type="presParOf" srcId="{484A9393-1F08-4E88-B9F0-C7DD0F77E731}" destId="{5C9B54D0-15A3-491B-BED0-A5C942B747F9}" srcOrd="0" destOrd="0" presId="urn:microsoft.com/office/officeart/2005/8/layout/list1"/>
    <dgm:cxn modelId="{05BB209D-9F4F-4F76-92AB-7DDE9FEA929C}" type="presParOf" srcId="{484A9393-1F08-4E88-B9F0-C7DD0F77E731}" destId="{9CBBA572-6D9F-4C53-A14C-1CFB2EAE8969}" srcOrd="1" destOrd="0" presId="urn:microsoft.com/office/officeart/2005/8/layout/list1"/>
    <dgm:cxn modelId="{79C0CA02-56A7-4153-ADAC-B100848DBE65}" type="presParOf" srcId="{7194C6AB-DEED-4738-ABDA-F30D423345DA}" destId="{A127783F-7D8F-4909-B835-058D8055E14A}" srcOrd="21" destOrd="0" presId="urn:microsoft.com/office/officeart/2005/8/layout/list1"/>
    <dgm:cxn modelId="{D4E9C96A-B474-4A5E-83A4-1F4CBF388B46}" type="presParOf" srcId="{7194C6AB-DEED-4738-ABDA-F30D423345DA}" destId="{736EB1E3-F490-45F3-98A9-237D1D7599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67ED95A-5818-447F-B224-3FA04346242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r>
            <a:rPr lang="th-TH" sz="24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4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2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1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r>
            <a:rPr lang="th-TH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CASH</a:t>
          </a:r>
          <a:r>
            <a:rPr lang="th-TH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FLOW</a:t>
          </a:r>
          <a:endParaRPr lang="en-US" sz="20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2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1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r>
            <a:rPr lang="th-TH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0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CAPITAL GAIN</a:t>
          </a:r>
          <a:endParaRPr lang="en-US" sz="20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2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4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sz="36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รายรับ</a:t>
          </a:r>
          <a:endParaRPr lang="en-US" sz="36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2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280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F98EB440-1153-4E35-ABD4-5D232DD5639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8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รายรับอื่นๆ</a:t>
          </a:r>
          <a:endParaRPr lang="en-US" sz="28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2AB395A0-2339-4FCB-A636-013539343E11}" type="parTrans" cxnId="{F0F07E24-2EA4-4321-9E5D-FB54D1B2E61A}">
      <dgm:prSet/>
      <dgm:spPr/>
      <dgm:t>
        <a:bodyPr/>
        <a:lstStyle/>
        <a:p>
          <a:endParaRPr lang="en-US" sz="1600"/>
        </a:p>
      </dgm:t>
    </dgm:pt>
    <dgm:pt modelId="{D3B6C37D-7CA0-4C3C-9135-B6DE5C143E41}" type="sibTrans" cxnId="{F0F07E24-2EA4-4321-9E5D-FB54D1B2E61A}">
      <dgm:prSet/>
      <dgm:spPr/>
      <dgm:t>
        <a:bodyPr/>
        <a:lstStyle/>
        <a:p>
          <a:endParaRPr lang="en-US" sz="1600"/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7EB4B030-C484-471E-A562-7FB3DDAC84A0}" type="pres">
      <dgm:prSet presAssocID="{F98EB440-1153-4E35-ABD4-5D232DD5639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4DD3E-C7CE-4511-B24E-618BAAF2B8B6}" type="pres">
      <dgm:prSet presAssocID="{D3B6C37D-7CA0-4C3C-9135-B6DE5C143E41}" presName="sibTrans" presStyleCnt="0"/>
      <dgm:spPr/>
    </dgm:pt>
    <dgm:pt modelId="{49085316-B41C-43BA-8269-CDF11DD3B00C}" type="pres">
      <dgm:prSet presAssocID="{932C6057-C1CA-4EC5-91D0-DACD6091527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07447-0FF4-4463-8447-C87A464839F0}" srcId="{EA2C57C6-35F8-4BB8-BBDB-6C31536ADCAB}" destId="{932C6057-C1CA-4EC5-91D0-DACD60915278}" srcOrd="4" destOrd="0" parTransId="{CB5979CC-6FBD-4F3C-800F-919A63B6C8FB}" sibTransId="{9C1A3211-6AD7-493E-8E1C-A580FEEEF7A0}"/>
    <dgm:cxn modelId="{8885B31C-C431-4FAA-BB3D-C10F6085B63A}" type="presOf" srcId="{932C6057-C1CA-4EC5-91D0-DACD60915278}" destId="{49085316-B41C-43BA-8269-CDF11DD3B00C}" srcOrd="0" destOrd="0" presId="urn:microsoft.com/office/officeart/2005/8/layout/hProcess9"/>
    <dgm:cxn modelId="{DE84614E-C3BC-4035-B516-650ABC981864}" type="presOf" srcId="{F67ED95A-5818-447F-B224-3FA04346242B}" destId="{0732100F-6782-43D4-B779-BB7DE4D69A95}" srcOrd="0" destOrd="0" presId="urn:microsoft.com/office/officeart/2005/8/layout/hProcess9"/>
    <dgm:cxn modelId="{E86D5716-DCA4-44D9-86C6-512BE2852E1E}" type="presOf" srcId="{06652975-16C5-446F-A717-D54EB85C99F8}" destId="{07856498-127D-49F6-848E-565AA7D51CC2}" srcOrd="0" destOrd="0" presId="urn:microsoft.com/office/officeart/2005/8/layout/hProcess9"/>
    <dgm:cxn modelId="{FEFA31A2-A242-480F-9B72-C0E33E56183C}" type="presOf" srcId="{F98EB440-1153-4E35-ABD4-5D232DD5639B}" destId="{7EB4B030-C484-471E-A562-7FB3DDAC84A0}" srcOrd="0" destOrd="0" presId="urn:microsoft.com/office/officeart/2005/8/layout/hProcess9"/>
    <dgm:cxn modelId="{522E24C5-838F-460C-AE91-580076E856EC}" type="presOf" srcId="{EA2C57C6-35F8-4BB8-BBDB-6C31536ADCAB}" destId="{0274D6E1-4FB9-48DD-8692-5034A4C98D54}" srcOrd="0" destOrd="0" presId="urn:microsoft.com/office/officeart/2005/8/layout/hProcess9"/>
    <dgm:cxn modelId="{F0F07E24-2EA4-4321-9E5D-FB54D1B2E61A}" srcId="{EA2C57C6-35F8-4BB8-BBDB-6C31536ADCAB}" destId="{F98EB440-1153-4E35-ABD4-5D232DD5639B}" srcOrd="3" destOrd="0" parTransId="{2AB395A0-2339-4FCB-A636-013539343E11}" sibTransId="{D3B6C37D-7CA0-4C3C-9135-B6DE5C143E41}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1D3661B9-A4D2-4285-B644-D1A733B78B61}" type="presOf" srcId="{4A460D5E-0929-4EF2-BE9C-7DE25DBC7D8B}" destId="{E66AAACE-8334-431E-9C9C-745E7E2E1981}" srcOrd="0" destOrd="0" presId="urn:microsoft.com/office/officeart/2005/8/layout/hProcess9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02620BEC-C156-4A50-A364-A0DF79604F99}" type="presParOf" srcId="{0274D6E1-4FB9-48DD-8692-5034A4C98D54}" destId="{CC1AF986-91B3-431F-BFA3-62D97E4583A1}" srcOrd="0" destOrd="0" presId="urn:microsoft.com/office/officeart/2005/8/layout/hProcess9"/>
    <dgm:cxn modelId="{B84AA35C-3C43-41C6-9DD6-3CC7C608F5F5}" type="presParOf" srcId="{0274D6E1-4FB9-48DD-8692-5034A4C98D54}" destId="{88348219-9DF0-4359-8056-933E8CA0AA8C}" srcOrd="1" destOrd="0" presId="urn:microsoft.com/office/officeart/2005/8/layout/hProcess9"/>
    <dgm:cxn modelId="{20729D25-B194-43E4-A048-06A8160D51C9}" type="presParOf" srcId="{88348219-9DF0-4359-8056-933E8CA0AA8C}" destId="{0732100F-6782-43D4-B779-BB7DE4D69A95}" srcOrd="0" destOrd="0" presId="urn:microsoft.com/office/officeart/2005/8/layout/hProcess9"/>
    <dgm:cxn modelId="{43AD806D-3C35-4503-AC4A-2A0F24B1CE3A}" type="presParOf" srcId="{88348219-9DF0-4359-8056-933E8CA0AA8C}" destId="{9925E023-1BFC-4295-B1B4-99E3A8933BCF}" srcOrd="1" destOrd="0" presId="urn:microsoft.com/office/officeart/2005/8/layout/hProcess9"/>
    <dgm:cxn modelId="{80B66D47-44A0-4495-ACCE-9472543172A5}" type="presParOf" srcId="{88348219-9DF0-4359-8056-933E8CA0AA8C}" destId="{E66AAACE-8334-431E-9C9C-745E7E2E1981}" srcOrd="2" destOrd="0" presId="urn:microsoft.com/office/officeart/2005/8/layout/hProcess9"/>
    <dgm:cxn modelId="{CE797F76-F911-4276-B7DE-28409342E4E0}" type="presParOf" srcId="{88348219-9DF0-4359-8056-933E8CA0AA8C}" destId="{61FA9B75-6146-458B-A941-E9A163211550}" srcOrd="3" destOrd="0" presId="urn:microsoft.com/office/officeart/2005/8/layout/hProcess9"/>
    <dgm:cxn modelId="{D483CBDC-4422-421B-ADC4-1579D390F966}" type="presParOf" srcId="{88348219-9DF0-4359-8056-933E8CA0AA8C}" destId="{07856498-127D-49F6-848E-565AA7D51CC2}" srcOrd="4" destOrd="0" presId="urn:microsoft.com/office/officeart/2005/8/layout/hProcess9"/>
    <dgm:cxn modelId="{6985ACEA-6033-4F55-AFA4-D5CE6CDBF357}" type="presParOf" srcId="{88348219-9DF0-4359-8056-933E8CA0AA8C}" destId="{B619263B-C6EC-4413-B3B6-E2D3BC54CE78}" srcOrd="5" destOrd="0" presId="urn:microsoft.com/office/officeart/2005/8/layout/hProcess9"/>
    <dgm:cxn modelId="{272FC265-1C12-47A4-9197-EA959AA360AE}" type="presParOf" srcId="{88348219-9DF0-4359-8056-933E8CA0AA8C}" destId="{7EB4B030-C484-471E-A562-7FB3DDAC84A0}" srcOrd="6" destOrd="0" presId="urn:microsoft.com/office/officeart/2005/8/layout/hProcess9"/>
    <dgm:cxn modelId="{71DC74FD-AF1F-470E-B4F2-8347211DB9BF}" type="presParOf" srcId="{88348219-9DF0-4359-8056-933E8CA0AA8C}" destId="{CA04DD3E-C7CE-4511-B24E-618BAAF2B8B6}" srcOrd="7" destOrd="0" presId="urn:microsoft.com/office/officeart/2005/8/layout/hProcess9"/>
    <dgm:cxn modelId="{E5CEDD2F-2926-4236-9217-330F2BFDBD11}" type="presParOf" srcId="{88348219-9DF0-4359-8056-933E8CA0AA8C}" destId="{49085316-B41C-43BA-8269-CDF11DD3B00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67ED95A-5818-447F-B224-3FA0434624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DF7DCC40-A2DA-4073-80E2-778382445CE4}">
      <dgm:prSet phldrT="[Text]" custT="1"/>
      <dgm:spPr/>
      <dgm:t>
        <a:bodyPr/>
        <a:lstStyle/>
        <a:p>
          <a:r>
            <a:rPr lang="en-US" sz="2800" b="0" dirty="0" smtClean="0">
              <a:latin typeface="Angsana New" pitchFamily="18" charset="-34"/>
              <a:cs typeface="Angsana New" pitchFamily="18" charset="-34"/>
            </a:rPr>
            <a:t>4. </a:t>
          </a:r>
          <a:r>
            <a:rPr lang="th-TH" sz="2800" b="0" dirty="0" smtClean="0">
              <a:latin typeface="Angsana New" pitchFamily="18" charset="-34"/>
              <a:cs typeface="Angsana New" pitchFamily="18" charset="-34"/>
            </a:rPr>
            <a:t>รายจ่ายอื่นๆ</a:t>
          </a:r>
          <a:endParaRPr lang="en-US" sz="2800" b="0" dirty="0">
            <a:latin typeface="Angsana New" pitchFamily="18" charset="-34"/>
            <a:cs typeface="Angsana New" pitchFamily="18" charset="-34"/>
          </a:endParaRPr>
        </a:p>
      </dgm:t>
    </dgm:pt>
    <dgm:pt modelId="{838838D4-C6CB-49D5-8072-D9098AAAD2E9}" type="parTrans" cxnId="{3924D7A5-B3A4-4F60-A8A5-E4669AF23C22}">
      <dgm:prSet/>
      <dgm:spPr/>
      <dgm:t>
        <a:bodyPr/>
        <a:lstStyle/>
        <a:p>
          <a:endParaRPr lang="en-US"/>
        </a:p>
      </dgm:t>
    </dgm:pt>
    <dgm:pt modelId="{0066FBF2-3569-4026-B60F-680B70D695ED}" type="sibTrans" cxnId="{3924D7A5-B3A4-4F60-A8A5-E4669AF23C22}">
      <dgm:prSet/>
      <dgm:spPr/>
      <dgm:t>
        <a:bodyPr/>
        <a:lstStyle/>
        <a:p>
          <a:endParaRPr lang="en-US"/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97F99F07-1E9A-4420-805D-FE42729031C4}" type="pres">
      <dgm:prSet presAssocID="{DF7DCC40-A2DA-4073-80E2-778382445CE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833DE-8BE7-4C76-8DBB-CF6C0A63C78D}" type="pres">
      <dgm:prSet presAssocID="{0066FBF2-3569-4026-B60F-680B70D695ED}" presName="sibTrans" presStyleCnt="0"/>
      <dgm:spPr/>
    </dgm:pt>
    <dgm:pt modelId="{49085316-B41C-43BA-8269-CDF11DD3B00C}" type="pres">
      <dgm:prSet presAssocID="{932C6057-C1CA-4EC5-91D0-DACD60915278}" presName="textNode" presStyleLbl="node1" presStyleIdx="4" presStyleCnt="5" custScaleX="118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AEAF8-B3AD-49BA-9395-933348B18FB7}" type="presOf" srcId="{EA2C57C6-35F8-4BB8-BBDB-6C31536ADCAB}" destId="{0274D6E1-4FB9-48DD-8692-5034A4C98D54}" srcOrd="0" destOrd="0" presId="urn:microsoft.com/office/officeart/2005/8/layout/hProcess9"/>
    <dgm:cxn modelId="{55407447-0FF4-4463-8447-C87A464839F0}" srcId="{EA2C57C6-35F8-4BB8-BBDB-6C31536ADCAB}" destId="{932C6057-C1CA-4EC5-91D0-DACD60915278}" srcOrd="4" destOrd="0" parTransId="{CB5979CC-6FBD-4F3C-800F-919A63B6C8FB}" sibTransId="{9C1A3211-6AD7-493E-8E1C-A580FEEEF7A0}"/>
    <dgm:cxn modelId="{323E04C6-33FD-45A1-8BEF-47DD5277E80C}" type="presOf" srcId="{06652975-16C5-446F-A717-D54EB85C99F8}" destId="{07856498-127D-49F6-848E-565AA7D51CC2}" srcOrd="0" destOrd="0" presId="urn:microsoft.com/office/officeart/2005/8/layout/hProcess9"/>
    <dgm:cxn modelId="{25E958D2-BA5B-446C-AAC3-27EDE0FE7E6C}" type="presOf" srcId="{4A460D5E-0929-4EF2-BE9C-7DE25DBC7D8B}" destId="{E66AAACE-8334-431E-9C9C-745E7E2E1981}" srcOrd="0" destOrd="0" presId="urn:microsoft.com/office/officeart/2005/8/layout/hProcess9"/>
    <dgm:cxn modelId="{3924D7A5-B3A4-4F60-A8A5-E4669AF23C22}" srcId="{EA2C57C6-35F8-4BB8-BBDB-6C31536ADCAB}" destId="{DF7DCC40-A2DA-4073-80E2-778382445CE4}" srcOrd="3" destOrd="0" parTransId="{838838D4-C6CB-49D5-8072-D9098AAAD2E9}" sibTransId="{0066FBF2-3569-4026-B60F-680B70D695ED}"/>
    <dgm:cxn modelId="{800941E5-271A-4CC6-8765-A96B49140271}" type="presOf" srcId="{F67ED95A-5818-447F-B224-3FA04346242B}" destId="{0732100F-6782-43D4-B779-BB7DE4D69A95}" srcOrd="0" destOrd="0" presId="urn:microsoft.com/office/officeart/2005/8/layout/hProcess9"/>
    <dgm:cxn modelId="{C8E32C19-1808-440D-85D6-EC2C1FAD7541}" type="presOf" srcId="{DF7DCC40-A2DA-4073-80E2-778382445CE4}" destId="{97F99F07-1E9A-4420-805D-FE42729031C4}" srcOrd="0" destOrd="0" presId="urn:microsoft.com/office/officeart/2005/8/layout/hProcess9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FD0A6B5E-9F46-408C-BB12-19EDB58D3C98}" type="presOf" srcId="{932C6057-C1CA-4EC5-91D0-DACD60915278}" destId="{49085316-B41C-43BA-8269-CDF11DD3B00C}" srcOrd="0" destOrd="0" presId="urn:microsoft.com/office/officeart/2005/8/layout/hProcess9"/>
    <dgm:cxn modelId="{E450D767-8628-4DA8-A55E-A2B8DA1958C5}" type="presParOf" srcId="{0274D6E1-4FB9-48DD-8692-5034A4C98D54}" destId="{CC1AF986-91B3-431F-BFA3-62D97E4583A1}" srcOrd="0" destOrd="0" presId="urn:microsoft.com/office/officeart/2005/8/layout/hProcess9"/>
    <dgm:cxn modelId="{CF48F444-13AE-42FC-8C80-95EFAD21A2F2}" type="presParOf" srcId="{0274D6E1-4FB9-48DD-8692-5034A4C98D54}" destId="{88348219-9DF0-4359-8056-933E8CA0AA8C}" srcOrd="1" destOrd="0" presId="urn:microsoft.com/office/officeart/2005/8/layout/hProcess9"/>
    <dgm:cxn modelId="{B7D0EBBA-17A7-45D3-9EAF-9EA77FDD8E55}" type="presParOf" srcId="{88348219-9DF0-4359-8056-933E8CA0AA8C}" destId="{0732100F-6782-43D4-B779-BB7DE4D69A95}" srcOrd="0" destOrd="0" presId="urn:microsoft.com/office/officeart/2005/8/layout/hProcess9"/>
    <dgm:cxn modelId="{478E36D6-EB72-47F1-96DA-A32AE93C61C2}" type="presParOf" srcId="{88348219-9DF0-4359-8056-933E8CA0AA8C}" destId="{9925E023-1BFC-4295-B1B4-99E3A8933BCF}" srcOrd="1" destOrd="0" presId="urn:microsoft.com/office/officeart/2005/8/layout/hProcess9"/>
    <dgm:cxn modelId="{AFA281F8-3145-480D-9958-F944191FEE04}" type="presParOf" srcId="{88348219-9DF0-4359-8056-933E8CA0AA8C}" destId="{E66AAACE-8334-431E-9C9C-745E7E2E1981}" srcOrd="2" destOrd="0" presId="urn:microsoft.com/office/officeart/2005/8/layout/hProcess9"/>
    <dgm:cxn modelId="{26A4E541-1A0F-4486-9F40-2859C04B29A6}" type="presParOf" srcId="{88348219-9DF0-4359-8056-933E8CA0AA8C}" destId="{61FA9B75-6146-458B-A941-E9A163211550}" srcOrd="3" destOrd="0" presId="urn:microsoft.com/office/officeart/2005/8/layout/hProcess9"/>
    <dgm:cxn modelId="{04CF4B23-60EE-4ADB-A807-4C3A49C9C78E}" type="presParOf" srcId="{88348219-9DF0-4359-8056-933E8CA0AA8C}" destId="{07856498-127D-49F6-848E-565AA7D51CC2}" srcOrd="4" destOrd="0" presId="urn:microsoft.com/office/officeart/2005/8/layout/hProcess9"/>
    <dgm:cxn modelId="{F54C5B5B-7A9E-49C0-A224-60926A6A631B}" type="presParOf" srcId="{88348219-9DF0-4359-8056-933E8CA0AA8C}" destId="{B619263B-C6EC-4413-B3B6-E2D3BC54CE78}" srcOrd="5" destOrd="0" presId="urn:microsoft.com/office/officeart/2005/8/layout/hProcess9"/>
    <dgm:cxn modelId="{A2BC2FBF-F525-4B17-B771-D7E0A6D9FE91}" type="presParOf" srcId="{88348219-9DF0-4359-8056-933E8CA0AA8C}" destId="{97F99F07-1E9A-4420-805D-FE42729031C4}" srcOrd="6" destOrd="0" presId="urn:microsoft.com/office/officeart/2005/8/layout/hProcess9"/>
    <dgm:cxn modelId="{B07D200C-500C-4A90-B3B3-A3E876D126DB}" type="presParOf" srcId="{88348219-9DF0-4359-8056-933E8CA0AA8C}" destId="{8A6833DE-8BE7-4C76-8DBB-CF6C0A63C78D}" srcOrd="7" destOrd="0" presId="urn:microsoft.com/office/officeart/2005/8/layout/hProcess9"/>
    <dgm:cxn modelId="{0D287007-037D-44E1-AE07-E5066CDAA680}" type="presParOf" srcId="{88348219-9DF0-4359-8056-933E8CA0AA8C}" destId="{49085316-B41C-43BA-8269-CDF11DD3B00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67ED95A-5818-447F-B224-3FA04346242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CASH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FLOW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/>
      <dgm:t>
        <a:bodyPr/>
        <a:lstStyle/>
        <a:p>
          <a:r>
            <a:rPr lang="en-US" sz="24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CAPITAL GAIN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รายรับ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49085316-B41C-43BA-8269-CDF11DD3B00C}" type="pres">
      <dgm:prSet presAssocID="{932C6057-C1CA-4EC5-91D0-DACD609152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C989B-B919-4E5D-B717-98E890FB7A3A}" type="presOf" srcId="{F67ED95A-5818-447F-B224-3FA04346242B}" destId="{0732100F-6782-43D4-B779-BB7DE4D69A95}" srcOrd="0" destOrd="0" presId="urn:microsoft.com/office/officeart/2005/8/layout/hProcess9"/>
    <dgm:cxn modelId="{55407447-0FF4-4463-8447-C87A464839F0}" srcId="{EA2C57C6-35F8-4BB8-BBDB-6C31536ADCAB}" destId="{932C6057-C1CA-4EC5-91D0-DACD60915278}" srcOrd="3" destOrd="0" parTransId="{CB5979CC-6FBD-4F3C-800F-919A63B6C8FB}" sibTransId="{9C1A3211-6AD7-493E-8E1C-A580FEEEF7A0}"/>
    <dgm:cxn modelId="{BEA18B04-7AD8-4835-A983-9FE97807ECBA}" type="presOf" srcId="{EA2C57C6-35F8-4BB8-BBDB-6C31536ADCAB}" destId="{0274D6E1-4FB9-48DD-8692-5034A4C98D54}" srcOrd="0" destOrd="0" presId="urn:microsoft.com/office/officeart/2005/8/layout/hProcess9"/>
    <dgm:cxn modelId="{36C3FB90-ED66-48D5-979B-558AEC695637}" type="presOf" srcId="{4A460D5E-0929-4EF2-BE9C-7DE25DBC7D8B}" destId="{E66AAACE-8334-431E-9C9C-745E7E2E1981}" srcOrd="0" destOrd="0" presId="urn:microsoft.com/office/officeart/2005/8/layout/hProcess9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5A46A437-0144-497A-B3A4-89AEBAA0B663}" type="presOf" srcId="{06652975-16C5-446F-A717-D54EB85C99F8}" destId="{07856498-127D-49F6-848E-565AA7D51CC2}" srcOrd="0" destOrd="0" presId="urn:microsoft.com/office/officeart/2005/8/layout/hProcess9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2AEE7C4C-227F-4FAA-9759-1959F4C08108}" type="presOf" srcId="{932C6057-C1CA-4EC5-91D0-DACD60915278}" destId="{49085316-B41C-43BA-8269-CDF11DD3B00C}" srcOrd="0" destOrd="0" presId="urn:microsoft.com/office/officeart/2005/8/layout/hProcess9"/>
    <dgm:cxn modelId="{553798F2-61A0-47E7-A918-D17239AD766D}" type="presParOf" srcId="{0274D6E1-4FB9-48DD-8692-5034A4C98D54}" destId="{CC1AF986-91B3-431F-BFA3-62D97E4583A1}" srcOrd="0" destOrd="0" presId="urn:microsoft.com/office/officeart/2005/8/layout/hProcess9"/>
    <dgm:cxn modelId="{9E86951E-1F83-4AE0-B0E2-DD26D3073603}" type="presParOf" srcId="{0274D6E1-4FB9-48DD-8692-5034A4C98D54}" destId="{88348219-9DF0-4359-8056-933E8CA0AA8C}" srcOrd="1" destOrd="0" presId="urn:microsoft.com/office/officeart/2005/8/layout/hProcess9"/>
    <dgm:cxn modelId="{F469B4C4-B33D-4103-B3C3-127AB8FAF3EA}" type="presParOf" srcId="{88348219-9DF0-4359-8056-933E8CA0AA8C}" destId="{0732100F-6782-43D4-B779-BB7DE4D69A95}" srcOrd="0" destOrd="0" presId="urn:microsoft.com/office/officeart/2005/8/layout/hProcess9"/>
    <dgm:cxn modelId="{8B57ABF3-F1B7-4748-A981-D6E9F0D2D263}" type="presParOf" srcId="{88348219-9DF0-4359-8056-933E8CA0AA8C}" destId="{9925E023-1BFC-4295-B1B4-99E3A8933BCF}" srcOrd="1" destOrd="0" presId="urn:microsoft.com/office/officeart/2005/8/layout/hProcess9"/>
    <dgm:cxn modelId="{21762F10-A3D8-45C5-873A-393A2E2FF126}" type="presParOf" srcId="{88348219-9DF0-4359-8056-933E8CA0AA8C}" destId="{E66AAACE-8334-431E-9C9C-745E7E2E1981}" srcOrd="2" destOrd="0" presId="urn:microsoft.com/office/officeart/2005/8/layout/hProcess9"/>
    <dgm:cxn modelId="{E407CB65-4912-405C-8CA9-37831B1B769D}" type="presParOf" srcId="{88348219-9DF0-4359-8056-933E8CA0AA8C}" destId="{61FA9B75-6146-458B-A941-E9A163211550}" srcOrd="3" destOrd="0" presId="urn:microsoft.com/office/officeart/2005/8/layout/hProcess9"/>
    <dgm:cxn modelId="{7443542F-B3F1-41C8-BCCB-B24157DC6746}" type="presParOf" srcId="{88348219-9DF0-4359-8056-933E8CA0AA8C}" destId="{07856498-127D-49F6-848E-565AA7D51CC2}" srcOrd="4" destOrd="0" presId="urn:microsoft.com/office/officeart/2005/8/layout/hProcess9"/>
    <dgm:cxn modelId="{B166A518-BA48-4391-BA1B-B82F64D8BB33}" type="presParOf" srcId="{88348219-9DF0-4359-8056-933E8CA0AA8C}" destId="{B619263B-C6EC-4413-B3B6-E2D3BC54CE78}" srcOrd="5" destOrd="0" presId="urn:microsoft.com/office/officeart/2005/8/layout/hProcess9"/>
    <dgm:cxn modelId="{6970C234-C6FF-47D6-BA6E-D23148B9A330}" type="presParOf" srcId="{88348219-9DF0-4359-8056-933E8CA0AA8C}" destId="{49085316-B41C-43BA-8269-CDF11DD3B0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67ED95A-5818-447F-B224-3FA0434624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49085316-B41C-43BA-8269-CDF11DD3B00C}" type="pres">
      <dgm:prSet presAssocID="{932C6057-C1CA-4EC5-91D0-DACD609152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07447-0FF4-4463-8447-C87A464839F0}" srcId="{EA2C57C6-35F8-4BB8-BBDB-6C31536ADCAB}" destId="{932C6057-C1CA-4EC5-91D0-DACD60915278}" srcOrd="3" destOrd="0" parTransId="{CB5979CC-6FBD-4F3C-800F-919A63B6C8FB}" sibTransId="{9C1A3211-6AD7-493E-8E1C-A580FEEEF7A0}"/>
    <dgm:cxn modelId="{9F1F2C9B-4B0A-4737-92F3-62A67B79D5CB}" type="presOf" srcId="{06652975-16C5-446F-A717-D54EB85C99F8}" destId="{07856498-127D-49F6-848E-565AA7D51CC2}" srcOrd="0" destOrd="0" presId="urn:microsoft.com/office/officeart/2005/8/layout/hProcess9"/>
    <dgm:cxn modelId="{A56E94D6-37FA-4606-8F47-819F55C71813}" type="presOf" srcId="{F67ED95A-5818-447F-B224-3FA04346242B}" destId="{0732100F-6782-43D4-B779-BB7DE4D69A95}" srcOrd="0" destOrd="0" presId="urn:microsoft.com/office/officeart/2005/8/layout/hProcess9"/>
    <dgm:cxn modelId="{169A197B-DEBA-4CE8-8D45-2E088B824A46}" type="presOf" srcId="{EA2C57C6-35F8-4BB8-BBDB-6C31536ADCAB}" destId="{0274D6E1-4FB9-48DD-8692-5034A4C98D54}" srcOrd="0" destOrd="0" presId="urn:microsoft.com/office/officeart/2005/8/layout/hProcess9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EFB71BE7-6918-4B51-B7F9-2FBE2FDE7819}" type="presOf" srcId="{932C6057-C1CA-4EC5-91D0-DACD60915278}" destId="{49085316-B41C-43BA-8269-CDF11DD3B00C}" srcOrd="0" destOrd="0" presId="urn:microsoft.com/office/officeart/2005/8/layout/hProcess9"/>
    <dgm:cxn modelId="{6211AFD4-8DD0-4D00-B5C6-2CC4BCE5B101}" type="presOf" srcId="{4A460D5E-0929-4EF2-BE9C-7DE25DBC7D8B}" destId="{E66AAACE-8334-431E-9C9C-745E7E2E1981}" srcOrd="0" destOrd="0" presId="urn:microsoft.com/office/officeart/2005/8/layout/hProcess9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089FF286-371F-47D0-9CD6-BF9ECE72C100}" type="presParOf" srcId="{0274D6E1-4FB9-48DD-8692-5034A4C98D54}" destId="{CC1AF986-91B3-431F-BFA3-62D97E4583A1}" srcOrd="0" destOrd="0" presId="urn:microsoft.com/office/officeart/2005/8/layout/hProcess9"/>
    <dgm:cxn modelId="{0D2FE5AF-32D7-4FA4-A0CB-74C00CD36834}" type="presParOf" srcId="{0274D6E1-4FB9-48DD-8692-5034A4C98D54}" destId="{88348219-9DF0-4359-8056-933E8CA0AA8C}" srcOrd="1" destOrd="0" presId="urn:microsoft.com/office/officeart/2005/8/layout/hProcess9"/>
    <dgm:cxn modelId="{69AA5D6F-33FF-4E45-AF20-423F27F6A9B1}" type="presParOf" srcId="{88348219-9DF0-4359-8056-933E8CA0AA8C}" destId="{0732100F-6782-43D4-B779-BB7DE4D69A95}" srcOrd="0" destOrd="0" presId="urn:microsoft.com/office/officeart/2005/8/layout/hProcess9"/>
    <dgm:cxn modelId="{B0E78B74-44A7-4C3B-8665-60653E33BC68}" type="presParOf" srcId="{88348219-9DF0-4359-8056-933E8CA0AA8C}" destId="{9925E023-1BFC-4295-B1B4-99E3A8933BCF}" srcOrd="1" destOrd="0" presId="urn:microsoft.com/office/officeart/2005/8/layout/hProcess9"/>
    <dgm:cxn modelId="{C4C29937-70BF-45C6-B7BA-2045CC19030B}" type="presParOf" srcId="{88348219-9DF0-4359-8056-933E8CA0AA8C}" destId="{E66AAACE-8334-431E-9C9C-745E7E2E1981}" srcOrd="2" destOrd="0" presId="urn:microsoft.com/office/officeart/2005/8/layout/hProcess9"/>
    <dgm:cxn modelId="{900FAAE0-591D-4852-A432-0E9873443096}" type="presParOf" srcId="{88348219-9DF0-4359-8056-933E8CA0AA8C}" destId="{61FA9B75-6146-458B-A941-E9A163211550}" srcOrd="3" destOrd="0" presId="urn:microsoft.com/office/officeart/2005/8/layout/hProcess9"/>
    <dgm:cxn modelId="{E355A916-8A78-4D53-BFBB-3A6B452ECDA0}" type="presParOf" srcId="{88348219-9DF0-4359-8056-933E8CA0AA8C}" destId="{07856498-127D-49F6-848E-565AA7D51CC2}" srcOrd="4" destOrd="0" presId="urn:microsoft.com/office/officeart/2005/8/layout/hProcess9"/>
    <dgm:cxn modelId="{5CD931B5-A51A-4503-859B-931E53AF30F0}" type="presParOf" srcId="{88348219-9DF0-4359-8056-933E8CA0AA8C}" destId="{B619263B-C6EC-4413-B3B6-E2D3BC54CE78}" srcOrd="5" destOrd="0" presId="urn:microsoft.com/office/officeart/2005/8/layout/hProcess9"/>
    <dgm:cxn modelId="{B47F5CC0-B171-4C92-B983-C25E37E2E337}" type="presParOf" srcId="{88348219-9DF0-4359-8056-933E8CA0AA8C}" destId="{49085316-B41C-43BA-8269-CDF11DD3B0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67ED95A-5818-447F-B224-3FA04346242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CASH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dirty="0" smtClean="0">
              <a:latin typeface="Angsana New" pitchFamily="18" charset="-34"/>
              <a:cs typeface="Angsana New" pitchFamily="18" charset="-34"/>
            </a:rPr>
            <a:t>FLOW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/>
      <dgm:t>
        <a:bodyPr/>
        <a:lstStyle/>
        <a:p>
          <a:r>
            <a:rPr lang="en-US" sz="24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CAPITAL GAIN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รายรับ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49085316-B41C-43BA-8269-CDF11DD3B00C}" type="pres">
      <dgm:prSet presAssocID="{932C6057-C1CA-4EC5-91D0-DACD609152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C5C96-5B11-4DB7-9158-9A5AEE510153}" type="presOf" srcId="{F67ED95A-5818-447F-B224-3FA04346242B}" destId="{0732100F-6782-43D4-B779-BB7DE4D69A95}" srcOrd="0" destOrd="0" presId="urn:microsoft.com/office/officeart/2005/8/layout/hProcess9"/>
    <dgm:cxn modelId="{55407447-0FF4-4463-8447-C87A464839F0}" srcId="{EA2C57C6-35F8-4BB8-BBDB-6C31536ADCAB}" destId="{932C6057-C1CA-4EC5-91D0-DACD60915278}" srcOrd="3" destOrd="0" parTransId="{CB5979CC-6FBD-4F3C-800F-919A63B6C8FB}" sibTransId="{9C1A3211-6AD7-493E-8E1C-A580FEEEF7A0}"/>
    <dgm:cxn modelId="{3238A8B4-271D-4291-AD96-EAF05C31AFBC}" type="presOf" srcId="{06652975-16C5-446F-A717-D54EB85C99F8}" destId="{07856498-127D-49F6-848E-565AA7D51CC2}" srcOrd="0" destOrd="0" presId="urn:microsoft.com/office/officeart/2005/8/layout/hProcess9"/>
    <dgm:cxn modelId="{B2214D3B-DFA7-45FA-B603-E1698E7A908D}" type="presOf" srcId="{4A460D5E-0929-4EF2-BE9C-7DE25DBC7D8B}" destId="{E66AAACE-8334-431E-9C9C-745E7E2E1981}" srcOrd="0" destOrd="0" presId="urn:microsoft.com/office/officeart/2005/8/layout/hProcess9"/>
    <dgm:cxn modelId="{2EB8890E-45CA-4D09-BA8B-05361FF3CC19}" type="presOf" srcId="{EA2C57C6-35F8-4BB8-BBDB-6C31536ADCAB}" destId="{0274D6E1-4FB9-48DD-8692-5034A4C98D54}" srcOrd="0" destOrd="0" presId="urn:microsoft.com/office/officeart/2005/8/layout/hProcess9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35D55127-B60B-49E2-8A1C-A65CA81A3844}" type="presOf" srcId="{932C6057-C1CA-4EC5-91D0-DACD60915278}" destId="{49085316-B41C-43BA-8269-CDF11DD3B00C}" srcOrd="0" destOrd="0" presId="urn:microsoft.com/office/officeart/2005/8/layout/hProcess9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E71AD12D-40FC-4B39-98AE-FE72C62CE46B}" type="presParOf" srcId="{0274D6E1-4FB9-48DD-8692-5034A4C98D54}" destId="{CC1AF986-91B3-431F-BFA3-62D97E4583A1}" srcOrd="0" destOrd="0" presId="urn:microsoft.com/office/officeart/2005/8/layout/hProcess9"/>
    <dgm:cxn modelId="{6572D4D5-3E3C-42B1-9495-144651DE921C}" type="presParOf" srcId="{0274D6E1-4FB9-48DD-8692-5034A4C98D54}" destId="{88348219-9DF0-4359-8056-933E8CA0AA8C}" srcOrd="1" destOrd="0" presId="urn:microsoft.com/office/officeart/2005/8/layout/hProcess9"/>
    <dgm:cxn modelId="{C9B9AE0B-0A7C-4176-B7CD-E3EA39518530}" type="presParOf" srcId="{88348219-9DF0-4359-8056-933E8CA0AA8C}" destId="{0732100F-6782-43D4-B779-BB7DE4D69A95}" srcOrd="0" destOrd="0" presId="urn:microsoft.com/office/officeart/2005/8/layout/hProcess9"/>
    <dgm:cxn modelId="{A17A4042-1106-4ABA-8C8F-32663091B6AE}" type="presParOf" srcId="{88348219-9DF0-4359-8056-933E8CA0AA8C}" destId="{9925E023-1BFC-4295-B1B4-99E3A8933BCF}" srcOrd="1" destOrd="0" presId="urn:microsoft.com/office/officeart/2005/8/layout/hProcess9"/>
    <dgm:cxn modelId="{191A9005-96B9-45AE-89FC-DC6EBC58A6FA}" type="presParOf" srcId="{88348219-9DF0-4359-8056-933E8CA0AA8C}" destId="{E66AAACE-8334-431E-9C9C-745E7E2E1981}" srcOrd="2" destOrd="0" presId="urn:microsoft.com/office/officeart/2005/8/layout/hProcess9"/>
    <dgm:cxn modelId="{9968502D-68C9-40B6-A872-74329DA36890}" type="presParOf" srcId="{88348219-9DF0-4359-8056-933E8CA0AA8C}" destId="{61FA9B75-6146-458B-A941-E9A163211550}" srcOrd="3" destOrd="0" presId="urn:microsoft.com/office/officeart/2005/8/layout/hProcess9"/>
    <dgm:cxn modelId="{54087424-167D-472F-AAAD-298708B7B2AA}" type="presParOf" srcId="{88348219-9DF0-4359-8056-933E8CA0AA8C}" destId="{07856498-127D-49F6-848E-565AA7D51CC2}" srcOrd="4" destOrd="0" presId="urn:microsoft.com/office/officeart/2005/8/layout/hProcess9"/>
    <dgm:cxn modelId="{BD4AF929-92DA-4107-ACD5-8FE971F4C3ED}" type="presParOf" srcId="{88348219-9DF0-4359-8056-933E8CA0AA8C}" destId="{B619263B-C6EC-4413-B3B6-E2D3BC54CE78}" srcOrd="5" destOrd="0" presId="urn:microsoft.com/office/officeart/2005/8/layout/hProcess9"/>
    <dgm:cxn modelId="{C52FCAAF-D6E8-4664-A81E-1C778DCDE6DB}" type="presParOf" srcId="{88348219-9DF0-4359-8056-933E8CA0AA8C}" destId="{49085316-B41C-43BA-8269-CDF11DD3B0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2C57C6-35F8-4BB8-BBDB-6C31536ADCA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F67ED95A-5818-447F-B224-3FA04346242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6192913B-D06A-495D-81A9-57C5C8875EDB}" type="parTrans" cxnId="{C81331D2-EABE-44E8-AD35-B0CC981097C6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AC08D45B-61AB-4F48-B70C-1AC3BECD5131}" type="sibTrans" cxnId="{C81331D2-EABE-44E8-AD35-B0CC981097C6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4A460D5E-0929-4EF2-BE9C-7DE25DBC7D8B}">
      <dgm:prSet phldrT="[Text]" custT="1"/>
      <dgm:spPr/>
      <dgm:t>
        <a:bodyPr/>
        <a:lstStyle/>
        <a:p>
          <a:r>
            <a:rPr lang="en-US" sz="28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dirty="0">
            <a:latin typeface="Angsana New" pitchFamily="18" charset="-34"/>
            <a:cs typeface="Angsana New" pitchFamily="18" charset="-34"/>
          </a:endParaRPr>
        </a:p>
      </dgm:t>
    </dgm:pt>
    <dgm:pt modelId="{A862329D-1262-4421-9D2D-B487AE886305}" type="parTrans" cxnId="{F44A418B-1C04-441D-8DF8-B5A34581C142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5F77E731-0325-4B13-8157-E799F27CCE22}" type="sibTrans" cxnId="{F44A418B-1C04-441D-8DF8-B5A34581C142}">
      <dgm:prSet custT="1"/>
      <dgm:spPr/>
      <dgm:t>
        <a:bodyPr/>
        <a:lstStyle/>
        <a:p>
          <a:endParaRPr lang="en-US" sz="1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6652975-16C5-446F-A717-D54EB85C99F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20B77F95-F82B-4495-BC09-228ED4D062F5}" type="parTrans" cxnId="{BB6621E8-DBBC-4E08-A58E-4FB9E8C3171D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36BB800D-A614-43A5-80DE-335A5478BACE}" type="sibTrans" cxnId="{BB6621E8-DBBC-4E08-A58E-4FB9E8C3171D}">
      <dgm:prSet custT="1"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32C6057-C1CA-4EC5-91D0-DACD60915278}">
      <dgm:prSet phldrT="[Text]" custT="1"/>
      <dgm:spPr/>
      <dgm:t>
        <a:bodyPr/>
        <a:lstStyle/>
        <a:p>
          <a:r>
            <a:rPr lang="th-TH" sz="4000" b="1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dirty="0">
            <a:latin typeface="Angsana New" pitchFamily="18" charset="-34"/>
            <a:cs typeface="Angsana New" pitchFamily="18" charset="-34"/>
          </a:endParaRPr>
        </a:p>
      </dgm:t>
    </dgm:pt>
    <dgm:pt modelId="{CB5979CC-6FBD-4F3C-800F-919A63B6C8FB}" type="par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9C1A3211-6AD7-493E-8E1C-A580FEEEF7A0}" type="sibTrans" cxnId="{55407447-0FF4-4463-8447-C87A464839F0}">
      <dgm:prSet/>
      <dgm:spPr/>
      <dgm:t>
        <a:bodyPr/>
        <a:lstStyle/>
        <a:p>
          <a:endParaRPr lang="en-US" sz="3200">
            <a:solidFill>
              <a:schemeClr val="bg2">
                <a:lumMod val="10000"/>
              </a:schemeClr>
            </a:solidFill>
            <a:latin typeface="Angsana New" pitchFamily="18" charset="-34"/>
            <a:cs typeface="Angsana New" pitchFamily="18" charset="-34"/>
          </a:endParaRPr>
        </a:p>
      </dgm:t>
    </dgm:pt>
    <dgm:pt modelId="{0274D6E1-4FB9-48DD-8692-5034A4C98D54}" type="pres">
      <dgm:prSet presAssocID="{EA2C57C6-35F8-4BB8-BBDB-6C31536ADCAB}" presName="CompostProcess" presStyleCnt="0">
        <dgm:presLayoutVars>
          <dgm:dir/>
          <dgm:resizeHandles val="exact"/>
        </dgm:presLayoutVars>
      </dgm:prSet>
      <dgm:spPr/>
    </dgm:pt>
    <dgm:pt modelId="{CC1AF986-91B3-431F-BFA3-62D97E4583A1}" type="pres">
      <dgm:prSet presAssocID="{EA2C57C6-35F8-4BB8-BBDB-6C31536ADCAB}" presName="arrow" presStyleLbl="bgShp" presStyleIdx="0" presStyleCnt="1"/>
      <dgm:spPr/>
    </dgm:pt>
    <dgm:pt modelId="{88348219-9DF0-4359-8056-933E8CA0AA8C}" type="pres">
      <dgm:prSet presAssocID="{EA2C57C6-35F8-4BB8-BBDB-6C31536ADCAB}" presName="linearProcess" presStyleCnt="0"/>
      <dgm:spPr/>
    </dgm:pt>
    <dgm:pt modelId="{0732100F-6782-43D4-B779-BB7DE4D69A95}" type="pres">
      <dgm:prSet presAssocID="{F67ED95A-5818-447F-B224-3FA0434624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E023-1BFC-4295-B1B4-99E3A8933BCF}" type="pres">
      <dgm:prSet presAssocID="{AC08D45B-61AB-4F48-B70C-1AC3BECD5131}" presName="sibTrans" presStyleCnt="0"/>
      <dgm:spPr/>
    </dgm:pt>
    <dgm:pt modelId="{E66AAACE-8334-431E-9C9C-745E7E2E1981}" type="pres">
      <dgm:prSet presAssocID="{4A460D5E-0929-4EF2-BE9C-7DE25DBC7D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A9B75-6146-458B-A941-E9A163211550}" type="pres">
      <dgm:prSet presAssocID="{5F77E731-0325-4B13-8157-E799F27CCE22}" presName="sibTrans" presStyleCnt="0"/>
      <dgm:spPr/>
    </dgm:pt>
    <dgm:pt modelId="{07856498-127D-49F6-848E-565AA7D51CC2}" type="pres">
      <dgm:prSet presAssocID="{06652975-16C5-446F-A717-D54EB85C99F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9263B-C6EC-4413-B3B6-E2D3BC54CE78}" type="pres">
      <dgm:prSet presAssocID="{36BB800D-A614-43A5-80DE-335A5478BACE}" presName="sibTrans" presStyleCnt="0"/>
      <dgm:spPr/>
    </dgm:pt>
    <dgm:pt modelId="{49085316-B41C-43BA-8269-CDF11DD3B00C}" type="pres">
      <dgm:prSet presAssocID="{932C6057-C1CA-4EC5-91D0-DACD6091527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77967-E373-42C3-B65F-4FE843290A66}" type="presOf" srcId="{EA2C57C6-35F8-4BB8-BBDB-6C31536ADCAB}" destId="{0274D6E1-4FB9-48DD-8692-5034A4C98D54}" srcOrd="0" destOrd="0" presId="urn:microsoft.com/office/officeart/2005/8/layout/hProcess9"/>
    <dgm:cxn modelId="{55407447-0FF4-4463-8447-C87A464839F0}" srcId="{EA2C57C6-35F8-4BB8-BBDB-6C31536ADCAB}" destId="{932C6057-C1CA-4EC5-91D0-DACD60915278}" srcOrd="3" destOrd="0" parTransId="{CB5979CC-6FBD-4F3C-800F-919A63B6C8FB}" sibTransId="{9C1A3211-6AD7-493E-8E1C-A580FEEEF7A0}"/>
    <dgm:cxn modelId="{3E930578-722E-4162-ABD0-4B5EBFAC236D}" type="presOf" srcId="{06652975-16C5-446F-A717-D54EB85C99F8}" destId="{07856498-127D-49F6-848E-565AA7D51CC2}" srcOrd="0" destOrd="0" presId="urn:microsoft.com/office/officeart/2005/8/layout/hProcess9"/>
    <dgm:cxn modelId="{55A102EE-EC18-43EF-8A1B-DA7FF56D5E69}" type="presOf" srcId="{F67ED95A-5818-447F-B224-3FA04346242B}" destId="{0732100F-6782-43D4-B779-BB7DE4D69A95}" srcOrd="0" destOrd="0" presId="urn:microsoft.com/office/officeart/2005/8/layout/hProcess9"/>
    <dgm:cxn modelId="{07299A1A-87F8-4C23-8DB4-F4AEF61889C1}" type="presOf" srcId="{932C6057-C1CA-4EC5-91D0-DACD60915278}" destId="{49085316-B41C-43BA-8269-CDF11DD3B00C}" srcOrd="0" destOrd="0" presId="urn:microsoft.com/office/officeart/2005/8/layout/hProcess9"/>
    <dgm:cxn modelId="{C81331D2-EABE-44E8-AD35-B0CC981097C6}" srcId="{EA2C57C6-35F8-4BB8-BBDB-6C31536ADCAB}" destId="{F67ED95A-5818-447F-B224-3FA04346242B}" srcOrd="0" destOrd="0" parTransId="{6192913B-D06A-495D-81A9-57C5C8875EDB}" sibTransId="{AC08D45B-61AB-4F48-B70C-1AC3BECD5131}"/>
    <dgm:cxn modelId="{BB6621E8-DBBC-4E08-A58E-4FB9E8C3171D}" srcId="{EA2C57C6-35F8-4BB8-BBDB-6C31536ADCAB}" destId="{06652975-16C5-446F-A717-D54EB85C99F8}" srcOrd="2" destOrd="0" parTransId="{20B77F95-F82B-4495-BC09-228ED4D062F5}" sibTransId="{36BB800D-A614-43A5-80DE-335A5478BACE}"/>
    <dgm:cxn modelId="{20A1980A-3547-4CFC-837C-B8A9FCAAD757}" type="presOf" srcId="{4A460D5E-0929-4EF2-BE9C-7DE25DBC7D8B}" destId="{E66AAACE-8334-431E-9C9C-745E7E2E1981}" srcOrd="0" destOrd="0" presId="urn:microsoft.com/office/officeart/2005/8/layout/hProcess9"/>
    <dgm:cxn modelId="{F44A418B-1C04-441D-8DF8-B5A34581C142}" srcId="{EA2C57C6-35F8-4BB8-BBDB-6C31536ADCAB}" destId="{4A460D5E-0929-4EF2-BE9C-7DE25DBC7D8B}" srcOrd="1" destOrd="0" parTransId="{A862329D-1262-4421-9D2D-B487AE886305}" sibTransId="{5F77E731-0325-4B13-8157-E799F27CCE22}"/>
    <dgm:cxn modelId="{122DDC57-B80A-48F0-99F1-99BB85AA8B38}" type="presParOf" srcId="{0274D6E1-4FB9-48DD-8692-5034A4C98D54}" destId="{CC1AF986-91B3-431F-BFA3-62D97E4583A1}" srcOrd="0" destOrd="0" presId="urn:microsoft.com/office/officeart/2005/8/layout/hProcess9"/>
    <dgm:cxn modelId="{67C917DB-758F-4B7B-9163-7524E92DD336}" type="presParOf" srcId="{0274D6E1-4FB9-48DD-8692-5034A4C98D54}" destId="{88348219-9DF0-4359-8056-933E8CA0AA8C}" srcOrd="1" destOrd="0" presId="urn:microsoft.com/office/officeart/2005/8/layout/hProcess9"/>
    <dgm:cxn modelId="{CF120205-7B40-4004-BC10-66F618E89CE3}" type="presParOf" srcId="{88348219-9DF0-4359-8056-933E8CA0AA8C}" destId="{0732100F-6782-43D4-B779-BB7DE4D69A95}" srcOrd="0" destOrd="0" presId="urn:microsoft.com/office/officeart/2005/8/layout/hProcess9"/>
    <dgm:cxn modelId="{AE1A3340-612C-4238-A8F6-339473710CB8}" type="presParOf" srcId="{88348219-9DF0-4359-8056-933E8CA0AA8C}" destId="{9925E023-1BFC-4295-B1B4-99E3A8933BCF}" srcOrd="1" destOrd="0" presId="urn:microsoft.com/office/officeart/2005/8/layout/hProcess9"/>
    <dgm:cxn modelId="{098EBB02-17AD-4049-8555-774B15F34EED}" type="presParOf" srcId="{88348219-9DF0-4359-8056-933E8CA0AA8C}" destId="{E66AAACE-8334-431E-9C9C-745E7E2E1981}" srcOrd="2" destOrd="0" presId="urn:microsoft.com/office/officeart/2005/8/layout/hProcess9"/>
    <dgm:cxn modelId="{DC089633-87C6-43AE-A45F-E8ED4AA19057}" type="presParOf" srcId="{88348219-9DF0-4359-8056-933E8CA0AA8C}" destId="{61FA9B75-6146-458B-A941-E9A163211550}" srcOrd="3" destOrd="0" presId="urn:microsoft.com/office/officeart/2005/8/layout/hProcess9"/>
    <dgm:cxn modelId="{20DC2CCF-25EE-4350-8BF1-ECBAF170D784}" type="presParOf" srcId="{88348219-9DF0-4359-8056-933E8CA0AA8C}" destId="{07856498-127D-49F6-848E-565AA7D51CC2}" srcOrd="4" destOrd="0" presId="urn:microsoft.com/office/officeart/2005/8/layout/hProcess9"/>
    <dgm:cxn modelId="{3B7FC207-1EDC-45DD-9883-5A281885A036}" type="presParOf" srcId="{88348219-9DF0-4359-8056-933E8CA0AA8C}" destId="{B619263B-C6EC-4413-B3B6-E2D3BC54CE78}" srcOrd="5" destOrd="0" presId="urn:microsoft.com/office/officeart/2005/8/layout/hProcess9"/>
    <dgm:cxn modelId="{3E73A2BE-5C6D-479D-AC86-3AB6A4747418}" type="presParOf" srcId="{88348219-9DF0-4359-8056-933E8CA0AA8C}" destId="{49085316-B41C-43BA-8269-CDF11DD3B0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904A1-AF51-478E-80EC-99A28D8309BD}">
      <dsp:nvSpPr>
        <dsp:cNvPr id="0" name=""/>
        <dsp:cNvSpPr/>
      </dsp:nvSpPr>
      <dsp:spPr>
        <a:xfrm>
          <a:off x="680084" y="0"/>
          <a:ext cx="770763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4C4FE2-69F9-4419-A0CF-F8C135DF7A89}">
      <dsp:nvSpPr>
        <dsp:cNvPr id="0" name=""/>
        <dsp:cNvSpPr/>
      </dsp:nvSpPr>
      <dsp:spPr>
        <a:xfrm>
          <a:off x="3423" y="1348740"/>
          <a:ext cx="996218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1.คนอายุยืนขึ้น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3423" y="1348740"/>
        <a:ext cx="996218" cy="1798320"/>
      </dsp:txXfrm>
    </dsp:sp>
    <dsp:sp modelId="{AE61EE8B-F087-46E3-A058-47C376D6E2BB}">
      <dsp:nvSpPr>
        <dsp:cNvPr id="0" name=""/>
        <dsp:cNvSpPr/>
      </dsp:nvSpPr>
      <dsp:spPr>
        <a:xfrm>
          <a:off x="1165677" y="1348740"/>
          <a:ext cx="1238309" cy="1798320"/>
        </a:xfrm>
        <a:prstGeom prst="roundRect">
          <a:avLst/>
        </a:prstGeom>
        <a:gradFill rotWithShape="0">
          <a:gsLst>
            <a:gs pos="0">
              <a:schemeClr val="accent2">
                <a:hueOff val="-3360531"/>
                <a:satOff val="1461"/>
                <a:lumOff val="425"/>
                <a:alphaOff val="0"/>
                <a:shade val="15000"/>
                <a:satMod val="180000"/>
              </a:schemeClr>
            </a:gs>
            <a:gs pos="50000">
              <a:schemeClr val="accent2">
                <a:hueOff val="-3360531"/>
                <a:satOff val="1461"/>
                <a:lumOff val="425"/>
                <a:alphaOff val="0"/>
                <a:shade val="45000"/>
                <a:satMod val="170000"/>
              </a:schemeClr>
            </a:gs>
            <a:gs pos="70000">
              <a:schemeClr val="accent2">
                <a:hueOff val="-3360531"/>
                <a:satOff val="1461"/>
                <a:lumOff val="42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3360531"/>
                <a:satOff val="1461"/>
                <a:lumOff val="42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3360531"/>
              <a:satOff val="1461"/>
              <a:lumOff val="42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2.โครงสร้างสังคมเปลี่ยนไป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1165677" y="1348740"/>
        <a:ext cx="1238309" cy="1798320"/>
      </dsp:txXfrm>
    </dsp:sp>
    <dsp:sp modelId="{D3450A20-98EF-48BF-9246-E3AAE76B4288}">
      <dsp:nvSpPr>
        <dsp:cNvPr id="0" name=""/>
        <dsp:cNvSpPr/>
      </dsp:nvSpPr>
      <dsp:spPr>
        <a:xfrm>
          <a:off x="2570023" y="1348740"/>
          <a:ext cx="996218" cy="1798320"/>
        </a:xfrm>
        <a:prstGeom prst="roundRect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15000"/>
                <a:satMod val="180000"/>
              </a:schemeClr>
            </a:gs>
            <a:gs pos="50000">
              <a:schemeClr val="accent2">
                <a:hueOff val="-6721063"/>
                <a:satOff val="2923"/>
                <a:lumOff val="850"/>
                <a:alphaOff val="0"/>
                <a:shade val="45000"/>
                <a:satMod val="170000"/>
              </a:schemeClr>
            </a:gs>
            <a:gs pos="70000">
              <a:schemeClr val="accent2">
                <a:hueOff val="-6721063"/>
                <a:satOff val="2923"/>
                <a:lumOff val="8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721063"/>
              <a:satOff val="2923"/>
              <a:lumOff val="8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3.ค่าครองชีพในอนาคตจะสูงขึ้นมาก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2570023" y="1348740"/>
        <a:ext cx="996218" cy="1798320"/>
      </dsp:txXfrm>
    </dsp:sp>
    <dsp:sp modelId="{9C760965-EFDB-4B2D-B3B6-578E1C887A42}">
      <dsp:nvSpPr>
        <dsp:cNvPr id="0" name=""/>
        <dsp:cNvSpPr/>
      </dsp:nvSpPr>
      <dsp:spPr>
        <a:xfrm>
          <a:off x="3732278" y="1348740"/>
          <a:ext cx="996218" cy="1798320"/>
        </a:xfrm>
        <a:prstGeom prst="roundRect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0081594"/>
              <a:satOff val="4384"/>
              <a:lumOff val="127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4.สวัสดิการของรัฐไม่เพียงพอแน่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3732278" y="1348740"/>
        <a:ext cx="996218" cy="1798320"/>
      </dsp:txXfrm>
    </dsp:sp>
    <dsp:sp modelId="{09A6DF02-7FEA-470F-A0C3-E389E6949423}">
      <dsp:nvSpPr>
        <dsp:cNvPr id="0" name=""/>
        <dsp:cNvSpPr/>
      </dsp:nvSpPr>
      <dsp:spPr>
        <a:xfrm>
          <a:off x="4894532" y="1348740"/>
          <a:ext cx="1296657" cy="1798320"/>
        </a:xfrm>
        <a:prstGeom prst="roundRect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15000"/>
                <a:satMod val="180000"/>
              </a:schemeClr>
            </a:gs>
            <a:gs pos="50000">
              <a:schemeClr val="accent2">
                <a:hueOff val="-13442126"/>
                <a:satOff val="5846"/>
                <a:lumOff val="1700"/>
                <a:alphaOff val="0"/>
                <a:shade val="45000"/>
                <a:satMod val="170000"/>
              </a:schemeClr>
            </a:gs>
            <a:gs pos="70000">
              <a:schemeClr val="accent2">
                <a:hueOff val="-13442126"/>
                <a:satOff val="5846"/>
                <a:lumOff val="17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3442126"/>
              <a:satOff val="5846"/>
              <a:lumOff val="17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5.ผลิตภัณฑ์ทางการเงินมีความซับซ้อนมากขึ้น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4894532" y="1348740"/>
        <a:ext cx="1296657" cy="1798320"/>
      </dsp:txXfrm>
    </dsp:sp>
    <dsp:sp modelId="{AFDF4EF6-BFB6-4724-9DCB-2C6B163CC231}">
      <dsp:nvSpPr>
        <dsp:cNvPr id="0" name=""/>
        <dsp:cNvSpPr/>
      </dsp:nvSpPr>
      <dsp:spPr>
        <a:xfrm>
          <a:off x="6268565" y="1348740"/>
          <a:ext cx="1221951" cy="1798320"/>
        </a:xfrm>
        <a:prstGeom prst="roundRect">
          <a:avLst/>
        </a:prstGeom>
        <a:gradFill rotWithShape="0">
          <a:gsLst>
            <a:gs pos="0">
              <a:schemeClr val="accent2">
                <a:hueOff val="-16802657"/>
                <a:satOff val="7307"/>
                <a:lumOff val="2125"/>
                <a:alphaOff val="0"/>
                <a:shade val="15000"/>
                <a:satMod val="180000"/>
              </a:schemeClr>
            </a:gs>
            <a:gs pos="50000">
              <a:schemeClr val="accent2">
                <a:hueOff val="-16802657"/>
                <a:satOff val="7307"/>
                <a:lumOff val="2125"/>
                <a:alphaOff val="0"/>
                <a:shade val="45000"/>
                <a:satMod val="170000"/>
              </a:schemeClr>
            </a:gs>
            <a:gs pos="70000">
              <a:schemeClr val="accent2">
                <a:hueOff val="-16802657"/>
                <a:satOff val="7307"/>
                <a:lumOff val="212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6802657"/>
                <a:satOff val="7307"/>
                <a:lumOff val="212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6802657"/>
              <a:satOff val="7307"/>
              <a:lumOff val="212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6.สามารถเกษียณอายุได้เร็วขึ้น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6268565" y="1348740"/>
        <a:ext cx="1221951" cy="1798320"/>
      </dsp:txXfrm>
    </dsp:sp>
    <dsp:sp modelId="{67E3C474-589A-4C26-B6FE-F9E01973F225}">
      <dsp:nvSpPr>
        <dsp:cNvPr id="0" name=""/>
        <dsp:cNvSpPr/>
      </dsp:nvSpPr>
      <dsp:spPr>
        <a:xfrm>
          <a:off x="7610555" y="1348740"/>
          <a:ext cx="1319162" cy="1798320"/>
        </a:xfrm>
        <a:prstGeom prst="round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kern="1200" dirty="0" smtClean="0">
              <a:solidFill>
                <a:srgbClr val="000066"/>
              </a:solidFill>
              <a:effectLst/>
              <a:latin typeface="BrowalliaUPC" pitchFamily="34" charset="-34"/>
              <a:cs typeface="BrowalliaUPC" pitchFamily="34" charset="-34"/>
            </a:rPr>
            <a:t>7.ช่วยรองรับความเสี่ยงของชีวิตได้มากขึ้น</a:t>
          </a:r>
          <a:endParaRPr lang="en-US" sz="2000" kern="1200" dirty="0">
            <a:solidFill>
              <a:srgbClr val="000066"/>
            </a:solidFill>
            <a:effectLst/>
            <a:latin typeface="BrowalliaUPC" pitchFamily="34" charset="-34"/>
            <a:cs typeface="BrowalliaUPC" pitchFamily="34" charset="-34"/>
          </a:endParaRPr>
        </a:p>
      </dsp:txBody>
      <dsp:txXfrm>
        <a:off x="7610555" y="1348740"/>
        <a:ext cx="1319162" cy="1798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FFF25-69F9-4858-9D50-A48FF37BC77C}">
      <dsp:nvSpPr>
        <dsp:cNvPr id="0" name=""/>
        <dsp:cNvSpPr/>
      </dsp:nvSpPr>
      <dsp:spPr>
        <a:xfrm>
          <a:off x="1661182" y="1124631"/>
          <a:ext cx="2606988" cy="26069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00"/>
              </a:solidFill>
            </a:rPr>
            <a:t>SMART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1661182" y="1124631"/>
        <a:ext cx="2606988" cy="2606988"/>
      </dsp:txXfrm>
    </dsp:sp>
    <dsp:sp modelId="{8497644A-C664-4834-B517-4632AF66B259}">
      <dsp:nvSpPr>
        <dsp:cNvPr id="0" name=""/>
        <dsp:cNvSpPr/>
      </dsp:nvSpPr>
      <dsp:spPr>
        <a:xfrm>
          <a:off x="2109154" y="-44801"/>
          <a:ext cx="1711044" cy="1553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4032637"/>
                <a:satOff val="1754"/>
                <a:lumOff val="51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-4032637"/>
                <a:satOff val="1754"/>
                <a:lumOff val="51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-4032637"/>
                <a:satOff val="1754"/>
                <a:lumOff val="5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-4032637"/>
                <a:satOff val="1754"/>
                <a:lumOff val="5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-4032637"/>
              <a:satOff val="1754"/>
              <a:lumOff val="51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S: </a:t>
          </a:r>
          <a:b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Specific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2109154" y="-44801"/>
        <a:ext cx="1711044" cy="1553960"/>
      </dsp:txXfrm>
    </dsp:sp>
    <dsp:sp modelId="{7502F1EC-AA05-4C89-BB77-FD188D3C1265}">
      <dsp:nvSpPr>
        <dsp:cNvPr id="0" name=""/>
        <dsp:cNvSpPr/>
      </dsp:nvSpPr>
      <dsp:spPr>
        <a:xfrm>
          <a:off x="3722095" y="1127068"/>
          <a:ext cx="1711044" cy="1553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065275"/>
                <a:satOff val="3508"/>
                <a:lumOff val="102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-8065275"/>
                <a:satOff val="3508"/>
                <a:lumOff val="102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-8065275"/>
                <a:satOff val="3508"/>
                <a:lumOff val="10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-8065275"/>
                <a:satOff val="3508"/>
                <a:lumOff val="102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-8065275"/>
              <a:satOff val="3508"/>
              <a:lumOff val="102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M: Measurable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722095" y="1127068"/>
        <a:ext cx="1711044" cy="1553960"/>
      </dsp:txXfrm>
    </dsp:sp>
    <dsp:sp modelId="{25F8A3AB-3B25-4023-9DF0-ABB91B4164CA}">
      <dsp:nvSpPr>
        <dsp:cNvPr id="0" name=""/>
        <dsp:cNvSpPr/>
      </dsp:nvSpPr>
      <dsp:spPr>
        <a:xfrm>
          <a:off x="3136710" y="3023194"/>
          <a:ext cx="1649637" cy="1553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2097913"/>
                <a:satOff val="5261"/>
                <a:lumOff val="153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-12097913"/>
                <a:satOff val="5261"/>
                <a:lumOff val="153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-12097913"/>
                <a:satOff val="5261"/>
                <a:lumOff val="1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-12097913"/>
                <a:satOff val="5261"/>
                <a:lumOff val="1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-12097913"/>
              <a:satOff val="5261"/>
              <a:lumOff val="153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A: Accountable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3136710" y="3023194"/>
        <a:ext cx="1649637" cy="1553960"/>
      </dsp:txXfrm>
    </dsp:sp>
    <dsp:sp modelId="{EA9B3EA2-AE4E-486A-A9C7-C15FDB9051B8}">
      <dsp:nvSpPr>
        <dsp:cNvPr id="0" name=""/>
        <dsp:cNvSpPr/>
      </dsp:nvSpPr>
      <dsp:spPr>
        <a:xfrm>
          <a:off x="1112302" y="3023194"/>
          <a:ext cx="1711044" cy="1553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6130550"/>
                <a:satOff val="7015"/>
                <a:lumOff val="204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-16130550"/>
                <a:satOff val="7015"/>
                <a:lumOff val="204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-16130550"/>
                <a:satOff val="7015"/>
                <a:lumOff val="204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-16130550"/>
                <a:satOff val="7015"/>
                <a:lumOff val="204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-16130550"/>
              <a:satOff val="7015"/>
              <a:lumOff val="204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R: </a:t>
          </a:r>
          <a:b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Realistic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1112302" y="3023194"/>
        <a:ext cx="1711044" cy="1553960"/>
      </dsp:txXfrm>
    </dsp:sp>
    <dsp:sp modelId="{127A252F-9888-4E8C-80F4-C68DEEFECA76}">
      <dsp:nvSpPr>
        <dsp:cNvPr id="0" name=""/>
        <dsp:cNvSpPr/>
      </dsp:nvSpPr>
      <dsp:spPr>
        <a:xfrm>
          <a:off x="496213" y="1127068"/>
          <a:ext cx="1711044" cy="1553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alpha val="50000"/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alpha val="50000"/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alpha val="50000"/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alpha val="50000"/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T: </a:t>
          </a:r>
          <a:b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</a:br>
          <a:r>
            <a:rPr lang="en-US" sz="2400" b="1" kern="1200" dirty="0" smtClean="0">
              <a:solidFill>
                <a:srgbClr val="FFFF00"/>
              </a:solidFill>
              <a:latin typeface="AngsanaUPC" pitchFamily="18" charset="-34"/>
              <a:cs typeface="AngsanaUPC" pitchFamily="18" charset="-34"/>
            </a:rPr>
            <a:t>Time Bound 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496213" y="1127068"/>
        <a:ext cx="1711044" cy="15539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A3C7E-5592-402D-86A1-1FDF1ECD69E9}">
      <dsp:nvSpPr>
        <dsp:cNvPr id="0" name=""/>
        <dsp:cNvSpPr/>
      </dsp:nvSpPr>
      <dsp:spPr>
        <a:xfrm>
          <a:off x="0" y="456721"/>
          <a:ext cx="850112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เช่น เงินเดือน ค่าจ้าง เป็นต้น</a:t>
          </a:r>
          <a:endParaRPr lang="en-US" sz="2000" kern="1200" baseline="0" dirty="0">
            <a:latin typeface="AngsanaUPC" pitchFamily="18" charset="-34"/>
            <a:cs typeface="AngsanaUPC" pitchFamily="18" charset="-34"/>
          </a:endParaRPr>
        </a:p>
      </dsp:txBody>
      <dsp:txXfrm>
        <a:off x="0" y="456721"/>
        <a:ext cx="8501122" cy="576450"/>
      </dsp:txXfrm>
    </dsp:sp>
    <dsp:sp modelId="{CF40E366-A27E-4C48-BBB3-58D61C22BBB8}">
      <dsp:nvSpPr>
        <dsp:cNvPr id="0" name=""/>
        <dsp:cNvSpPr/>
      </dsp:nvSpPr>
      <dsp:spPr>
        <a:xfrm>
          <a:off x="425056" y="221599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1. รายได้ที่เกิดจากการประกอบอาชีพหลัก หรืองานประจำ</a:t>
          </a:r>
          <a:endParaRPr lang="en-US" sz="2000" b="1" kern="1200" baseline="0" dirty="0">
            <a:latin typeface="AngsanaUPC" pitchFamily="18" charset="-34"/>
            <a:cs typeface="AngsanaUPC" pitchFamily="18" charset="-34"/>
          </a:endParaRPr>
        </a:p>
      </dsp:txBody>
      <dsp:txXfrm>
        <a:off x="425056" y="221599"/>
        <a:ext cx="7629561" cy="323681"/>
      </dsp:txXfrm>
    </dsp:sp>
    <dsp:sp modelId="{477B06DC-3ED2-4374-B927-4FC9E5885A6A}">
      <dsp:nvSpPr>
        <dsp:cNvPr id="0" name=""/>
        <dsp:cNvSpPr/>
      </dsp:nvSpPr>
      <dsp:spPr>
        <a:xfrm>
          <a:off x="0" y="1300692"/>
          <a:ext cx="850112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เช่น รับจ้างทำสวนในวันหยุด รับพิมพ์รายงาน รับจ้างดูแลคนชรา หรือเด็กเล็ก เปิดท้ายขายสินค้ามือสอง</a:t>
          </a:r>
        </a:p>
      </dsp:txBody>
      <dsp:txXfrm>
        <a:off x="0" y="1300692"/>
        <a:ext cx="8501122" cy="576450"/>
      </dsp:txXfrm>
    </dsp:sp>
    <dsp:sp modelId="{279997A6-4B90-4F40-9D7D-10032927D1D0}">
      <dsp:nvSpPr>
        <dsp:cNvPr id="0" name=""/>
        <dsp:cNvSpPr/>
      </dsp:nvSpPr>
      <dsp:spPr>
        <a:xfrm>
          <a:off x="425056" y="1065571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2. รายได้ที่เกิดจากการประกอบอาชีพเสริมนอกเหนือจากงานประจำ</a:t>
          </a:r>
          <a:endParaRPr lang="th-TH" sz="2000" kern="1200" baseline="0" dirty="0" smtClean="0">
            <a:latin typeface="AngsanaUPC" pitchFamily="18" charset="-34"/>
            <a:cs typeface="AngsanaUPC" pitchFamily="18" charset="-34"/>
          </a:endParaRPr>
        </a:p>
      </dsp:txBody>
      <dsp:txXfrm>
        <a:off x="425056" y="1065571"/>
        <a:ext cx="7629561" cy="323681"/>
      </dsp:txXfrm>
    </dsp:sp>
    <dsp:sp modelId="{16617750-E6F3-409E-B736-086366E6E834}">
      <dsp:nvSpPr>
        <dsp:cNvPr id="0" name=""/>
        <dsp:cNvSpPr/>
      </dsp:nvSpPr>
      <dsp:spPr>
        <a:xfrm>
          <a:off x="0" y="2144663"/>
          <a:ext cx="8501122" cy="88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ไม่ว่าจะอยู่ในรูปแบบของการผลิต การค้าปลีก การค้าส่ง การขายตรง หรือการให้บริการ เช่น กำไรที่เกิดจากการขายสินค้า หรือบริการ ค่านายหน้า เป็นต้น</a:t>
          </a:r>
        </a:p>
      </dsp:txBody>
      <dsp:txXfrm>
        <a:off x="0" y="2144663"/>
        <a:ext cx="8501122" cy="888300"/>
      </dsp:txXfrm>
    </dsp:sp>
    <dsp:sp modelId="{9305D31A-53DE-466A-A31C-E6841AA6B88E}">
      <dsp:nvSpPr>
        <dsp:cNvPr id="0" name=""/>
        <dsp:cNvSpPr/>
      </dsp:nvSpPr>
      <dsp:spPr>
        <a:xfrm>
          <a:off x="425056" y="1909542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3. รายได้ที่เกิดจากการมีอาชีพเป็นผู้ประกอบการ</a:t>
          </a:r>
          <a:endParaRPr lang="th-TH" sz="2000" kern="1200" baseline="0" dirty="0" smtClean="0">
            <a:latin typeface="AngsanaUPC" pitchFamily="18" charset="-34"/>
            <a:cs typeface="AngsanaUPC" pitchFamily="18" charset="-34"/>
          </a:endParaRPr>
        </a:p>
      </dsp:txBody>
      <dsp:txXfrm>
        <a:off x="425056" y="1909542"/>
        <a:ext cx="7629561" cy="323681"/>
      </dsp:txXfrm>
    </dsp:sp>
    <dsp:sp modelId="{E6D7363C-47AA-497F-B3FA-DDBBA96ED674}">
      <dsp:nvSpPr>
        <dsp:cNvPr id="0" name=""/>
        <dsp:cNvSpPr/>
      </dsp:nvSpPr>
      <dsp:spPr>
        <a:xfrm>
          <a:off x="0" y="3300485"/>
          <a:ext cx="850112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เช่น เงินปันผล ดอกเบี้ยรับ ค่าเช่า กำไรที่ได้จากการซื้อขาย เป็นต้น</a:t>
          </a:r>
        </a:p>
      </dsp:txBody>
      <dsp:txXfrm>
        <a:off x="0" y="3300485"/>
        <a:ext cx="8501122" cy="576450"/>
      </dsp:txXfrm>
    </dsp:sp>
    <dsp:sp modelId="{01F631F9-B396-4592-809D-92F833EB2D6A}">
      <dsp:nvSpPr>
        <dsp:cNvPr id="0" name=""/>
        <dsp:cNvSpPr/>
      </dsp:nvSpPr>
      <dsp:spPr>
        <a:xfrm>
          <a:off x="425056" y="3065363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4. รายได้ที่เกิดจากการลงทุนในสินทรัพย์ หรือหลักทรัพย์ใดๆ</a:t>
          </a:r>
          <a:endParaRPr lang="th-TH" sz="2000" kern="1200" baseline="0" dirty="0" smtClean="0">
            <a:latin typeface="AngsanaUPC" pitchFamily="18" charset="-34"/>
            <a:cs typeface="AngsanaUPC" pitchFamily="18" charset="-34"/>
          </a:endParaRPr>
        </a:p>
      </dsp:txBody>
      <dsp:txXfrm>
        <a:off x="425056" y="3065363"/>
        <a:ext cx="7629561" cy="323681"/>
      </dsp:txXfrm>
    </dsp:sp>
    <dsp:sp modelId="{6C09E2DD-2063-4FB8-BCFB-915CE8BE0889}">
      <dsp:nvSpPr>
        <dsp:cNvPr id="0" name=""/>
        <dsp:cNvSpPr/>
      </dsp:nvSpPr>
      <dsp:spPr>
        <a:xfrm>
          <a:off x="0" y="4144456"/>
          <a:ext cx="850112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เช่น การถูกรางวัลสลากกินแบ่งรัฐบาล การถูกสลากออมสิน เป็นต้น</a:t>
          </a:r>
        </a:p>
      </dsp:txBody>
      <dsp:txXfrm>
        <a:off x="0" y="4144456"/>
        <a:ext cx="8501122" cy="576450"/>
      </dsp:txXfrm>
    </dsp:sp>
    <dsp:sp modelId="{87C9EA7B-98AF-4B32-AD42-483C4172D34D}">
      <dsp:nvSpPr>
        <dsp:cNvPr id="0" name=""/>
        <dsp:cNvSpPr/>
      </dsp:nvSpPr>
      <dsp:spPr>
        <a:xfrm>
          <a:off x="425056" y="3909335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5. รายได้จากการมีลาภลอย หรือการเสี่ยงโชคใดๆ</a:t>
          </a:r>
          <a:endParaRPr lang="th-TH" sz="2000" kern="1200" baseline="0" dirty="0" smtClean="0">
            <a:latin typeface="AngsanaUPC" pitchFamily="18" charset="-34"/>
            <a:cs typeface="AngsanaUPC" pitchFamily="18" charset="-34"/>
          </a:endParaRPr>
        </a:p>
      </dsp:txBody>
      <dsp:txXfrm>
        <a:off x="425056" y="3909335"/>
        <a:ext cx="7629561" cy="323681"/>
      </dsp:txXfrm>
    </dsp:sp>
    <dsp:sp modelId="{736EB1E3-F490-45F3-98A9-237D1D7599D7}">
      <dsp:nvSpPr>
        <dsp:cNvPr id="0" name=""/>
        <dsp:cNvSpPr/>
      </dsp:nvSpPr>
      <dsp:spPr>
        <a:xfrm>
          <a:off x="0" y="4988428"/>
          <a:ext cx="8501122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782" tIns="124968" rIns="65978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baseline="0" dirty="0" smtClean="0">
              <a:latin typeface="AngsanaUPC" pitchFamily="18" charset="-34"/>
              <a:cs typeface="AngsanaUPC" pitchFamily="18" charset="-34"/>
            </a:rPr>
            <a:t>ได้รับมาโดยไม่หวังผลตอบแทน เช่น มรดก ครอบครัว ได้เปล่า</a:t>
          </a:r>
        </a:p>
      </dsp:txBody>
      <dsp:txXfrm>
        <a:off x="0" y="4988428"/>
        <a:ext cx="8501122" cy="576450"/>
      </dsp:txXfrm>
    </dsp:sp>
    <dsp:sp modelId="{9CBBA572-6D9F-4C53-A14C-1CFB2EAE8969}">
      <dsp:nvSpPr>
        <dsp:cNvPr id="0" name=""/>
        <dsp:cNvSpPr/>
      </dsp:nvSpPr>
      <dsp:spPr>
        <a:xfrm>
          <a:off x="425056" y="4753306"/>
          <a:ext cx="7629561" cy="323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AngsanaUPC" pitchFamily="18" charset="-34"/>
              <a:cs typeface="AngsanaUPC" pitchFamily="18" charset="-34"/>
            </a:rPr>
            <a:t>6</a:t>
          </a:r>
          <a:r>
            <a:rPr lang="th-TH" sz="2000" b="1" kern="1200" baseline="0" dirty="0" smtClean="0">
              <a:latin typeface="AngsanaUPC" pitchFamily="18" charset="-34"/>
              <a:cs typeface="AngsanaUPC" pitchFamily="18" charset="-34"/>
            </a:rPr>
            <a:t>. รายได้จากเสน่ห์หา</a:t>
          </a:r>
          <a:endParaRPr lang="th-TH" sz="2000" kern="1200" baseline="0" dirty="0" smtClean="0">
            <a:latin typeface="AngsanaUPC" pitchFamily="18" charset="-34"/>
            <a:cs typeface="AngsanaUPC" pitchFamily="18" charset="-34"/>
          </a:endParaRPr>
        </a:p>
      </dsp:txBody>
      <dsp:txXfrm>
        <a:off x="425056" y="4753306"/>
        <a:ext cx="7629561" cy="3236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16152" y="0"/>
          <a:ext cx="6983064" cy="35004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406" y="1050138"/>
          <a:ext cx="1448921" cy="140018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1</a:t>
          </a:r>
          <a:r>
            <a:rPr lang="th-TH" sz="24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4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406" y="1050138"/>
        <a:ext cx="1448921" cy="1400184"/>
      </dsp:txXfrm>
    </dsp:sp>
    <dsp:sp modelId="{E66AAACE-8334-431E-9C9C-745E7E2E1981}">
      <dsp:nvSpPr>
        <dsp:cNvPr id="0" name=""/>
        <dsp:cNvSpPr/>
      </dsp:nvSpPr>
      <dsp:spPr>
        <a:xfrm>
          <a:off x="1692815" y="1050138"/>
          <a:ext cx="1448921" cy="1400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2</a:t>
          </a:r>
          <a:r>
            <a:rPr lang="th-TH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CASH</a:t>
          </a:r>
          <a:r>
            <a:rPr lang="th-TH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FLOW</a:t>
          </a:r>
          <a:endParaRPr lang="en-US" sz="20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1692815" y="1050138"/>
        <a:ext cx="1448921" cy="1400184"/>
      </dsp:txXfrm>
    </dsp:sp>
    <dsp:sp modelId="{07856498-127D-49F6-848E-565AA7D51CC2}">
      <dsp:nvSpPr>
        <dsp:cNvPr id="0" name=""/>
        <dsp:cNvSpPr/>
      </dsp:nvSpPr>
      <dsp:spPr>
        <a:xfrm>
          <a:off x="3383224" y="1050138"/>
          <a:ext cx="1448921" cy="140018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3</a:t>
          </a:r>
          <a:r>
            <a:rPr lang="th-TH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0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CAPITAL GAIN</a:t>
          </a:r>
          <a:endParaRPr lang="en-US" sz="20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3383224" y="1050138"/>
        <a:ext cx="1448921" cy="1400184"/>
      </dsp:txXfrm>
    </dsp:sp>
    <dsp:sp modelId="{7EB4B030-C484-471E-A562-7FB3DDAC84A0}">
      <dsp:nvSpPr>
        <dsp:cNvPr id="0" name=""/>
        <dsp:cNvSpPr/>
      </dsp:nvSpPr>
      <dsp:spPr>
        <a:xfrm>
          <a:off x="5073632" y="1050138"/>
          <a:ext cx="1448921" cy="1400184"/>
        </a:xfrm>
        <a:prstGeom prst="roundRect">
          <a:avLst/>
        </a:prstGeom>
        <a:solidFill>
          <a:srgbClr val="FFFF00"/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800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รายรับอื่นๆ</a:t>
          </a:r>
          <a:endParaRPr lang="en-US" sz="2800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5073632" y="1050138"/>
        <a:ext cx="1448921" cy="1400184"/>
      </dsp:txXfrm>
    </dsp:sp>
    <dsp:sp modelId="{49085316-B41C-43BA-8269-CDF11DD3B00C}">
      <dsp:nvSpPr>
        <dsp:cNvPr id="0" name=""/>
        <dsp:cNvSpPr/>
      </dsp:nvSpPr>
      <dsp:spPr>
        <a:xfrm>
          <a:off x="6764041" y="1050138"/>
          <a:ext cx="1448921" cy="140018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รายรับ</a:t>
          </a:r>
          <a:endParaRPr lang="en-US" sz="3600" b="1" kern="1200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6764041" y="1050138"/>
        <a:ext cx="1448921" cy="14001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10797" y="0"/>
          <a:ext cx="6922369" cy="307183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098" y="921550"/>
          <a:ext cx="1390995" cy="1228733"/>
        </a:xfrm>
        <a:prstGeom prst="roundRect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098" y="921550"/>
        <a:ext cx="1390995" cy="1228733"/>
      </dsp:txXfrm>
    </dsp:sp>
    <dsp:sp modelId="{E66AAACE-8334-431E-9C9C-745E7E2E1981}">
      <dsp:nvSpPr>
        <dsp:cNvPr id="0" name=""/>
        <dsp:cNvSpPr/>
      </dsp:nvSpPr>
      <dsp:spPr>
        <a:xfrm>
          <a:off x="1624926" y="921550"/>
          <a:ext cx="1390995" cy="1228733"/>
        </a:xfrm>
        <a:prstGeom prst="round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1624926" y="921550"/>
        <a:ext cx="1390995" cy="1228733"/>
      </dsp:txXfrm>
    </dsp:sp>
    <dsp:sp modelId="{07856498-127D-49F6-848E-565AA7D51CC2}">
      <dsp:nvSpPr>
        <dsp:cNvPr id="0" name=""/>
        <dsp:cNvSpPr/>
      </dsp:nvSpPr>
      <dsp:spPr>
        <a:xfrm>
          <a:off x="3247754" y="921550"/>
          <a:ext cx="1390995" cy="1228733"/>
        </a:xfrm>
        <a:prstGeom prst="roundRect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3247754" y="921550"/>
        <a:ext cx="1390995" cy="1228733"/>
      </dsp:txXfrm>
    </dsp:sp>
    <dsp:sp modelId="{97F99F07-1E9A-4420-805D-FE42729031C4}">
      <dsp:nvSpPr>
        <dsp:cNvPr id="0" name=""/>
        <dsp:cNvSpPr/>
      </dsp:nvSpPr>
      <dsp:spPr>
        <a:xfrm>
          <a:off x="4870582" y="921550"/>
          <a:ext cx="1390995" cy="1228733"/>
        </a:xfrm>
        <a:prstGeom prst="roundRect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Angsana New" pitchFamily="18" charset="-34"/>
              <a:cs typeface="Angsana New" pitchFamily="18" charset="-34"/>
            </a:rPr>
            <a:t>4. </a:t>
          </a:r>
          <a:r>
            <a:rPr lang="th-TH" sz="2800" b="0" kern="1200" dirty="0" smtClean="0">
              <a:latin typeface="Angsana New" pitchFamily="18" charset="-34"/>
              <a:cs typeface="Angsana New" pitchFamily="18" charset="-34"/>
            </a:rPr>
            <a:t>รายจ่ายอื่นๆ</a:t>
          </a:r>
          <a:endParaRPr lang="en-US" sz="2800" b="0" kern="1200" dirty="0">
            <a:latin typeface="Angsana New" pitchFamily="18" charset="-34"/>
            <a:cs typeface="Angsana New" pitchFamily="18" charset="-34"/>
          </a:endParaRPr>
        </a:p>
      </dsp:txBody>
      <dsp:txXfrm>
        <a:off x="4870582" y="921550"/>
        <a:ext cx="1390995" cy="1228733"/>
      </dsp:txXfrm>
    </dsp:sp>
    <dsp:sp modelId="{49085316-B41C-43BA-8269-CDF11DD3B00C}">
      <dsp:nvSpPr>
        <dsp:cNvPr id="0" name=""/>
        <dsp:cNvSpPr/>
      </dsp:nvSpPr>
      <dsp:spPr>
        <a:xfrm>
          <a:off x="6493410" y="921550"/>
          <a:ext cx="1648454" cy="1228733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493410" y="921550"/>
        <a:ext cx="1648454" cy="12287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21510" y="0"/>
          <a:ext cx="7043786" cy="35004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832" y="1050138"/>
          <a:ext cx="1840254" cy="1400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832" y="1050138"/>
        <a:ext cx="1840254" cy="1400184"/>
      </dsp:txXfrm>
    </dsp:sp>
    <dsp:sp modelId="{E66AAACE-8334-431E-9C9C-745E7E2E1981}">
      <dsp:nvSpPr>
        <dsp:cNvPr id="0" name=""/>
        <dsp:cNvSpPr/>
      </dsp:nvSpPr>
      <dsp:spPr>
        <a:xfrm>
          <a:off x="2149795" y="1050138"/>
          <a:ext cx="1840254" cy="1400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CASH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FLOW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149795" y="1050138"/>
        <a:ext cx="1840254" cy="1400184"/>
      </dsp:txXfrm>
    </dsp:sp>
    <dsp:sp modelId="{07856498-127D-49F6-848E-565AA7D51CC2}">
      <dsp:nvSpPr>
        <dsp:cNvPr id="0" name=""/>
        <dsp:cNvSpPr/>
      </dsp:nvSpPr>
      <dsp:spPr>
        <a:xfrm>
          <a:off x="4296758" y="1050138"/>
          <a:ext cx="1840254" cy="1400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CAPITAL GAIN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296758" y="1050138"/>
        <a:ext cx="1840254" cy="1400184"/>
      </dsp:txXfrm>
    </dsp:sp>
    <dsp:sp modelId="{49085316-B41C-43BA-8269-CDF11DD3B00C}">
      <dsp:nvSpPr>
        <dsp:cNvPr id="0" name=""/>
        <dsp:cNvSpPr/>
      </dsp:nvSpPr>
      <dsp:spPr>
        <a:xfrm>
          <a:off x="6443721" y="1050138"/>
          <a:ext cx="1840254" cy="14001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itchFamily="18" charset="-34"/>
              <a:cs typeface="Angsana New" pitchFamily="18" charset="-34"/>
            </a:rPr>
            <a:t>รายรับ</a:t>
          </a:r>
          <a:endParaRPr lang="en-US" sz="4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443721" y="1050138"/>
        <a:ext cx="1840254" cy="140018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21510" y="0"/>
          <a:ext cx="7043786" cy="307183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832" y="921550"/>
          <a:ext cx="1840254" cy="1228733"/>
        </a:xfrm>
        <a:prstGeom prst="roundRect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832" y="921550"/>
        <a:ext cx="1840254" cy="1228733"/>
      </dsp:txXfrm>
    </dsp:sp>
    <dsp:sp modelId="{E66AAACE-8334-431E-9C9C-745E7E2E1981}">
      <dsp:nvSpPr>
        <dsp:cNvPr id="0" name=""/>
        <dsp:cNvSpPr/>
      </dsp:nvSpPr>
      <dsp:spPr>
        <a:xfrm>
          <a:off x="2149795" y="921550"/>
          <a:ext cx="1840254" cy="1228733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149795" y="921550"/>
        <a:ext cx="1840254" cy="1228733"/>
      </dsp:txXfrm>
    </dsp:sp>
    <dsp:sp modelId="{07856498-127D-49F6-848E-565AA7D51CC2}">
      <dsp:nvSpPr>
        <dsp:cNvPr id="0" name=""/>
        <dsp:cNvSpPr/>
      </dsp:nvSpPr>
      <dsp:spPr>
        <a:xfrm>
          <a:off x="4296758" y="921550"/>
          <a:ext cx="1840254" cy="1228733"/>
        </a:xfrm>
        <a:prstGeom prst="roundRect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296758" y="921550"/>
        <a:ext cx="1840254" cy="1228733"/>
      </dsp:txXfrm>
    </dsp:sp>
    <dsp:sp modelId="{49085316-B41C-43BA-8269-CDF11DD3B00C}">
      <dsp:nvSpPr>
        <dsp:cNvPr id="0" name=""/>
        <dsp:cNvSpPr/>
      </dsp:nvSpPr>
      <dsp:spPr>
        <a:xfrm>
          <a:off x="6443721" y="921550"/>
          <a:ext cx="1840254" cy="1228733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443721" y="921550"/>
        <a:ext cx="1840254" cy="12287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21510" y="0"/>
          <a:ext cx="7043786" cy="35004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832" y="1050138"/>
          <a:ext cx="1840254" cy="14001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รายรับจากแรงงาน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832" y="1050138"/>
        <a:ext cx="1840254" cy="1400184"/>
      </dsp:txXfrm>
    </dsp:sp>
    <dsp:sp modelId="{E66AAACE-8334-431E-9C9C-745E7E2E1981}">
      <dsp:nvSpPr>
        <dsp:cNvPr id="0" name=""/>
        <dsp:cNvSpPr/>
      </dsp:nvSpPr>
      <dsp:spPr>
        <a:xfrm>
          <a:off x="2149795" y="1050138"/>
          <a:ext cx="1840254" cy="14001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CASH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 </a:t>
          </a: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FLOW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149795" y="1050138"/>
        <a:ext cx="1840254" cy="1400184"/>
      </dsp:txXfrm>
    </dsp:sp>
    <dsp:sp modelId="{07856498-127D-49F6-848E-565AA7D51CC2}">
      <dsp:nvSpPr>
        <dsp:cNvPr id="0" name=""/>
        <dsp:cNvSpPr/>
      </dsp:nvSpPr>
      <dsp:spPr>
        <a:xfrm>
          <a:off x="4296758" y="1050138"/>
          <a:ext cx="1840254" cy="14001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. รายรับจากสินทรัพย์แบบ </a:t>
          </a: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CAPITAL GAIN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296758" y="1050138"/>
        <a:ext cx="1840254" cy="1400184"/>
      </dsp:txXfrm>
    </dsp:sp>
    <dsp:sp modelId="{49085316-B41C-43BA-8269-CDF11DD3B00C}">
      <dsp:nvSpPr>
        <dsp:cNvPr id="0" name=""/>
        <dsp:cNvSpPr/>
      </dsp:nvSpPr>
      <dsp:spPr>
        <a:xfrm>
          <a:off x="6443721" y="1050138"/>
          <a:ext cx="1840254" cy="14001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itchFamily="18" charset="-34"/>
              <a:cs typeface="Angsana New" pitchFamily="18" charset="-34"/>
            </a:rPr>
            <a:t>รายรับ</a:t>
          </a:r>
          <a:endParaRPr lang="en-US" sz="4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443721" y="1050138"/>
        <a:ext cx="1840254" cy="140018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1AF986-91B3-431F-BFA3-62D97E4583A1}">
      <dsp:nvSpPr>
        <dsp:cNvPr id="0" name=""/>
        <dsp:cNvSpPr/>
      </dsp:nvSpPr>
      <dsp:spPr>
        <a:xfrm>
          <a:off x="621510" y="0"/>
          <a:ext cx="7043786" cy="307183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2100F-6782-43D4-B779-BB7DE4D69A95}">
      <dsp:nvSpPr>
        <dsp:cNvPr id="0" name=""/>
        <dsp:cNvSpPr/>
      </dsp:nvSpPr>
      <dsp:spPr>
        <a:xfrm>
          <a:off x="2832" y="921550"/>
          <a:ext cx="1840254" cy="1228733"/>
        </a:xfrm>
        <a:prstGeom prst="roundRect">
          <a:avLst/>
        </a:prstGeom>
        <a:solidFill>
          <a:schemeClr val="accent6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1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รายจ่ายจำเป็น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832" y="921550"/>
        <a:ext cx="1840254" cy="1228733"/>
      </dsp:txXfrm>
    </dsp:sp>
    <dsp:sp modelId="{E66AAACE-8334-431E-9C9C-745E7E2E1981}">
      <dsp:nvSpPr>
        <dsp:cNvPr id="0" name=""/>
        <dsp:cNvSpPr/>
      </dsp:nvSpPr>
      <dsp:spPr>
        <a:xfrm>
          <a:off x="2149795" y="921550"/>
          <a:ext cx="1840254" cy="1228733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ngsana New" pitchFamily="18" charset="-34"/>
              <a:cs typeface="Angsana New" pitchFamily="18" charset="-34"/>
            </a:rPr>
            <a:t>2</a:t>
          </a:r>
          <a:r>
            <a:rPr lang="th-TH" sz="2800" kern="1200" dirty="0" smtClean="0">
              <a:latin typeface="Angsana New" pitchFamily="18" charset="-34"/>
              <a:cs typeface="Angsana New" pitchFamily="18" charset="-34"/>
            </a:rPr>
            <a:t>.  รายจ่ายฟุ่มเฟือย</a:t>
          </a:r>
          <a:endParaRPr lang="en-US" sz="2800" kern="1200" dirty="0">
            <a:latin typeface="Angsana New" pitchFamily="18" charset="-34"/>
            <a:cs typeface="Angsana New" pitchFamily="18" charset="-34"/>
          </a:endParaRPr>
        </a:p>
      </dsp:txBody>
      <dsp:txXfrm>
        <a:off x="2149795" y="921550"/>
        <a:ext cx="1840254" cy="1228733"/>
      </dsp:txXfrm>
    </dsp:sp>
    <dsp:sp modelId="{07856498-127D-49F6-848E-565AA7D51CC2}">
      <dsp:nvSpPr>
        <dsp:cNvPr id="0" name=""/>
        <dsp:cNvSpPr/>
      </dsp:nvSpPr>
      <dsp:spPr>
        <a:xfrm>
          <a:off x="4296758" y="921550"/>
          <a:ext cx="1840254" cy="1228733"/>
        </a:xfrm>
        <a:prstGeom prst="roundRect">
          <a:avLst/>
        </a:prstGeom>
        <a:solidFill>
          <a:schemeClr val="bg2">
            <a:lumMod val="5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ngsana New" pitchFamily="18" charset="-34"/>
              <a:cs typeface="Angsana New" pitchFamily="18" charset="-34"/>
            </a:rPr>
            <a:t>3</a:t>
          </a:r>
          <a:r>
            <a:rPr lang="th-TH" sz="2400" kern="1200" dirty="0" smtClean="0">
              <a:latin typeface="Angsana New" pitchFamily="18" charset="-34"/>
              <a:cs typeface="Angsana New" pitchFamily="18" charset="-34"/>
            </a:rPr>
            <a:t>. รายจ่ายเพื่อการลงทุน</a:t>
          </a:r>
          <a:endParaRPr lang="en-US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4296758" y="921550"/>
        <a:ext cx="1840254" cy="1228733"/>
      </dsp:txXfrm>
    </dsp:sp>
    <dsp:sp modelId="{49085316-B41C-43BA-8269-CDF11DD3B00C}">
      <dsp:nvSpPr>
        <dsp:cNvPr id="0" name=""/>
        <dsp:cNvSpPr/>
      </dsp:nvSpPr>
      <dsp:spPr>
        <a:xfrm>
          <a:off x="6443721" y="921550"/>
          <a:ext cx="1840254" cy="1228733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Angsana New" pitchFamily="18" charset="-34"/>
              <a:cs typeface="Angsana New" pitchFamily="18" charset="-34"/>
            </a:rPr>
            <a:t>รายจ่าย</a:t>
          </a:r>
          <a:endParaRPr lang="en-US" sz="4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6443721" y="921550"/>
        <a:ext cx="1840254" cy="1228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13" tIns="48907" rIns="97813" bIns="48907" numCol="1" anchor="t" anchorCtr="0" compatLnSpc="1">
            <a:prstTxWarp prst="textNoShape">
              <a:avLst/>
            </a:prstTxWarp>
          </a:bodyPr>
          <a:lstStyle>
            <a:lvl1pPr algn="l" defTabSz="978532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819" y="1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13" tIns="48907" rIns="97813" bIns="48907" numCol="1" anchor="t" anchorCtr="0" compatLnSpc="1">
            <a:prstTxWarp prst="textNoShape">
              <a:avLst/>
            </a:prstTxWarp>
          </a:bodyPr>
          <a:lstStyle>
            <a:lvl1pPr algn="r" defTabSz="978532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325CEA5C-0049-42A3-B78E-E47C29DF086E}" type="datetimeFigureOut">
              <a:rPr lang="th-TH"/>
              <a:pPr>
                <a:defRPr/>
              </a:pPr>
              <a:t>29/05/54</a:t>
            </a:fld>
            <a:endParaRPr lang="th-TH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837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13" tIns="48907" rIns="97813" bIns="48907" numCol="1" anchor="b" anchorCtr="0" compatLnSpc="1">
            <a:prstTxWarp prst="textNoShape">
              <a:avLst/>
            </a:prstTxWarp>
          </a:bodyPr>
          <a:lstStyle>
            <a:lvl1pPr algn="l" defTabSz="978532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819" y="9119837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13" tIns="48907" rIns="97813" bIns="48907" numCol="1" anchor="b" anchorCtr="0" compatLnSpc="1">
            <a:prstTxWarp prst="textNoShape">
              <a:avLst/>
            </a:prstTxWarp>
          </a:bodyPr>
          <a:lstStyle>
            <a:lvl1pPr algn="r" defTabSz="978532" eaLnBrk="0" hangingPunct="0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2FA41A5-3ADD-4B8A-B707-CE84AD6DD9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13" tIns="48907" rIns="97813" bIns="48907" numCol="1" anchor="t" anchorCtr="0" compatLnSpc="1">
            <a:prstTxWarp prst="textNoShape">
              <a:avLst/>
            </a:prstTxWarp>
          </a:bodyPr>
          <a:lstStyle>
            <a:lvl1pPr algn="l" defTabSz="978532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819" y="1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13" tIns="48907" rIns="97813" bIns="48907" numCol="1" anchor="t" anchorCtr="0" compatLnSpc="1">
            <a:prstTxWarp prst="textNoShape">
              <a:avLst/>
            </a:prstTxWarp>
          </a:bodyPr>
          <a:lstStyle>
            <a:lvl1pPr algn="r" defTabSz="978532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2187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3411" y="4559152"/>
            <a:ext cx="5848380" cy="43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13" tIns="48907" rIns="97813" bIns="48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Click to edit Master text styles</a:t>
            </a:r>
          </a:p>
          <a:p>
            <a:pPr lvl="1"/>
            <a:r>
              <a:rPr lang="th-TH" noProof="0" smtClean="0"/>
              <a:t>Second level</a:t>
            </a:r>
          </a:p>
          <a:p>
            <a:pPr lvl="2"/>
            <a:r>
              <a:rPr lang="th-TH" noProof="0" smtClean="0"/>
              <a:t>Third level</a:t>
            </a:r>
          </a:p>
          <a:p>
            <a:pPr lvl="3"/>
            <a:r>
              <a:rPr lang="th-TH" noProof="0" smtClean="0"/>
              <a:t>Fourth level</a:t>
            </a:r>
          </a:p>
          <a:p>
            <a:pPr lvl="4"/>
            <a:r>
              <a:rPr lang="th-TH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837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13" tIns="48907" rIns="97813" bIns="48907" numCol="1" anchor="b" anchorCtr="0" compatLnSpc="1">
            <a:prstTxWarp prst="textNoShape">
              <a:avLst/>
            </a:prstTxWarp>
          </a:bodyPr>
          <a:lstStyle>
            <a:lvl1pPr algn="l" defTabSz="978532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819" y="9119837"/>
            <a:ext cx="3170664" cy="4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813" tIns="48907" rIns="97813" bIns="48907" numCol="1" anchor="b" anchorCtr="0" compatLnSpc="1">
            <a:prstTxWarp prst="textNoShape">
              <a:avLst/>
            </a:prstTxWarp>
          </a:bodyPr>
          <a:lstStyle>
            <a:lvl1pPr algn="r" defTabSz="978532" eaLnBrk="1" hangingPunct="1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C3A36F9-14BB-4FCF-A73F-AAC2C5C0A6E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smtClean="0">
                <a:latin typeface="AngsanaUPC" pitchFamily="18" charset="-34"/>
                <a:cs typeface="AngsanaUPC" pitchFamily="18" charset="-34"/>
              </a:rPr>
              <a:t>ในการทำสิ่งใดๆ ก็ตาม เราต้องมีการกำหนดเป้าหมาย (</a:t>
            </a:r>
            <a:r>
              <a:rPr lang="en-US" smtClean="0">
                <a:latin typeface="AngsanaUPC" pitchFamily="18" charset="-34"/>
                <a:cs typeface="AngsanaUPC" pitchFamily="18" charset="-34"/>
              </a:rPr>
              <a:t>Goal) </a:t>
            </a:r>
            <a:r>
              <a:rPr lang="th-TH" smtClean="0">
                <a:latin typeface="AngsanaUPC" pitchFamily="18" charset="-34"/>
                <a:cs typeface="AngsanaUPC" pitchFamily="18" charset="-34"/>
              </a:rPr>
              <a:t>ที่ต้องการไว้ล่วงหน้าก่อนเสมอ ทั้งนี้ก็เพราะ เป้าหมายเปรียบเสมือนกับเข็มทิศนำทางที่คอยบอกเราว่า ได้เข้าใกล้ปลายทาง หรือสิ่งที่เราคาดหวัง และต้องการทำให้สำเร็จแล้วเพียงใด หากไม่มีการกำหนดเป้าหมาย การทำสิ่งใดๆ ก็ย่อมที่จะสะเปะสะปะไร้ซึ่งทิศทาง โอกาสที่จะประสบความสำเร็จก็เป็นไปได้ยาก เปรียบเสมือนกับเรือที่ลอยเคว้งคว้างอยู่กลางทะเล ไร้ซึ่งทิศทาง ก็อาจไม่มีวันถึงฝั่งได้</a:t>
            </a:r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388"/>
            <a:fld id="{1C984E68-4F6A-48FE-905B-AA195DF65C2E}" type="slidenum">
              <a:rPr lang="en-US" smtClean="0"/>
              <a:pPr defTabSz="941388"/>
              <a:t>6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388"/>
            <a:fld id="{FEF9B5BE-ECB2-45E1-B7A2-B67E9E0CD9E1}" type="slidenum">
              <a:rPr lang="en-US" smtClean="0"/>
              <a:pPr defTabSz="941388"/>
              <a:t>15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1388"/>
            <a:fld id="{310DA62B-164C-4308-B8C8-C815A8D697B7}" type="slidenum">
              <a:rPr lang="en-US" smtClean="0"/>
              <a:pPr defTabSz="941388"/>
              <a:t>23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8" name="Freeform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Freeform 19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561532-C0B3-476E-9E2B-9839323226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43D54-24DA-4371-A141-B1E46747BC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23E7-C177-44E6-B3B5-A44BCEEA56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C71C-7BBE-4B74-A776-2D49FDF2CA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3184-344D-417E-AC99-8E9DB02C7F2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BBAEB-35E2-4728-93DE-1796D47DF4F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B51-2708-49D1-A1FA-52030BDF1F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25DDE-46BF-4686-AAF4-CE297C3C3D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FAD769-9145-4718-96D2-98412B20C7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8973D5-60B1-432C-A071-25080DBDAB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A16C-6789-49EF-9C0B-3CFE607996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F470B8-D26D-4533-BE2C-12CE6A327B2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FE61E8-C658-4DAC-9C12-DB669FBE1B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0"/>
              </a:spcBef>
              <a:buClrTx/>
              <a:buFontTx/>
              <a:buNone/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0"/>
              </a:spcBef>
              <a:buClrTx/>
              <a:buFontTx/>
              <a:buNone/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0"/>
              </a:spcBef>
              <a:buClrTx/>
              <a:buFontTx/>
              <a:buNone/>
              <a:defRPr kumimoji="0" sz="1000" b="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18886DC5-88AC-4745-84C1-AB5D1368D5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14" r:id="rId2"/>
    <p:sldLayoutId id="2147484122" r:id="rId3"/>
    <p:sldLayoutId id="2147484123" r:id="rId4"/>
    <p:sldLayoutId id="2147484124" r:id="rId5"/>
    <p:sldLayoutId id="2147484125" r:id="rId6"/>
    <p:sldLayoutId id="2147484115" r:id="rId7"/>
    <p:sldLayoutId id="2147484126" r:id="rId8"/>
    <p:sldLayoutId id="2147484127" r:id="rId9"/>
    <p:sldLayoutId id="2147484116" r:id="rId10"/>
    <p:sldLayoutId id="2147484117" r:id="rId11"/>
    <p:sldLayoutId id="2147484118" r:id="rId12"/>
    <p:sldLayoutId id="21474841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Cordia New" pitchFamily="34" charset="-34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.th/imgres?imgurl=http://gizmodo.com/assets/resources/2008/01/laser-target-alarm-clock.jpg&amp;imgrefurl=http://gizmodo.com/345813/laser-target-alarm-clock-there-is-no-way-im-doing-this-in-the-morning&amp;usg=__W-oqLtMqVpPRgFD7oUVQz9Hj7EE=&amp;h=483&amp;w=400&amp;sz=42&amp;hl=th&amp;start=5&amp;sig2=XwKvff5dW2IfDo48NGV7QA&amp;tbnid=u36MinCJ3_aZiM:&amp;tbnh=129&amp;tbnw=107&amp;prev=/images?q=target&amp;gbv=2&amp;hl=th&amp;ei=FMybSv_0KYWHkAXYvNCr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tkc.go.th/Sitedirectory/159/2036/2036_2_&#3585;&#3634;&#3619;&#3648;&#3591;&#3636;&#3609;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th/imgres?imgurl=http://kcinvestmentproperty.files.wordpress.com/2007/12/gs.jpg&amp;imgrefurl=http://kcinvestmentproperty.wordpress.com/2007/12/26/its-time-to-start-goal-setting/&amp;usg=__TRsu1a0P4RVWC1vzU9oGIeeHsvc=&amp;h=160&amp;w=160&amp;sz=11&amp;hl=th&amp;start=4&amp;sig2=WjBoTarxr0HJezKkk7qzhw&amp;tbnid=0ytwJFcO3akoqM:&amp;tbnh=98&amp;tbnw=98&amp;prev=/images?q=goal+setting&amp;gbv=2&amp;hl=th&amp;ei=Yc6bSsrBB8qGkQWPiqyr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.th/imgres?imgurl=http://paradelle.files.wordpress.com/2009/07/compass.jpg&amp;imgrefurl=http://paradelle.wordpress.com/2009/07/11/getting-lost/&amp;usg=__TChXAgFQnve83Tia6Pb-Aj3yLQs=&amp;h=325&amp;w=350&amp;sz=34&amp;hl=th&amp;start=5&amp;sig2=nj60fnm4ypLwz9DQ_1B2rQ&amp;tbnid=HmLlp8f9U61ulM:&amp;tbnh=111&amp;tbnw=120&amp;prev=/images?q=compass&amp;gbv=2&amp;hl=th&amp;ei=sc6bSqDDFteLkAXQiJmrA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df.or.th/tddf/newsroom/images/2008-09-10-451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ist2_3650675-money-saving-graph.jpg"/>
          <p:cNvPicPr>
            <a:picLocks noChangeAspect="1"/>
          </p:cNvPicPr>
          <p:nvPr/>
        </p:nvPicPr>
        <p:blipFill>
          <a:blip r:embed="rId2" cstate="print"/>
          <a:srcRect r="10361" b="11607"/>
          <a:stretch>
            <a:fillRect/>
          </a:stretch>
        </p:blipFill>
        <p:spPr bwMode="auto">
          <a:xfrm>
            <a:off x="4818063" y="1143000"/>
            <a:ext cx="4325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857250"/>
            <a:ext cx="8893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8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การเงินส่วนบุคคล </a:t>
            </a:r>
            <a:endParaRPr lang="en-US" sz="8000" b="1" dirty="0"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algn="ctr">
              <a:defRPr/>
            </a:pP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( </a:t>
            </a:r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Personal Finance )</a:t>
            </a:r>
            <a:endParaRPr lang="th-TH" sz="72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algn="ctr">
              <a:defRPr/>
            </a:pPr>
            <a:endParaRPr lang="th-TH" sz="6600" b="1" dirty="0"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57188" y="928688"/>
            <a:ext cx="8501062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>
                <a:latin typeface="AngsanaUPC" pitchFamily="18" charset="-34"/>
                <a:cs typeface="AngsanaUPC" pitchFamily="18" charset="-34"/>
              </a:rPr>
              <a:t>สำหรับหลักในการกำหนดเป้าหมายที่ดี หรือ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SMART</a:t>
            </a:r>
            <a:r>
              <a:rPr lang="en-US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มีรายละเอียดดังต่อไปนี้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S: Specific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เป็นสิ่งที่เราต้องการ และมีคุณค่าอย่างชัดเจน เช่น ต้องการมีเงินไว้ใช้เที่ยวรอบโลก เมื่อยามเกษียณอายุ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M: Measurable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ต้องสามารถระบุ และวัดผลลัพธ์ได้อย่างชัดเจน เช่น สามารถไปเที่ยวรอบโลกได้แน่ หากมีเงินเก็บออมเพียงพอเมื่อยามเกษียณอายุ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3.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A: Accountable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ต้องมีความมุ่งมั่น และลงมือปฎิบัติจริง เช่น หากต้องการไปเที่ยวรอบโลกเมื่อยามเกษียณอายุ ก็ต้องเริ่มลงมือมุ่งมั่นเก็บออมตั้งแต่ช่วงที่ยังหนุ่มสาว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4.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R: Realistic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สมเหตุสมผล และเป็นสิ่งที่มีโอกาสเป็นไปได้ เช่น หากเก็บออมตั้งแต่ช่วงที่ยังหนุ่มสาวอย่างต่อเนื่อง ก็ย่อมสามารถไปเที่ยวรอบโลกได้เมื่อยามเกษียณอายุ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5.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T: Time Bound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มีระยะเวลาเป็นกรอบกำหนดที่ต้องทำให้สำเร็จ เช่น ต้องเก็บเงินตั้งแต่ช่วงที่ยังหนุ่มสาว ไปเรื่อยๆ จนถึงช่วงที่เกษียณอายุ จึงจะมีเงินไปเที่ยวรอบโลกได้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การกำหนดเป้าหมายชีวิต</a:t>
            </a:r>
            <a:endParaRPr lang="en-US" sz="4800" dirty="0" smtClean="0">
              <a:solidFill>
                <a:srgbClr val="00206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การกำหนดเป้าหมายชีวิต</a:t>
            </a:r>
            <a:endParaRPr lang="en-US" sz="4800" dirty="0" smtClean="0">
              <a:solidFill>
                <a:srgbClr val="00206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411" name="Picture 2" descr="http://tbn0.google.com/images?q=tbn:u36MinCJ3_aZiM:http://gizmodo.com/assets/resources/2008/01/laser-target-alarm-clo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38"/>
            <a:ext cx="35004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000500" y="1214438"/>
            <a:ext cx="4572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1. เป้าหมายด้านการศึกษา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2. เป้าหมายด้านสังคม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3. เปาหมายด้านอาชีพการงาน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4. เป้าหมายด้านการเงิน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5. เป้าหมายด้านครอบครัว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6. เป้าหมายด้านสุขภาพ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7. เป้าหมายด้านสันทนาการ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428875" y="5500688"/>
            <a:ext cx="7072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จัดลำดับความสำคัญของเป้าหมายทั้งหมดจากมากไปหาน้อย และพิจารณาดูว่าเป็น เป้าหมายระยะสั้นหรือระยะยาว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928688"/>
            <a:ext cx="5357813" cy="410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allAtOnce"/>
      <p:bldP spid="16389" grpId="0" build="allAtOnce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r="16522"/>
          <a:stretch>
            <a:fillRect/>
          </a:stretch>
        </p:blipFill>
        <p:spPr bwMode="auto">
          <a:xfrm>
            <a:off x="714348" y="142852"/>
            <a:ext cx="800105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8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การกำหนดเป้าหมายชีวิต</a:t>
            </a:r>
            <a:endParaRPr lang="en-US" sz="4800" dirty="0" smtClean="0">
              <a:solidFill>
                <a:srgbClr val="00206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85750" y="1000125"/>
            <a:ext cx="83581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มีผู้กล่าวไว้ว่า </a:t>
            </a:r>
            <a:endParaRPr lang="en-US" sz="3200"/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 b="1"/>
              <a:t>“การตั้งเป้าหมาย เป็นสิ่งที่ดีเยี่ยม แต่การตั้งเป้าหมายในสิ่งที่เป็นไปไม่ได้นั้น กลับเป็นเพียงความฝันลมๆ แล้งๆ เท่านั้น” 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endParaRPr lang="en-US" sz="3200" b="1"/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/>
              <a:t>ยกตัวอย่างเช่น หากเราต้องการเป็นคนรวย แต่ไม่เคยคิดถึงวิธีการที่จะหาเงินหาทองมาได้ เป้าหมายเช่นนี้ก็คงเป็นได้แต่เพียงความฝัน หรือเรื่องสมมุติเท่านั้น </a:t>
            </a:r>
          </a:p>
        </p:txBody>
      </p:sp>
      <p:pic>
        <p:nvPicPr>
          <p:cNvPr id="17417" name="Picture 9" descr="http://www.bia2.com/ramona/wp-content/uploads/2008/04/goals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3337537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0" y="1571625"/>
            <a:ext cx="80724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 b="1" u="sng" dirty="0"/>
              <a:t>จัดทำ</a:t>
            </a:r>
            <a:endParaRPr lang="en-US" sz="3200" b="1" u="sng" dirty="0"/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endParaRPr lang="en-US" sz="3200" b="1" u="sng" dirty="0"/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 dirty="0"/>
              <a:t>การกำหนดเป้าหมายในชีวิต โดยพิจารณาดูว่าเป็น เป้าหมายระยะสั้นหรือระยะยาว และมีปัจจัยใดบ้างที่จะทำให้ เป้าหมายที่วางไว้ประสบความสำเร็จได้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endParaRPr lang="th-TH" sz="3200" dirty="0"/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sz="3200" dirty="0" smtClean="0"/>
              <a:t>ส่งวันอาทิตย์ที่ </a:t>
            </a:r>
            <a:r>
              <a:rPr lang="en-US" sz="3200" dirty="0" smtClean="0"/>
              <a:t>5 </a:t>
            </a:r>
            <a:r>
              <a:rPr lang="th-TH" sz="3200" dirty="0" smtClean="0"/>
              <a:t>มิถุนายน </a:t>
            </a:r>
            <a:r>
              <a:rPr lang="en-US" sz="3200" dirty="0" smtClean="0"/>
              <a:t>2554</a:t>
            </a:r>
            <a:endParaRPr lang="th-TH" sz="3200" dirty="0"/>
          </a:p>
        </p:txBody>
      </p:sp>
      <p:pic>
        <p:nvPicPr>
          <p:cNvPr id="5" name="Picture 9" descr="http://www.bia2.com/ramona/wp-content/uploads/2008/04/goals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3337537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254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4400" dirty="0" smtClean="0">
                <a:latin typeface="AngsanaUPC" pitchFamily="18" charset="-34"/>
                <a:cs typeface="AngsanaUPC" pitchFamily="18" charset="-34"/>
              </a:rPr>
              <a:t>แหล่งที่มาของรายได้</a:t>
            </a:r>
            <a:endParaRPr lang="en-US" sz="44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28596" y="1071522"/>
          <a:ext cx="850112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0E366-A27E-4C48-BBB3-58D61C22B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F40E366-A27E-4C48-BBB3-58D61C22B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A3C7E-5592-402D-86A1-1FDF1ECD6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DC1A3C7E-5592-402D-86A1-1FDF1ECD6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9997A6-4B90-4F40-9D7D-10032927D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279997A6-4B90-4F40-9D7D-10032927D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7B06DC-3ED2-4374-B927-4FC9E5885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77B06DC-3ED2-4374-B927-4FC9E5885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5D31A-53DE-466A-A31C-E6841AA6B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305D31A-53DE-466A-A31C-E6841AA6B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17750-E6F3-409E-B736-086366E6E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16617750-E6F3-409E-B736-086366E6E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631F9-B396-4592-809D-92F833EB2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01F631F9-B396-4592-809D-92F833EB2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7363C-47AA-497F-B3FA-DDBBA96E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E6D7363C-47AA-497F-B3FA-DDBBA96ED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C9EA7B-98AF-4B32-AD42-483C4172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7C9EA7B-98AF-4B32-AD42-483C4172D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9E2DD-2063-4FB8-BCFB-915CE8BE0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6C09E2DD-2063-4FB8-BCFB-915CE8BE0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BBA572-6D9F-4C53-A14C-1CFB2EAE8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graphicEl>
                                              <a:dgm id="{9CBBA572-6D9F-4C53-A14C-1CFB2EAE8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EB1E3-F490-45F3-98A9-237D1D759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736EB1E3-F490-45F3-98A9-237D1D759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การวางแผนรายรับ รายจ่าย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57158" y="285728"/>
          <a:ext cx="821537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5" descr="ist2_3650675-money-saving-grap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33528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214686"/>
            <a:ext cx="857256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1.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 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รายรับจากแรงงาน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(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เอาเวลา+แรงกาย+มันสมองของเราแลกเงิน)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ea typeface="Times New Roman" pitchFamily="18" charset="0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2.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 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รายรับจากทรัพย์สินแบบ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Cash Flow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(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หมายถึงรับจากทรัพย์สินที่สร้างกระแสเงินสดให้เราได้เรื่อยๆ ในอัตราที่เท่าๆกัน เช่น ดอกเบี้ย ค่าเช่าบ้าน เงินปันผล ฯลฯ)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ea typeface="Times New Roman" pitchFamily="18" charset="0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3.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 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รายรับจากทรัพย์สินแบบ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Capital Gain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(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หมายถึงรับจากทรัพย์สินที่สร้างมูลค่าเพิ่มให้เราได้ อาจไม่เท่ากันแล้วแต่ความเสี่ยงที่เกิดขึ้น เช่น ทองคำ กองทุนรวม หุ้น ฯลฯ)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ea typeface="Times New Roman" pitchFamily="18" charset="0"/>
              <a:cs typeface="Angsana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4</a:t>
            </a:r>
            <a:r>
              <a:rPr lang="th-TH" sz="2400" b="1" dirty="0" smtClean="0">
                <a:solidFill>
                  <a:srgbClr val="006633"/>
                </a:solidFill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 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รายรับจากทางอื่นๆ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(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gsanaUPC" pitchFamily="18" charset="-34"/>
                <a:ea typeface="Times New Roman" pitchFamily="18" charset="0"/>
                <a:cs typeface="AngsanaUPC" pitchFamily="18" charset="-34"/>
              </a:rPr>
              <a:t>เช่น ถูกหวย ได้มรดก พ่อ-แม่ให้เงิน ฯลฯ )</a:t>
            </a:r>
            <a:endParaRPr kumimoji="0" 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B4B030-C484-471E-A562-7FB3DDAC8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7EB4B030-C484-471E-A562-7FB3DDAC8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10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285728"/>
          <a:ext cx="8696727" cy="60439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6065"/>
                <a:gridCol w="6152575"/>
                <a:gridCol w="1678087"/>
              </a:tblGrid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เงินได้จากแรงงาน หรือตำแหน่งงาน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ดอกเบี้ยเงินให้กู้ยืม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ค่าธรรมเนียม ค่านายหน้า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โบนัส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เงินปันผลประกันชีวิต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ดอกเบี้ยพันธบัตร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ส่วนต่างซื้อขายทองคำ อัญมณี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เงินปันผลจากการลงทุนธุรกิจ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ค่าเช่าจากอสังหาริมทรัพย์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ดอกเบี้ยเงินฝาก 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>
                          <a:latin typeface="AngsanaUPC" pitchFamily="18" charset="-34"/>
                          <a:cs typeface="AngsanaUPC" pitchFamily="18" charset="-34"/>
                        </a:rPr>
                        <a:t>ขายอสังหาริมทรัพย์ ได้กำไร</a:t>
                      </a:r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ซื้อหุ้นราคาแพง ขายแล้วขาดทุน</a:t>
                      </a:r>
                      <a:endParaRPr lang="th-TH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การวางแผนรายรับ รายจ่าย</a:t>
            </a:r>
            <a:endParaRPr lang="en-US" sz="4400" dirty="0"/>
          </a:p>
        </p:txBody>
      </p:sp>
      <p:pic>
        <p:nvPicPr>
          <p:cNvPr id="18436" name="Picture 5" descr="ist2_3650675-money-saving-grap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33528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1472" y="2928934"/>
            <a:ext cx="6929486" cy="3939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 smtClean="0"/>
              <a:t>1. รายจ่ายจำเป็น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(เป็นรายจ่ายที่ทุกคนจำเป็นต้องใช้ ไม่สามารถหลีกเลี่ยงได้ในชีวิตประจำวัน เช่น ค่าอาหาร ค่าเดินทาง ค่าเช่าบ้าน ค่าน้ำ ค่าไฟ ค่าโทรศัพท์ ฯลฯ)</a:t>
            </a:r>
          </a:p>
          <a:p>
            <a:r>
              <a:rPr lang="th-TH" sz="2400" b="1" dirty="0" smtClean="0"/>
              <a:t>2. รายจ่ายฟุ่มเฟือย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(เป็นรายจ่ายที่ไม่จำเป็นในการดำรงชีวิต แต่บางครั้งเราอาจต้องใช้บ้าง เพื่อความสบายกาย สบายใจบ้าง เช่น เสื้อผ้า เครื่องแต่งกาย สิ่งบันเทิงต่างๆ ฯลฯ)</a:t>
            </a:r>
          </a:p>
          <a:p>
            <a:r>
              <a:rPr lang="th-TH" sz="2400" b="1" dirty="0" smtClean="0"/>
              <a:t>3. รายจ่ายเพื่อการลงทุน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(เป็นรายจ่ายสำหรับวันข้างหน้า แล้วแต่ความชอบ และความถนัดของแต่ละคน เช่น ทองคำ หุ้น อสังหาริมทรัพย์ ฯลฯ)</a:t>
            </a:r>
          </a:p>
          <a:p>
            <a:r>
              <a:rPr lang="th-TH" sz="2400" b="1" dirty="0" smtClean="0"/>
              <a:t>4. รายจ่ายจากทางอื่นๆ   </a:t>
            </a:r>
            <a:r>
              <a:rPr lang="th-TH" sz="2400" dirty="0" smtClean="0"/>
              <a:t>(เป็นรายจ่ายที่นอกเหนือจากที่กล่าวมาข้างต้น)</a:t>
            </a:r>
            <a:endParaRPr lang="th-TH" sz="24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50" y="285728"/>
          <a:ext cx="8143964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F99F07-1E9A-4420-805D-FE4272903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97F99F07-1E9A-4420-805D-FE4272903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528328"/>
          <a:ext cx="8696727" cy="60439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6065"/>
                <a:gridCol w="6152575"/>
                <a:gridCol w="1678087"/>
              </a:tblGrid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ค่าอาหาร เครื่องดื่ม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ค่าเดินทาง น้ำมันยานพาหนะ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ค่าเช่าที่อยู่อาศัย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ซื้อทองคำรูปพรรณ - ทองคำแท่ง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ค่าไฟฟ้า ประปา โทรศัพท์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ค่าเสื้อผ้า เครื่องแต่งกาย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สุขภาพ อาหารเสริม รักษาโรค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ซื้ออสังหาริมทรัพย์เก็บไว้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ซื้อบ้านเพื่ออยู่อาศัย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บันเทิง และสันทนาการ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ฝากธนาคาร หรือสถาบันการเงิน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latin typeface="AngsanaUPC" pitchFamily="18" charset="-34"/>
                          <a:cs typeface="AngsanaUPC" pitchFamily="18" charset="-34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ซื้อหน่วยลงทุนของกองทุนรวม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32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15982" marR="15982" marT="15982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28625" y="285750"/>
            <a:ext cx="8429625" cy="47863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การเงินส่วนบุคคล (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Personal Finance )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pPr marL="0" indent="0"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sz="3200" dirty="0" smtClean="0">
                <a:latin typeface="Cordia New" pitchFamily="34" charset="-34"/>
              </a:rPr>
              <a:t>ศึกษาและปฎิบัติเกี่ยวกับการวางแผนทางการเงินส่วนบุคคล การรู้จักหาเงินออมเงินและใช้เงินอย่างมีประสิทธิภาพ</a:t>
            </a:r>
          </a:p>
          <a:p>
            <a:pPr marL="0" indent="0" algn="thaiDi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th-TH" sz="3200" dirty="0" smtClean="0">
              <a:latin typeface="Cordia New" pitchFamily="34" charset="-34"/>
            </a:endParaRPr>
          </a:p>
          <a:p>
            <a:pPr marL="0" indent="0" algn="thaiDi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sz="3200" b="1" dirty="0" smtClean="0">
                <a:latin typeface="Cordia New" pitchFamily="34" charset="-34"/>
              </a:rPr>
              <a:t>“การที่คนเราจะประสบความสำเร็จ และมีฐานการเงินที่มั่นคงได้ ไม่เพียงแต่ต้องมีความขยัน อดทน ซื่อสัตย์ และขวนขวายหาความรู้ตลอดเวลาเท่านั้น แต่ยังต้องฉลาดหา ฉลาดออม และฉลาดใช้อีกด้วย”</a:t>
            </a:r>
            <a:endParaRPr lang="en-US" sz="3200" b="1" dirty="0" smtClean="0">
              <a:latin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การวางแผนรายรับ รายจ่าย</a:t>
            </a:r>
            <a:endParaRPr lang="en-US" sz="4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357166"/>
          <a:ext cx="828680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1406" y="3786166"/>
          <a:ext cx="828680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ist2_3650675-money-saving-graph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27262"/>
            <a:ext cx="33528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5" grpId="0">
        <p:bldSub>
          <a:bldDgm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4400" dirty="0" smtClean="0">
                <a:latin typeface="AngsanaUPC" pitchFamily="18" charset="-34"/>
                <a:cs typeface="AngsanaUPC" pitchFamily="18" charset="-34"/>
              </a:rPr>
              <a:t>เก็บออมอย่างไรดี</a:t>
            </a:r>
            <a:endParaRPr lang="en-US" sz="4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85750" y="1428750"/>
            <a:ext cx="85725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3200" b="1">
                <a:latin typeface="Angsana New" pitchFamily="18" charset="-34"/>
              </a:rPr>
              <a:t>การออมเงิน (</a:t>
            </a:r>
            <a:r>
              <a:rPr lang="en-US" sz="3200" b="1">
                <a:latin typeface="Angsana New" pitchFamily="18" charset="-34"/>
              </a:rPr>
              <a:t>Saving) </a:t>
            </a:r>
          </a:p>
          <a:p>
            <a:pPr algn="thaiDist"/>
            <a:endParaRPr lang="en-US" sz="3200">
              <a:latin typeface="Angsana New" pitchFamily="18" charset="-34"/>
            </a:endParaRPr>
          </a:p>
          <a:p>
            <a:pPr algn="thaiDist"/>
            <a:r>
              <a:rPr lang="th-TH" sz="3200">
                <a:latin typeface="Angsana New" pitchFamily="18" charset="-34"/>
              </a:rPr>
              <a:t>หมายถึง การที่เรายอมเสียสละเงินในส่วนที่สามารถนำไปใช้จ่ายได้ทันทีในเวลานี้ และเลือกที่จะนำเงินไปเก็บไว้ใช้ในอนาคตแทน โดยแบ่งเงินบางส่วนจากรายได้ในการประกอบอาชีพ เพื่อเก็บสะสมไว้ใช้จ่ายเมื่อยามเกษียณอายุ หรือเมื่อยามเกิดเหตุฉุกเฉินขึ้น</a:t>
            </a:r>
          </a:p>
        </p:txBody>
      </p:sp>
      <p:pic>
        <p:nvPicPr>
          <p:cNvPr id="23556" name="Picture 2" descr="http://learners.in.th/file/lovegood/275454_piggybankontopofcashthumb3b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417195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สมการของการออมเงิน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85750" y="1357313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หากเราต้องการที่จะออมเงินให้ได้มากๆ ไม่เพียงแต่เราต้องรู้จักประหยัด หรือใช้จ่ายให้น้อยลง แต่ยังต้องรู้จักกับวิธีหารายได้ให้มากขึ้น โดยสามารถแสดงเป็นสมการได้ดังนี้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86000"/>
            <a:ext cx="42148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29000"/>
            <a:ext cx="88582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u="sng"/>
              <a:t>กรณีที่ 1</a:t>
            </a:r>
            <a:r>
              <a:rPr lang="th-TH" sz="3200"/>
              <a:t> หารายได้เพิ่มขึ้น 	รายได้ </a:t>
            </a:r>
            <a:r>
              <a:rPr lang="en-US" sz="3200"/>
              <a:t>	  -</a:t>
            </a:r>
            <a:r>
              <a:rPr lang="th-TH" sz="3200"/>
              <a:t> </a:t>
            </a:r>
            <a:r>
              <a:rPr lang="en-US" sz="3200"/>
              <a:t>	</a:t>
            </a:r>
            <a:r>
              <a:rPr lang="th-TH" sz="3200"/>
              <a:t>รายจ่าย</a:t>
            </a:r>
            <a:r>
              <a:rPr lang="en-US" sz="3200"/>
              <a:t>	</a:t>
            </a:r>
            <a:r>
              <a:rPr lang="th-TH" sz="3200"/>
              <a:t> </a:t>
            </a:r>
            <a:r>
              <a:rPr lang="en-US" sz="3200"/>
              <a:t>  </a:t>
            </a:r>
            <a:r>
              <a:rPr lang="th-TH" sz="3200"/>
              <a:t>= </a:t>
            </a:r>
            <a:r>
              <a:rPr lang="en-US" sz="3200"/>
              <a:t>	</a:t>
            </a:r>
            <a:r>
              <a:rPr lang="th-TH" sz="3200"/>
              <a:t>เงินออม </a:t>
            </a:r>
          </a:p>
          <a:p>
            <a:r>
              <a:rPr lang="th-TH"/>
              <a:t>หรือพูดอีกนัยหนึ่งก็คือ เราต้องหาเงินให้ได้มากกว่าที่เราใช้จ่ายอยู่เดิม จึงจะมีเงินออมเพิ่มขึ้น </a:t>
            </a:r>
          </a:p>
          <a:p>
            <a:endParaRPr lang="en-US" sz="3200" u="sng"/>
          </a:p>
          <a:p>
            <a:r>
              <a:rPr lang="th-TH" sz="3200" u="sng"/>
              <a:t>กรณีที่ 2</a:t>
            </a:r>
            <a:r>
              <a:rPr lang="th-TH" sz="3200"/>
              <a:t> ประหยัดค่าใช้จ่าย </a:t>
            </a:r>
            <a:r>
              <a:rPr lang="en-US" sz="3200"/>
              <a:t>	</a:t>
            </a:r>
            <a:r>
              <a:rPr lang="th-TH" sz="3200"/>
              <a:t>รายได้ </a:t>
            </a:r>
            <a:r>
              <a:rPr lang="en-US" sz="3200"/>
              <a:t>	  -</a:t>
            </a:r>
            <a:r>
              <a:rPr lang="th-TH" sz="3200"/>
              <a:t> </a:t>
            </a:r>
            <a:r>
              <a:rPr lang="en-US" sz="3200"/>
              <a:t>	</a:t>
            </a:r>
            <a:r>
              <a:rPr lang="th-TH" sz="3200"/>
              <a:t>รายจ่าย </a:t>
            </a:r>
            <a:r>
              <a:rPr lang="en-US" sz="3200"/>
              <a:t>	   </a:t>
            </a:r>
            <a:r>
              <a:rPr lang="th-TH" sz="3200"/>
              <a:t>= </a:t>
            </a:r>
            <a:r>
              <a:rPr lang="en-US" sz="3200"/>
              <a:t>	</a:t>
            </a:r>
            <a:r>
              <a:rPr lang="th-TH" sz="3200"/>
              <a:t>เงินออม</a:t>
            </a:r>
            <a:r>
              <a:rPr lang="th-TH" sz="3200" u="sng"/>
              <a:t> </a:t>
            </a:r>
          </a:p>
          <a:p>
            <a:r>
              <a:rPr lang="th-TH"/>
              <a:t>หรือพูดอีกนัยหนึ่งก็คือ เราต้องใช้จ่ายเงินให้น้อยกว่าที่เราหามาได้ จึงจะมีเงินออมเพิ่มขึ้น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501356" y="3644107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8287544" y="3642519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331744" y="5098256"/>
            <a:ext cx="490538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8358981" y="5071269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438" y="3286125"/>
            <a:ext cx="8929687" cy="2571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สมการของการออมเงิน</a:t>
            </a:r>
            <a:endParaRPr lang="en-US" sz="4400" dirty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14313" y="114300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ทว่าการปฏิบัติตามสมการง่ายๆ ข้างต้นกลับกลายเป็นเรื่องที่ยากเย็นเสียเหลือเกิน เนื่องจากเรามักจะมีรายจ่ายต่างๆ เกิดขึ้นตลอดเวลา จนในที่สุด ก็ทำให้ออมเงินไม่ได้สักที ทีนี้หากเราลองกลับสมการดูเสียใหม่ ดังนี้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2643188"/>
            <a:ext cx="46005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500063" y="4071938"/>
            <a:ext cx="8215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>
                <a:latin typeface="Angsana New" pitchFamily="18" charset="-34"/>
              </a:rPr>
              <a:t>มีความเป็นไปได้ในทางปฏิบัติที่สูงกว่า โดยเมื่อมีรายได้เกิดขึ้น ก็ให้กันเงินส่วนหนึ่งออกมาเป็นเงินออมก่อน ส่วนที่เหลือจึงเป็นเงินสำหรับการใช้จ่ายอื่นๆ ของเรา </a:t>
            </a:r>
            <a:endParaRPr lang="en-US">
              <a:latin typeface="Angsana New" pitchFamily="18" charset="-34"/>
            </a:endParaRPr>
          </a:p>
          <a:p>
            <a:pPr algn="thaiDist"/>
            <a:r>
              <a:rPr lang="th-TH">
                <a:latin typeface="Angsana New" pitchFamily="18" charset="-34"/>
              </a:rPr>
              <a:t>หรือกล่าวอีกนัยหนึ่งก็คือ ให้ถือว่าเงินออมเป็นเสมือนค่าใช้จ่ายตัวหนึ่งที่เราต้องจ่ายให้แก่ตนเอง</a:t>
            </a:r>
            <a:endParaRPr lang="th-TH" b="1">
              <a:latin typeface="Angsana New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25" y="2571750"/>
            <a:ext cx="828675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14313" y="495300"/>
            <a:ext cx="8572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3600">
                <a:latin typeface="Angsana New" pitchFamily="18" charset="-34"/>
              </a:rPr>
              <a:t>ยกตัวอย่างเช่น </a:t>
            </a:r>
            <a:endParaRPr lang="en-US" sz="3600">
              <a:latin typeface="Angsana New" pitchFamily="18" charset="-34"/>
            </a:endParaRPr>
          </a:p>
          <a:p>
            <a:pPr algn="thaiDist"/>
            <a:endParaRPr lang="en-US" sz="3600">
              <a:latin typeface="Angsana New" pitchFamily="18" charset="-34"/>
            </a:endParaRPr>
          </a:p>
          <a:p>
            <a:pPr algn="thaiDist"/>
            <a:r>
              <a:rPr lang="th-TH" sz="3600">
                <a:latin typeface="Angsana New" pitchFamily="18" charset="-34"/>
              </a:rPr>
              <a:t>หากมีรายได้ 10,000 บาทต่อเดือน ก็อาจจะหักไว้สัก 10% ของรายได้หรือ 1,000 บาทต่อเดือน สำหรับเก็บไว้เป็นเงินออม เรียกได้ว่าเป็น </a:t>
            </a:r>
            <a:endParaRPr lang="en-US" sz="3600">
              <a:latin typeface="Angsana New" pitchFamily="18" charset="-34"/>
            </a:endParaRPr>
          </a:p>
          <a:p>
            <a:pPr algn="ctr"/>
            <a:r>
              <a:rPr lang="th-TH" sz="3600" b="1">
                <a:latin typeface="Angsana New" pitchFamily="18" charset="-34"/>
              </a:rPr>
              <a:t>“การออมแบบลบออก”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/>
              <a:t>การออมเงิน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0" y="2143125"/>
            <a:ext cx="8929688" cy="3500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2844" y="428604"/>
            <a:ext cx="8229600" cy="6540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th-TH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การออมเงิน</a:t>
            </a:r>
            <a:endParaRPr lang="en-US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8804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14313" y="1928813"/>
            <a:ext cx="86439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  <a:p>
            <a:r>
              <a:rPr lang="th-TH" sz="3200" b="1"/>
              <a:t>ตัวอย่าง</a:t>
            </a:r>
            <a:r>
              <a:rPr lang="en-US" sz="3200"/>
              <a:t>  </a:t>
            </a:r>
            <a:endParaRPr lang="th-TH" sz="3200"/>
          </a:p>
          <a:p>
            <a:r>
              <a:rPr lang="th-TH" sz="3200"/>
              <a:t>เงินออมจำนวน 1,000 บาท ที่อัตราดอกเบี้ย 10% ต่อปี </a:t>
            </a:r>
          </a:p>
          <a:p>
            <a:r>
              <a:rPr lang="th-TH" sz="3200"/>
              <a:t>โดยคิดอัตราดอกเบี้ยแบบทบต้น การที่เงินออมจำนวนนี้จะเพิ่มขึ้นเป็น 1 เท่าตัว หรือ 2,000 บาทนั้น ต้องใช้เวลาเท่าใด</a:t>
            </a:r>
            <a:endParaRPr lang="en-US" sz="3200"/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0" y="4143375"/>
            <a:ext cx="8643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latin typeface="AngsanaUPC" pitchFamily="18" charset="-34"/>
              <a:cs typeface="AngsanaUPC" pitchFamily="18" charset="-34"/>
            </a:endParaRPr>
          </a:p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ระยะเวลาที่เงินออมจะเพิ่มขึ้นหนึ่งเท่าตัว   =     72   / อัตราดอกเบี้ย</a:t>
            </a:r>
          </a:p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					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=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    72 / 10</a:t>
            </a:r>
          </a:p>
          <a:p>
            <a:r>
              <a:rPr lang="en-US" sz="3600" b="1">
                <a:latin typeface="AngsanaUPC" pitchFamily="18" charset="-34"/>
                <a:cs typeface="AngsanaUPC" pitchFamily="18" charset="-34"/>
              </a:rPr>
              <a:t>					   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=      7.2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ปี</a:t>
            </a:r>
            <a:endParaRPr lang="en-US" sz="36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28875"/>
            <a:ext cx="8929688" cy="207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8" y="4286250"/>
            <a:ext cx="8929687" cy="207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4000500"/>
            <a:ext cx="88566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42844" y="428604"/>
            <a:ext cx="8229600" cy="6540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th-TH" sz="4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การออมเงิน</a:t>
            </a:r>
            <a:endParaRPr lang="en-US" sz="4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14313" y="1357313"/>
            <a:ext cx="8643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latin typeface="AngsanaUPC" pitchFamily="18" charset="-34"/>
              <a:cs typeface="AngsanaUPC" pitchFamily="18" charset="-34"/>
            </a:endParaRPr>
          </a:p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ระยะเวลาที่เงินออมจะเพิ่มขึ้นหนึ่งเท่าตัว   =     72   / อัตราดอกเบี้ย</a:t>
            </a:r>
          </a:p>
          <a:p>
            <a:r>
              <a:rPr lang="th-TH" sz="3600" b="1">
                <a:latin typeface="AngsanaUPC" pitchFamily="18" charset="-34"/>
                <a:cs typeface="AngsanaUPC" pitchFamily="18" charset="-34"/>
              </a:rPr>
              <a:t>					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=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    72 / 10</a:t>
            </a:r>
          </a:p>
          <a:p>
            <a:r>
              <a:rPr lang="en-US" sz="3600" b="1">
                <a:latin typeface="AngsanaUPC" pitchFamily="18" charset="-34"/>
                <a:cs typeface="AngsanaUPC" pitchFamily="18" charset="-34"/>
              </a:rPr>
              <a:t>					   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sz="3600" b="1">
                <a:latin typeface="AngsanaUPC" pitchFamily="18" charset="-34"/>
                <a:cs typeface="AngsanaUPC" pitchFamily="18" charset="-34"/>
              </a:rPr>
              <a:t>=      7.2 </a:t>
            </a:r>
            <a:r>
              <a:rPr lang="th-TH" sz="3600" b="1">
                <a:latin typeface="AngsanaUPC" pitchFamily="18" charset="-34"/>
                <a:cs typeface="AngsanaUPC" pitchFamily="18" charset="-34"/>
              </a:rPr>
              <a:t>ปี</a:t>
            </a:r>
            <a:endParaRPr lang="en-US" sz="36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" y="3786188"/>
            <a:ext cx="8929688" cy="2071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latin typeface="BrowalliaUPC" pitchFamily="34" charset="-34"/>
                <a:cs typeface="BrowalliaUPC" pitchFamily="34" charset="-34"/>
              </a:rPr>
              <a:t>4.</a:t>
            </a:r>
            <a:r>
              <a:rPr lang="th-TH" sz="4800" dirty="0" smtClean="0">
                <a:latin typeface="BrowalliaUPC" pitchFamily="34" charset="-34"/>
                <a:cs typeface="BrowalliaUPC" pitchFamily="34" charset="-34"/>
              </a:rPr>
              <a:t>การวางแผนรายรับ รายจ่าย</a:t>
            </a:r>
            <a:endParaRPr lang="en-US" sz="4800" dirty="0">
              <a:latin typeface="BrowalliaUPC" pitchFamily="34" charset="-34"/>
              <a:cs typeface="BrowalliaUPC" pitchFamily="34" charset="-3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720" y="357166"/>
          <a:ext cx="828680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1406" y="3786166"/>
          <a:ext cx="828680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CC1AF986-91B3-431F-BFA3-62D97E458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0732100F-6782-43D4-B779-BB7DE4D69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E66AAACE-8334-431E-9C9C-745E7E2E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7856498-127D-49F6-848E-565AA7D51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49085316-B41C-43BA-8269-CDF11DD3B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5" grpId="0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57852"/>
            <a:ext cx="7072362" cy="46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1490" y="274638"/>
            <a:ext cx="8229600" cy="654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 smtClean="0">
                <a:latin typeface="BrowalliaUPC" pitchFamily="34" charset="-34"/>
                <a:cs typeface="BrowalliaUPC" pitchFamily="34" charset="-34"/>
              </a:rPr>
              <a:t>การจัดทำรายรับ รายจ่าย</a:t>
            </a:r>
            <a:endParaRPr lang="en-US" sz="4400" dirty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914" y="5548986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ส่งวันอาทิตย์ที่ </a:t>
            </a:r>
            <a:r>
              <a:rPr lang="en-US" dirty="0" smtClean="0"/>
              <a:t>4 </a:t>
            </a:r>
            <a:r>
              <a:rPr lang="th-TH" dirty="0" smtClean="0"/>
              <a:t>มิถุนายน </a:t>
            </a:r>
            <a:r>
              <a:rPr lang="en-US" dirty="0" smtClean="0"/>
              <a:t>2554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www.tkc.go.th/function/imz.asp?image=../Sitedirectory/159/2036/2036_2_การเงิน1.jpg&amp;w1=320&amp;h1=&amp;O1=jpg&amp;c1=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857488" y="500042"/>
            <a:ext cx="39950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400" b="1" dirty="0"/>
              <a:t>ทำไมต้องวางแผนการเงิน</a:t>
            </a:r>
            <a:endParaRPr lang="en-US" sz="44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0" y="1004902"/>
          <a:ext cx="9067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9904A1-AF51-478E-80EC-99A28D830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C49904A1-AF51-478E-80EC-99A28D830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4C4FE2-69F9-4419-A0CF-F8C135DF7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3F4C4FE2-69F9-4419-A0CF-F8C135DF7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61EE8B-F087-46E3-A058-47C376D6E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AE61EE8B-F087-46E3-A058-47C376D6E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450A20-98EF-48BF-9246-E3AAE76B4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D3450A20-98EF-48BF-9246-E3AAE76B4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760965-EFDB-4B2D-B3B6-578E1C887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9C760965-EFDB-4B2D-B3B6-578E1C887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6DF02-7FEA-470F-A0C3-E389E6949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09A6DF02-7FEA-470F-A0C3-E389E6949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DF4EF6-BFB6-4724-9DCB-2C6B163C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AFDF4EF6-BFB6-4724-9DCB-2C6B163CC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E3C474-589A-4C26-B6FE-F9E01973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67E3C474-589A-4C26-B6FE-F9E01973F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50" y="1285875"/>
            <a:ext cx="8143875" cy="95408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อัตราส่วนความอยู่รอด [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SURVIVAL RATIO] =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รายรับทั้งหมด 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r>
              <a:rPr lang="en-US" b="1" dirty="0">
                <a:latin typeface="AngsanaUPC" pitchFamily="18" charset="-34"/>
                <a:cs typeface="AngsanaUPC" pitchFamily="18" charset="-34"/>
              </a:rPr>
              <a:t>					  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รายจ่าย [จำเป็น+ฟุ่มเฟือย]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85750" y="2643188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AngsanaUPC" pitchFamily="18" charset="-34"/>
                <a:cs typeface="AngsanaUPC" pitchFamily="18" charset="-34"/>
              </a:rPr>
              <a:t>กรณีที่ต่ำกว่า 100% แสดงให้เห็นว่าการใช้เงินเดือนนี้ผิดปกติ ควรพิจารณาการใช้จ่ายเงิน</a:t>
            </a:r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625" y="3643314"/>
            <a:ext cx="8286750" cy="95408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latin typeface="AngsanaUPC" pitchFamily="18" charset="-34"/>
                <a:cs typeface="AngsanaUPC" pitchFamily="18" charset="-34"/>
              </a:rPr>
              <a:t>อัตราส่วนความมั่งคั่ง [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WEALTH RATIO] =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รายรับ [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CASH FLOW] </a:t>
            </a:r>
          </a:p>
          <a:p>
            <a:pPr>
              <a:defRPr/>
            </a:pPr>
            <a:r>
              <a:rPr lang="en-US" b="1" dirty="0">
                <a:latin typeface="AngsanaUPC" pitchFamily="18" charset="-34"/>
                <a:cs typeface="AngsanaUPC" pitchFamily="18" charset="-34"/>
              </a:rPr>
              <a:t>					       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รายจ่ายทั้งหมด</a:t>
            </a:r>
            <a:endParaRPr lang="en-US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285750" y="4929188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latin typeface="AngsanaUPC" pitchFamily="18" charset="-34"/>
                <a:cs typeface="AngsanaUPC" pitchFamily="18" charset="-34"/>
              </a:rPr>
              <a:t>ผู้ที่มากกว่า 100% นั้น สามารถดำรงชีวิตอยู่ได้โดยไม่ต้องทำงาน ประสบผลสำเร็จระดับหนึ่งแล้ว</a:t>
            </a:r>
            <a:endParaRPr lang="en-US"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43500" y="1714500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9188" y="4143375"/>
            <a:ext cx="26431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4313" y="2357438"/>
            <a:ext cx="8929687" cy="1071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438" y="4786313"/>
            <a:ext cx="8929687" cy="13573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mesmart.is.in.th/data/4/138/writing-man1_1256497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0" y="4800600"/>
            <a:ext cx="2063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000" dirty="0" smtClean="0"/>
              <a:t>สรุป</a:t>
            </a:r>
            <a:endParaRPr lang="en-US" sz="4000" dirty="0"/>
          </a:p>
        </p:txBody>
      </p:sp>
      <p:sp>
        <p:nvSpPr>
          <p:cNvPr id="21508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29600" cy="48006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th-TH" sz="3600" b="1" u="sng" dirty="0" smtClean="0"/>
              <a:t>การวางแผนทางการเงิน</a:t>
            </a:r>
          </a:p>
          <a:p>
            <a:pPr algn="ctr">
              <a:buFont typeface="Wingdings 3" pitchFamily="18" charset="2"/>
              <a:buNone/>
            </a:pPr>
            <a:endParaRPr lang="th-TH" sz="1600" dirty="0" smtClean="0"/>
          </a:p>
          <a:p>
            <a:pPr algn="thaiDist">
              <a:buFont typeface="Wingdings 3" pitchFamily="18" charset="2"/>
              <a:buNone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การวางแผนการเงินที่ดี เป็นเป้าหมายในการดำเนินชีวิตหรือ เข็มทิศสู่ความสำเร็จ คนที่จะประสบความสำเร็จในชีวิตต้องอาศัยหลายปัจจัยประกอบกัน แต่ต้องยอมรับว่า การวางแผนเรื่องเงินๆ ทองๆ เป็นส่วนหนึ่งที่จะทำให้คุณก้าวไปสู่เส้นชัยของอิสรภาพทางการเงินได้"  ทั้งหมดนี้เป็นเหตุผลดีๆ ที่น่าจะจูงใจให้คุณหันมาลงมือวางแผนการเงินกันตั้งแต่วันนี้</a:t>
            </a:r>
          </a:p>
          <a:p>
            <a:pPr>
              <a:buFont typeface="Wingdings 3" pitchFamily="18" charset="2"/>
              <a:buNone/>
            </a:pPr>
            <a:endParaRPr lang="th-TH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3200" dirty="0" smtClean="0">
                <a:cs typeface="Cordia New" pitchFamily="34" charset="-34"/>
              </a:rPr>
              <a:t>ตั้งชื่อกลุ่ม </a:t>
            </a:r>
          </a:p>
          <a:p>
            <a:pPr algn="thaiDist"/>
            <a:r>
              <a:rPr lang="th-TH" sz="3200" dirty="0" smtClean="0">
                <a:cs typeface="Cordia New" pitchFamily="34" charset="-34"/>
              </a:rPr>
              <a:t>จำนวนสมาชิก </a:t>
            </a:r>
            <a:r>
              <a:rPr lang="en-US" sz="3200" dirty="0" smtClean="0">
                <a:cs typeface="Cordia New" pitchFamily="34" charset="-34"/>
              </a:rPr>
              <a:t> 5 -6 </a:t>
            </a:r>
            <a:r>
              <a:rPr lang="th-TH" sz="3200" dirty="0" smtClean="0">
                <a:cs typeface="Cordia New" pitchFamily="34" charset="-34"/>
              </a:rPr>
              <a:t>คน</a:t>
            </a:r>
            <a:r>
              <a:rPr lang="en-US" sz="3200" dirty="0" smtClean="0">
                <a:cs typeface="Cordia New" pitchFamily="34" charset="-34"/>
              </a:rPr>
              <a:t> / </a:t>
            </a:r>
            <a:r>
              <a:rPr lang="th-TH" sz="3200" dirty="0" smtClean="0">
                <a:cs typeface="Cordia New" pitchFamily="34" charset="-34"/>
              </a:rPr>
              <a:t>กลุ่ม</a:t>
            </a:r>
          </a:p>
          <a:p>
            <a:pPr algn="thaiDist"/>
            <a:r>
              <a:rPr lang="th-TH" sz="3200" dirty="0" smtClean="0">
                <a:cs typeface="Cordia New" pitchFamily="34" charset="-34"/>
              </a:rPr>
              <a:t>สมมุติ มีเงินเก็บ </a:t>
            </a:r>
            <a:r>
              <a:rPr lang="en-US" sz="3200" dirty="0" smtClean="0">
                <a:cs typeface="Cordia New" pitchFamily="34" charset="-34"/>
              </a:rPr>
              <a:t>200,000 </a:t>
            </a:r>
            <a:r>
              <a:rPr lang="th-TH" sz="3200" dirty="0" smtClean="0">
                <a:cs typeface="Cordia New" pitchFamily="34" charset="-34"/>
              </a:rPr>
              <a:t>บาท ต้องการใช้บริการของสถาบันการเงิน ประเภทธนาคารพาญิชย์</a:t>
            </a:r>
            <a:r>
              <a:rPr lang="en-US" sz="3200" dirty="0" smtClean="0">
                <a:cs typeface="Cordia New" pitchFamily="34" charset="-34"/>
              </a:rPr>
              <a:t> </a:t>
            </a:r>
            <a:r>
              <a:rPr lang="th-TH" sz="3200" dirty="0" smtClean="0">
                <a:cs typeface="Cordia New" pitchFamily="34" charset="-34"/>
              </a:rPr>
              <a:t>ควรเลือกใช้บริการประเภทไหน กำหนดระยะเวลา </a:t>
            </a:r>
            <a:r>
              <a:rPr lang="en-US" sz="3200" dirty="0" smtClean="0">
                <a:cs typeface="Cordia New" pitchFamily="34" charset="-34"/>
              </a:rPr>
              <a:t>3 </a:t>
            </a:r>
            <a:r>
              <a:rPr lang="th-TH" sz="3200" dirty="0" smtClean="0">
                <a:cs typeface="Cordia New" pitchFamily="34" charset="-34"/>
              </a:rPr>
              <a:t>ปี  และต้องมีบัญชีเงินฝากออมทรัพย์ อย่างน้อย </a:t>
            </a:r>
            <a:r>
              <a:rPr lang="en-US" sz="3200" dirty="0" smtClean="0">
                <a:cs typeface="Cordia New" pitchFamily="34" charset="-34"/>
              </a:rPr>
              <a:t>1 </a:t>
            </a:r>
            <a:r>
              <a:rPr lang="th-TH" sz="3200" dirty="0" smtClean="0">
                <a:cs typeface="Cordia New" pitchFamily="34" charset="-34"/>
              </a:rPr>
              <a:t>บัญชี</a:t>
            </a:r>
          </a:p>
          <a:p>
            <a:pPr algn="thaiDist"/>
            <a:r>
              <a:rPr lang="th-TH" sz="3200" dirty="0" smtClean="0">
                <a:cs typeface="Cordia New" pitchFamily="34" charset="-34"/>
              </a:rPr>
              <a:t>ให้คำนวณผลตอบแทนที่จะได้รับ พร้อมจัดทำรายงานและนำเสนอ ในสัปดาห์สุดท้ายของภาคเรียน</a:t>
            </a:r>
          </a:p>
          <a:p>
            <a:pPr algn="thaiDist"/>
            <a:r>
              <a:rPr lang="th-TH" sz="3200" dirty="0" smtClean="0">
                <a:cs typeface="Cordia New" pitchFamily="34" charset="-34"/>
              </a:rPr>
              <a:t>ในแต่ละกลุ่ม ห้ามใช้ธนาคารเดียวกัน </a:t>
            </a:r>
            <a:r>
              <a:rPr lang="en-US" sz="3200" dirty="0" smtClean="0">
                <a:cs typeface="Cordia New" pitchFamily="34" charset="-34"/>
              </a:rPr>
              <a:t>!!!!</a:t>
            </a:r>
            <a:endParaRPr lang="th-TH" sz="3200" dirty="0" smtClean="0">
              <a:cs typeface="Cordia New" pitchFamily="34" charset="-34"/>
            </a:endParaRPr>
          </a:p>
          <a:p>
            <a:pPr algn="thaiDist"/>
            <a:endParaRPr lang="en-US" sz="3200" dirty="0" smtClean="0">
              <a:cs typeface="Cordia New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งานกลุ่ม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4400" dirty="0" smtClean="0"/>
              <a:t>การวางแผนทางการเงิน</a:t>
            </a:r>
            <a:endParaRPr lang="en-US" sz="4400" dirty="0"/>
          </a:p>
        </p:txBody>
      </p:sp>
      <p:sp>
        <p:nvSpPr>
          <p:cNvPr id="1638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1447800"/>
          </a:xfrm>
        </p:spPr>
        <p:txBody>
          <a:bodyPr/>
          <a:lstStyle/>
          <a:p>
            <a:pPr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การวางแผนการเงิน ( </a:t>
            </a:r>
            <a:r>
              <a:rPr lang="en-US" sz="3200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Financial Planning)</a:t>
            </a:r>
            <a:r>
              <a:rPr lang="en-US" sz="3200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   </a:t>
            </a:r>
            <a:r>
              <a:rPr lang="th-TH" sz="3200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หมายถึง  กระบวนการวางแผนเพื่อให้บรรลุเป้าหมายทางการเงินของแต่ละบุคคล    อาจจะเรียกอีกชื่อหนึ่งว่า  </a:t>
            </a:r>
            <a:r>
              <a:rPr lang="en-US" sz="3200" b="1" dirty="0" smtClean="0">
                <a:solidFill>
                  <a:srgbClr val="002060"/>
                </a:solidFill>
                <a:latin typeface="BrowalliaUPC" pitchFamily="34" charset="-34"/>
                <a:cs typeface="BrowalliaUPC" pitchFamily="34" charset="-34"/>
              </a:rPr>
              <a:t>Personal  Finance </a:t>
            </a:r>
            <a:endParaRPr lang="en-US" sz="3200" dirty="0" smtClean="0">
              <a:solidFill>
                <a:srgbClr val="00206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71802" y="3000372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dirty="0"/>
              <a:t>ทำไมต้องวางแผนการเงิน</a:t>
            </a:r>
            <a:endParaRPr lang="en-US" sz="36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3810000"/>
            <a:ext cx="8382000" cy="23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/>
              <a:t> "ลองหลับตานึกภาพดูว่า  ถ้าวันนี้คุณต้องออกจากงานเป็นเวลา 6 เดือน  คุณจะอยู่กันอย่างไร</a:t>
            </a:r>
            <a:endParaRPr lang="th-TH" sz="3600" dirty="0"/>
          </a:p>
          <a:p>
            <a:r>
              <a:rPr lang="th-TH" sz="3600" b="1" dirty="0"/>
              <a:t>        แต่หลังเกษียณอายุ  คุณต้องอยู่โดยไม่มีรายได้ใหม่เข้ามาถึง 240 เดือน หรือ 20 ปี  ถึงตอนนั้น  คุณจะใช้ชีวิตอย่างไร”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7715250" cy="9286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การเงินส่วนบุคคล ( </a:t>
            </a:r>
            <a:r>
              <a:rPr lang="en-US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UPC" pitchFamily="18" charset="-34"/>
                <a:cs typeface="AngsanaUPC" pitchFamily="18" charset="-34"/>
              </a:rPr>
              <a:t>Personal Finance )</a:t>
            </a:r>
          </a:p>
          <a:p>
            <a:pPr marL="0" indent="0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267" name="Picture 5" descr="Money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394652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929063" y="2428875"/>
            <a:ext cx="492918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การกำหนดเป้าหมายในชีวิต</a:t>
            </a:r>
            <a:endParaRPr lang="en-US" sz="4000" b="1" dirty="0">
              <a:latin typeface="AngsanaUPC" pitchFamily="18" charset="-34"/>
              <a:cs typeface="AngsanaUPC" pitchFamily="18" charset="-34"/>
            </a:endParaRPr>
          </a:p>
          <a:p>
            <a:pPr eaLnBrk="0" hangingPunct="0">
              <a:spcBef>
                <a:spcPts val="400"/>
              </a:spcBef>
              <a:buClr>
                <a:schemeClr val="tx1"/>
              </a:buClr>
            </a:pP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แหล่งที่มาของรายได้</a:t>
            </a:r>
            <a:endParaRPr lang="en-US" sz="4000" b="1" dirty="0">
              <a:latin typeface="AngsanaUPC" pitchFamily="18" charset="-34"/>
              <a:cs typeface="AngsanaUPC" pitchFamily="18" charset="-34"/>
            </a:endParaRPr>
          </a:p>
          <a:p>
            <a:pPr algn="thaiDist"/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การออมเงิน</a:t>
            </a:r>
          </a:p>
          <a:p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4.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การวางแผนรายรับ รายจ่าย</a:t>
            </a:r>
            <a:endParaRPr lang="th-TH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182" y="1714488"/>
            <a:ext cx="4929184" cy="410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 bwMode="auto">
          <a:xfrm>
            <a:off x="214282" y="142852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4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การกำหนดเป้าหมายชีวิต</a:t>
            </a:r>
            <a:endParaRPr lang="en-US" sz="4400" dirty="0" smtClean="0">
              <a:solidFill>
                <a:srgbClr val="00206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291" name="Picture 4" descr="http://tbn0.google.com/images?q=tbn:0ytwJFcO3akoqM:http://kcinvestmentproperty.files.wordpress.com/2007/12/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428750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tbn1.google.com/images?q=tbn:HmLlp8f9U61ulM:http://paradelle.files.wordpress.com/2009/07/compas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428750"/>
            <a:ext cx="278606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6" descr="http://www.thaimtb.com/webboard/74/37385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67278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นักกีฑาคนพิการคนตาบอดวิ่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857375"/>
            <a:ext cx="35004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39" name="Picture 2" descr="http://www.thaimtb.com/webboard/74/37385-16.jpg"/>
          <p:cNvPicPr>
            <a:picLocks noChangeAspect="1" noChangeArrowheads="1"/>
          </p:cNvPicPr>
          <p:nvPr/>
        </p:nvPicPr>
        <p:blipFill>
          <a:blip r:embed="rId2" cstate="print"/>
          <a:srcRect b="39999"/>
          <a:stretch>
            <a:fillRect/>
          </a:stretch>
        </p:blipFill>
        <p:spPr bwMode="auto">
          <a:xfrm>
            <a:off x="285750" y="214313"/>
            <a:ext cx="55721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thaimtb.com/webboard/74/37385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286000"/>
            <a:ext cx="35004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7188" y="928688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>
                <a:latin typeface="AngsanaUPC" pitchFamily="18" charset="-34"/>
                <a:cs typeface="AngsanaUPC" pitchFamily="18" charset="-34"/>
              </a:rPr>
              <a:t>สำหรับหลักในการกำหนดเป้าหมายที่ดี หรือ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SMART</a:t>
            </a:r>
            <a:r>
              <a:rPr lang="en-US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มีรายละเอียดดังต่อไปนี้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>
            <a:off x="214282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4000" dirty="0" smtClean="0">
                <a:solidFill>
                  <a:srgbClr val="002060"/>
                </a:solidFill>
                <a:effectLst/>
                <a:latin typeface="AngsanaUPC" pitchFamily="18" charset="-34"/>
                <a:cs typeface="AngsanaUPC" pitchFamily="18" charset="-34"/>
              </a:rPr>
              <a:t>การกำหนดเป้าหมายชีวิต</a:t>
            </a:r>
            <a:endParaRPr lang="en-US" sz="4000" dirty="0" smtClean="0">
              <a:solidFill>
                <a:srgbClr val="002060"/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-285784" y="1611290"/>
          <a:ext cx="5929354" cy="453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43500" y="1714500"/>
            <a:ext cx="378618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S: Specific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เป็นสิ่งที่เราต้องการ และมีคุณค่าอย่างชัดเจน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M: Measurable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ต้องสามารถระบุ และวัดผลลัพธ์ได้อย่างชัดเจน </a:t>
            </a:r>
            <a:endParaRPr lang="en-US">
              <a:latin typeface="AngsanaUPC" pitchFamily="18" charset="-34"/>
              <a:cs typeface="AngsanaUPC" pitchFamily="18" charset="-34"/>
            </a:endParaRP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3.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A: Accountable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ต้องมีความมุ่งมั่น และลงมือปฎิบัติจริง</a:t>
            </a: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4.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R: Realistic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สมเหตุสมผล และเป็นสิ่งที่มีโอกาสเป็นไปได้ </a:t>
            </a:r>
            <a:endParaRPr lang="en-US">
              <a:latin typeface="AngsanaUPC" pitchFamily="18" charset="-34"/>
              <a:cs typeface="AngsanaUPC" pitchFamily="18" charset="-34"/>
            </a:endParaRPr>
          </a:p>
          <a:p>
            <a:pPr eaLnBrk="0" hangingPunct="0">
              <a:spcBef>
                <a:spcPts val="400"/>
              </a:spcBef>
              <a:buClr>
                <a:schemeClr val="tx1"/>
              </a:buClr>
              <a:buFont typeface="Wingdings 3" pitchFamily="18" charset="2"/>
              <a:buNone/>
            </a:pPr>
            <a:r>
              <a:rPr lang="th-TH" b="1">
                <a:latin typeface="AngsanaUPC" pitchFamily="18" charset="-34"/>
                <a:cs typeface="AngsanaUPC" pitchFamily="18" charset="-34"/>
              </a:rPr>
              <a:t>5. </a:t>
            </a:r>
            <a:r>
              <a:rPr lang="en-US" b="1">
                <a:latin typeface="AngsanaUPC" pitchFamily="18" charset="-34"/>
                <a:cs typeface="AngsanaUPC" pitchFamily="18" charset="-34"/>
              </a:rPr>
              <a:t>T: Time Bound </a:t>
            </a:r>
            <a:r>
              <a:rPr lang="th-TH">
                <a:latin typeface="AngsanaUPC" pitchFamily="18" charset="-34"/>
                <a:cs typeface="AngsanaUPC" pitchFamily="18" charset="-34"/>
              </a:rPr>
              <a:t>มีระยะเวลาเป็นกรอบกำหนดที่ต้องทำให้สำเร็จ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4938" y="1571625"/>
            <a:ext cx="3929062" cy="47863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FFF25-69F9-4858-9D50-A48FF37BC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CFFFF25-69F9-4858-9D50-A48FF37BC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7644A-C664-4834-B517-4632AF66B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497644A-C664-4834-B517-4632AF66B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2F1EC-AA05-4C89-BB77-FD188D3C1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502F1EC-AA05-4C89-BB77-FD188D3C1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A3AB-3B25-4023-9DF0-ABB91B416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25F8A3AB-3B25-4023-9DF0-ABB91B416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B3EA2-AE4E-486A-A9C7-C15FDB905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A9B3EA2-AE4E-486A-A9C7-C15FDB905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7A252F-9888-4E8C-80F4-C68DEEFEC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127A252F-9888-4E8C-80F4-C68DEEFEC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4425</TotalTime>
  <Words>1782</Words>
  <Application>Microsoft Office PowerPoint</Application>
  <PresentationFormat>On-screen Show (4:3)</PresentationFormat>
  <Paragraphs>221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Slide 1</vt:lpstr>
      <vt:lpstr>Slide 2</vt:lpstr>
      <vt:lpstr>Slide 3</vt:lpstr>
      <vt:lpstr>การวางแผนทางการเงิน</vt:lpstr>
      <vt:lpstr>Slide 5</vt:lpstr>
      <vt:lpstr>1. การกำหนดเป้าหมายชีวิต</vt:lpstr>
      <vt:lpstr>Slide 7</vt:lpstr>
      <vt:lpstr>Slide 8</vt:lpstr>
      <vt:lpstr>1. การกำหนดเป้าหมายชีวิต</vt:lpstr>
      <vt:lpstr>1. การกำหนดเป้าหมายชีวิต</vt:lpstr>
      <vt:lpstr>1. การกำหนดเป้าหมายชีวิต</vt:lpstr>
      <vt:lpstr>Slide 12</vt:lpstr>
      <vt:lpstr>1. การกำหนดเป้าหมายชีวิต</vt:lpstr>
      <vt:lpstr>Exercise</vt:lpstr>
      <vt:lpstr>2. แหล่งที่มาของรายได้</vt:lpstr>
      <vt:lpstr>การวางแผนรายรับ รายจ่าย</vt:lpstr>
      <vt:lpstr>Slide 17</vt:lpstr>
      <vt:lpstr>การวางแผนรายรับ รายจ่าย</vt:lpstr>
      <vt:lpstr>Slide 19</vt:lpstr>
      <vt:lpstr>การวางแผนรายรับ รายจ่าย</vt:lpstr>
      <vt:lpstr>3. เก็บออมอย่างไรดี</vt:lpstr>
      <vt:lpstr>สมการของการออมเงิน</vt:lpstr>
      <vt:lpstr>สมการของการออมเงิน</vt:lpstr>
      <vt:lpstr>Slide 24</vt:lpstr>
      <vt:lpstr>การออมเงิน</vt:lpstr>
      <vt:lpstr>Slide 26</vt:lpstr>
      <vt:lpstr>Slide 27</vt:lpstr>
      <vt:lpstr>4.การวางแผนรายรับ รายจ่าย</vt:lpstr>
      <vt:lpstr>การจัดทำรายรับ รายจ่าย</vt:lpstr>
      <vt:lpstr>Slide 30</vt:lpstr>
      <vt:lpstr>สรุป</vt:lpstr>
      <vt:lpstr>งานกลุ่ม</vt:lpstr>
    </vt:vector>
  </TitlesOfParts>
  <Company>Northern Audit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Jirapan</dc:creator>
  <cp:lastModifiedBy>TS</cp:lastModifiedBy>
  <cp:revision>381</cp:revision>
  <dcterms:created xsi:type="dcterms:W3CDTF">2008-11-05T12:05:29Z</dcterms:created>
  <dcterms:modified xsi:type="dcterms:W3CDTF">2011-05-29T10:19:30Z</dcterms:modified>
</cp:coreProperties>
</file>