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4" r:id="rId3"/>
    <p:sldId id="285" r:id="rId4"/>
    <p:sldId id="306" r:id="rId5"/>
    <p:sldId id="286" r:id="rId6"/>
    <p:sldId id="307" r:id="rId7"/>
    <p:sldId id="308" r:id="rId8"/>
    <p:sldId id="287" r:id="rId9"/>
    <p:sldId id="288" r:id="rId10"/>
    <p:sldId id="290" r:id="rId11"/>
    <p:sldId id="291" r:id="rId12"/>
    <p:sldId id="293" r:id="rId13"/>
    <p:sldId id="294" r:id="rId14"/>
    <p:sldId id="289" r:id="rId15"/>
    <p:sldId id="292" r:id="rId16"/>
    <p:sldId id="309" r:id="rId17"/>
    <p:sldId id="297" r:id="rId18"/>
    <p:sldId id="298" r:id="rId19"/>
    <p:sldId id="299" r:id="rId20"/>
    <p:sldId id="300" r:id="rId21"/>
    <p:sldId id="310" r:id="rId22"/>
    <p:sldId id="302" r:id="rId23"/>
    <p:sldId id="301" r:id="rId24"/>
    <p:sldId id="303" r:id="rId25"/>
    <p:sldId id="305" r:id="rId26"/>
    <p:sldId id="283" r:id="rId27"/>
  </p:sldIdLst>
  <p:sldSz cx="9144000" cy="6858000" type="screen4x3"/>
  <p:notesSz cx="6815138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67" autoAdjust="0"/>
  </p:normalViewPr>
  <p:slideViewPr>
    <p:cSldViewPr>
      <p:cViewPr varScale="1">
        <p:scale>
          <a:sx n="61" d="100"/>
          <a:sy n="61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5A149-C8D8-4D07-B2D4-A34F94F6C77E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</dgm:pt>
    <dgm:pt modelId="{B1ED2103-44CD-4FCF-84BA-3C05ED58B258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</a:rPr>
            <a:t>1. </a:t>
          </a:r>
          <a:r>
            <a:rPr lang="th-TH" b="1" dirty="0" smtClean="0">
              <a:solidFill>
                <a:schemeClr val="bg1"/>
              </a:solidFill>
            </a:rPr>
            <a:t>การวางแผนประกัน</a:t>
          </a:r>
          <a:endParaRPr lang="en-US" b="1" dirty="0">
            <a:solidFill>
              <a:schemeClr val="bg1"/>
            </a:solidFill>
          </a:endParaRPr>
        </a:p>
      </dgm:t>
    </dgm:pt>
    <dgm:pt modelId="{185E2147-2F63-4B98-AC8D-B6E6835682A6}" type="parTrans" cxnId="{B2B1A9DD-0B06-41E4-B9C4-B64BE789E099}">
      <dgm:prSet/>
      <dgm:spPr/>
      <dgm:t>
        <a:bodyPr/>
        <a:lstStyle/>
        <a:p>
          <a:pPr algn="l"/>
          <a:endParaRPr lang="en-US" b="1">
            <a:solidFill>
              <a:schemeClr val="bg1"/>
            </a:solidFill>
          </a:endParaRPr>
        </a:p>
      </dgm:t>
    </dgm:pt>
    <dgm:pt modelId="{A42B01C1-8AA8-400A-8B55-771809E6AF5F}" type="sibTrans" cxnId="{B2B1A9DD-0B06-41E4-B9C4-B64BE789E099}">
      <dgm:prSet/>
      <dgm:spPr/>
      <dgm:t>
        <a:bodyPr/>
        <a:lstStyle/>
        <a:p>
          <a:pPr algn="l"/>
          <a:endParaRPr lang="en-US" b="1">
            <a:solidFill>
              <a:schemeClr val="bg1"/>
            </a:solidFill>
          </a:endParaRPr>
        </a:p>
      </dgm:t>
    </dgm:pt>
    <dgm:pt modelId="{8DFD15CF-8492-4458-B65C-FBE605C184F2}">
      <dgm:prSet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</a:rPr>
            <a:t>2. </a:t>
          </a:r>
          <a:r>
            <a:rPr lang="th-TH" b="1" dirty="0" smtClean="0">
              <a:solidFill>
                <a:schemeClr val="bg1"/>
              </a:solidFill>
            </a:rPr>
            <a:t>ประโยชน์ของการทำประกันชีวิต</a:t>
          </a:r>
          <a:endParaRPr lang="en-US" b="1" dirty="0">
            <a:solidFill>
              <a:schemeClr val="bg1"/>
            </a:solidFill>
          </a:endParaRPr>
        </a:p>
      </dgm:t>
    </dgm:pt>
    <dgm:pt modelId="{0B66C1E4-CD5C-44FE-82B9-FCACBBEF906E}" type="parTrans" cxnId="{F93EF121-4EC5-410D-88B5-8E5C46C21E2D}">
      <dgm:prSet/>
      <dgm:spPr/>
      <dgm:t>
        <a:bodyPr/>
        <a:lstStyle/>
        <a:p>
          <a:pPr algn="l"/>
          <a:endParaRPr lang="en-US" b="1">
            <a:solidFill>
              <a:schemeClr val="bg1"/>
            </a:solidFill>
          </a:endParaRPr>
        </a:p>
      </dgm:t>
    </dgm:pt>
    <dgm:pt modelId="{AA882D3C-BC40-419C-A17D-F3B7F3FF4DAF}" type="sibTrans" cxnId="{F93EF121-4EC5-410D-88B5-8E5C46C21E2D}">
      <dgm:prSet/>
      <dgm:spPr/>
      <dgm:t>
        <a:bodyPr/>
        <a:lstStyle/>
        <a:p>
          <a:pPr algn="l"/>
          <a:endParaRPr lang="en-US" b="1">
            <a:solidFill>
              <a:schemeClr val="bg1"/>
            </a:solidFill>
          </a:endParaRPr>
        </a:p>
      </dgm:t>
    </dgm:pt>
    <dgm:pt modelId="{D277D3CC-81D5-42C4-B495-1F4F79E74091}">
      <dgm:prSet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</a:rPr>
            <a:t>3. </a:t>
          </a:r>
          <a:r>
            <a:rPr lang="th-TH" b="1" dirty="0" smtClean="0">
              <a:solidFill>
                <a:schemeClr val="bg1"/>
              </a:solidFill>
            </a:rPr>
            <a:t>รูปแบบของการประกันชีวิต</a:t>
          </a:r>
          <a:endParaRPr lang="en-US" b="1" dirty="0">
            <a:solidFill>
              <a:schemeClr val="bg1"/>
            </a:solidFill>
          </a:endParaRPr>
        </a:p>
      </dgm:t>
    </dgm:pt>
    <dgm:pt modelId="{F5C57DBA-D67D-462F-91AA-A339D9522378}" type="parTrans" cxnId="{03E134A5-CBC2-4066-A86E-3A99F5B4B5DD}">
      <dgm:prSet/>
      <dgm:spPr/>
      <dgm:t>
        <a:bodyPr/>
        <a:lstStyle/>
        <a:p>
          <a:pPr algn="l"/>
          <a:endParaRPr lang="en-US" b="1">
            <a:solidFill>
              <a:schemeClr val="bg1"/>
            </a:solidFill>
          </a:endParaRPr>
        </a:p>
      </dgm:t>
    </dgm:pt>
    <dgm:pt modelId="{9FD9D659-23AC-471E-88C0-FC5C94BDBD2F}" type="sibTrans" cxnId="{03E134A5-CBC2-4066-A86E-3A99F5B4B5DD}">
      <dgm:prSet/>
      <dgm:spPr/>
      <dgm:t>
        <a:bodyPr/>
        <a:lstStyle/>
        <a:p>
          <a:pPr algn="l"/>
          <a:endParaRPr lang="en-US" b="1">
            <a:solidFill>
              <a:schemeClr val="bg1"/>
            </a:solidFill>
          </a:endParaRPr>
        </a:p>
      </dgm:t>
    </dgm:pt>
    <dgm:pt modelId="{F48D6198-AAFC-4A9A-91E9-E9341D0A9072}">
      <dgm:prSet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</a:rPr>
            <a:t>4. </a:t>
          </a:r>
          <a:r>
            <a:rPr lang="th-TH" b="1" dirty="0" smtClean="0">
              <a:solidFill>
                <a:schemeClr val="bg1"/>
              </a:solidFill>
            </a:rPr>
            <a:t>การเลือกซื้อกรมธรรม์ประกันชีวิต</a:t>
          </a:r>
          <a:endParaRPr lang="en-US" b="1" dirty="0">
            <a:solidFill>
              <a:schemeClr val="bg1"/>
            </a:solidFill>
          </a:endParaRPr>
        </a:p>
      </dgm:t>
    </dgm:pt>
    <dgm:pt modelId="{EB06E24A-6DA7-4078-9C19-53472CA1361D}" type="parTrans" cxnId="{1779D778-AE9E-4658-8A74-399B19FB0164}">
      <dgm:prSet/>
      <dgm:spPr/>
      <dgm:t>
        <a:bodyPr/>
        <a:lstStyle/>
        <a:p>
          <a:pPr algn="l"/>
          <a:endParaRPr lang="en-US" b="1">
            <a:solidFill>
              <a:schemeClr val="bg1"/>
            </a:solidFill>
          </a:endParaRPr>
        </a:p>
      </dgm:t>
    </dgm:pt>
    <dgm:pt modelId="{C875DAF8-9230-428E-A833-6BEC889E5D2D}" type="sibTrans" cxnId="{1779D778-AE9E-4658-8A74-399B19FB0164}">
      <dgm:prSet/>
      <dgm:spPr/>
      <dgm:t>
        <a:bodyPr/>
        <a:lstStyle/>
        <a:p>
          <a:pPr algn="l"/>
          <a:endParaRPr lang="en-US" b="1">
            <a:solidFill>
              <a:schemeClr val="bg1"/>
            </a:solidFill>
          </a:endParaRPr>
        </a:p>
      </dgm:t>
    </dgm:pt>
    <dgm:pt modelId="{C45CC07D-AECA-47A7-88C4-7B6F7ADD9E9D}" type="pres">
      <dgm:prSet presAssocID="{24F5A149-C8D8-4D07-B2D4-A34F94F6C77E}" presName="linearFlow" presStyleCnt="0">
        <dgm:presLayoutVars>
          <dgm:dir/>
          <dgm:resizeHandles val="exact"/>
        </dgm:presLayoutVars>
      </dgm:prSet>
      <dgm:spPr/>
    </dgm:pt>
    <dgm:pt modelId="{500088A1-25DF-4392-BAC1-89A60C26FC91}" type="pres">
      <dgm:prSet presAssocID="{B1ED2103-44CD-4FCF-84BA-3C05ED58B258}" presName="composite" presStyleCnt="0"/>
      <dgm:spPr/>
    </dgm:pt>
    <dgm:pt modelId="{1A078D01-4B45-4778-8C42-3E27B42D5E19}" type="pres">
      <dgm:prSet presAssocID="{B1ED2103-44CD-4FCF-84BA-3C05ED58B258}" presName="imgShp" presStyleLbl="fgImgPlace1" presStyleIdx="0" presStyleCnt="4"/>
      <dgm:spPr/>
    </dgm:pt>
    <dgm:pt modelId="{E5A4F734-B66E-4E36-A505-18FC4CD4FF30}" type="pres">
      <dgm:prSet presAssocID="{B1ED2103-44CD-4FCF-84BA-3C05ED58B25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D49BB-8B16-48A3-B4BC-1D2539168847}" type="pres">
      <dgm:prSet presAssocID="{A42B01C1-8AA8-400A-8B55-771809E6AF5F}" presName="spacing" presStyleCnt="0"/>
      <dgm:spPr/>
    </dgm:pt>
    <dgm:pt modelId="{90E8A91B-627C-4F17-8D9B-A390A4688016}" type="pres">
      <dgm:prSet presAssocID="{8DFD15CF-8492-4458-B65C-FBE605C184F2}" presName="composite" presStyleCnt="0"/>
      <dgm:spPr/>
    </dgm:pt>
    <dgm:pt modelId="{1C896B98-F2FC-459C-94CF-FD590CC57FDE}" type="pres">
      <dgm:prSet presAssocID="{8DFD15CF-8492-4458-B65C-FBE605C184F2}" presName="imgShp" presStyleLbl="fgImgPlace1" presStyleIdx="1" presStyleCnt="4"/>
      <dgm:spPr/>
    </dgm:pt>
    <dgm:pt modelId="{D4200470-0A9B-49ED-85D9-33617E3D4FF0}" type="pres">
      <dgm:prSet presAssocID="{8DFD15CF-8492-4458-B65C-FBE605C184F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8E77C-4031-48BD-8431-A31E55E48566}" type="pres">
      <dgm:prSet presAssocID="{AA882D3C-BC40-419C-A17D-F3B7F3FF4DAF}" presName="spacing" presStyleCnt="0"/>
      <dgm:spPr/>
    </dgm:pt>
    <dgm:pt modelId="{3B4B06A9-37CB-4879-BFE0-3CACDBAB9E0B}" type="pres">
      <dgm:prSet presAssocID="{D277D3CC-81D5-42C4-B495-1F4F79E74091}" presName="composite" presStyleCnt="0"/>
      <dgm:spPr/>
    </dgm:pt>
    <dgm:pt modelId="{2D81AF7B-78D7-441A-997D-408ACB9810DB}" type="pres">
      <dgm:prSet presAssocID="{D277D3CC-81D5-42C4-B495-1F4F79E74091}" presName="imgShp" presStyleLbl="fgImgPlace1" presStyleIdx="2" presStyleCnt="4"/>
      <dgm:spPr/>
    </dgm:pt>
    <dgm:pt modelId="{A6F2D0F1-87F7-44ED-BEE3-B57362539C6C}" type="pres">
      <dgm:prSet presAssocID="{D277D3CC-81D5-42C4-B495-1F4F79E7409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9FC94-285B-4C81-A265-DAC85BBD111D}" type="pres">
      <dgm:prSet presAssocID="{9FD9D659-23AC-471E-88C0-FC5C94BDBD2F}" presName="spacing" presStyleCnt="0"/>
      <dgm:spPr/>
    </dgm:pt>
    <dgm:pt modelId="{43A02769-6CA4-4652-A712-9E0C117D5CDA}" type="pres">
      <dgm:prSet presAssocID="{F48D6198-AAFC-4A9A-91E9-E9341D0A9072}" presName="composite" presStyleCnt="0"/>
      <dgm:spPr/>
    </dgm:pt>
    <dgm:pt modelId="{BF735551-302D-45D6-9F6B-E6297DA13CAC}" type="pres">
      <dgm:prSet presAssocID="{F48D6198-AAFC-4A9A-91E9-E9341D0A9072}" presName="imgShp" presStyleLbl="fgImgPlace1" presStyleIdx="3" presStyleCnt="4"/>
      <dgm:spPr/>
    </dgm:pt>
    <dgm:pt modelId="{1E4239D5-8828-479D-B336-20093991157A}" type="pres">
      <dgm:prSet presAssocID="{F48D6198-AAFC-4A9A-91E9-E9341D0A907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565521-BB53-488A-889E-024CBCBF650B}" type="presOf" srcId="{F48D6198-AAFC-4A9A-91E9-E9341D0A9072}" destId="{1E4239D5-8828-479D-B336-20093991157A}" srcOrd="0" destOrd="0" presId="urn:microsoft.com/office/officeart/2005/8/layout/vList3"/>
    <dgm:cxn modelId="{53CAE7F3-D563-4E48-BD21-20800A831BC3}" type="presOf" srcId="{D277D3CC-81D5-42C4-B495-1F4F79E74091}" destId="{A6F2D0F1-87F7-44ED-BEE3-B57362539C6C}" srcOrd="0" destOrd="0" presId="urn:microsoft.com/office/officeart/2005/8/layout/vList3"/>
    <dgm:cxn modelId="{F93EF121-4EC5-410D-88B5-8E5C46C21E2D}" srcId="{24F5A149-C8D8-4D07-B2D4-A34F94F6C77E}" destId="{8DFD15CF-8492-4458-B65C-FBE605C184F2}" srcOrd="1" destOrd="0" parTransId="{0B66C1E4-CD5C-44FE-82B9-FCACBBEF906E}" sibTransId="{AA882D3C-BC40-419C-A17D-F3B7F3FF4DAF}"/>
    <dgm:cxn modelId="{03E134A5-CBC2-4066-A86E-3A99F5B4B5DD}" srcId="{24F5A149-C8D8-4D07-B2D4-A34F94F6C77E}" destId="{D277D3CC-81D5-42C4-B495-1F4F79E74091}" srcOrd="2" destOrd="0" parTransId="{F5C57DBA-D67D-462F-91AA-A339D9522378}" sibTransId="{9FD9D659-23AC-471E-88C0-FC5C94BDBD2F}"/>
    <dgm:cxn modelId="{2788F6C4-3D39-4312-B020-774B7CB2A56B}" type="presOf" srcId="{B1ED2103-44CD-4FCF-84BA-3C05ED58B258}" destId="{E5A4F734-B66E-4E36-A505-18FC4CD4FF30}" srcOrd="0" destOrd="0" presId="urn:microsoft.com/office/officeart/2005/8/layout/vList3"/>
    <dgm:cxn modelId="{1779D778-AE9E-4658-8A74-399B19FB0164}" srcId="{24F5A149-C8D8-4D07-B2D4-A34F94F6C77E}" destId="{F48D6198-AAFC-4A9A-91E9-E9341D0A9072}" srcOrd="3" destOrd="0" parTransId="{EB06E24A-6DA7-4078-9C19-53472CA1361D}" sibTransId="{C875DAF8-9230-428E-A833-6BEC889E5D2D}"/>
    <dgm:cxn modelId="{87BDE5AE-D4F7-4A24-9982-15F1AD352C96}" type="presOf" srcId="{24F5A149-C8D8-4D07-B2D4-A34F94F6C77E}" destId="{C45CC07D-AECA-47A7-88C4-7B6F7ADD9E9D}" srcOrd="0" destOrd="0" presId="urn:microsoft.com/office/officeart/2005/8/layout/vList3"/>
    <dgm:cxn modelId="{B2B1A9DD-0B06-41E4-B9C4-B64BE789E099}" srcId="{24F5A149-C8D8-4D07-B2D4-A34F94F6C77E}" destId="{B1ED2103-44CD-4FCF-84BA-3C05ED58B258}" srcOrd="0" destOrd="0" parTransId="{185E2147-2F63-4B98-AC8D-B6E6835682A6}" sibTransId="{A42B01C1-8AA8-400A-8B55-771809E6AF5F}"/>
    <dgm:cxn modelId="{F18DF1AB-5826-4D50-82F0-D0F03E9D85FC}" type="presOf" srcId="{8DFD15CF-8492-4458-B65C-FBE605C184F2}" destId="{D4200470-0A9B-49ED-85D9-33617E3D4FF0}" srcOrd="0" destOrd="0" presId="urn:microsoft.com/office/officeart/2005/8/layout/vList3"/>
    <dgm:cxn modelId="{6867CC6C-BEEF-436F-B7FF-C6F2A3703338}" type="presParOf" srcId="{C45CC07D-AECA-47A7-88C4-7B6F7ADD9E9D}" destId="{500088A1-25DF-4392-BAC1-89A60C26FC91}" srcOrd="0" destOrd="0" presId="urn:microsoft.com/office/officeart/2005/8/layout/vList3"/>
    <dgm:cxn modelId="{32CF10F6-90C7-4071-9DE2-F76299FB0DFD}" type="presParOf" srcId="{500088A1-25DF-4392-BAC1-89A60C26FC91}" destId="{1A078D01-4B45-4778-8C42-3E27B42D5E19}" srcOrd="0" destOrd="0" presId="urn:microsoft.com/office/officeart/2005/8/layout/vList3"/>
    <dgm:cxn modelId="{29C50A3A-51F7-4EBC-AD8B-58A31FA98415}" type="presParOf" srcId="{500088A1-25DF-4392-BAC1-89A60C26FC91}" destId="{E5A4F734-B66E-4E36-A505-18FC4CD4FF30}" srcOrd="1" destOrd="0" presId="urn:microsoft.com/office/officeart/2005/8/layout/vList3"/>
    <dgm:cxn modelId="{0B51E777-7E64-42BA-8152-859ED85085EA}" type="presParOf" srcId="{C45CC07D-AECA-47A7-88C4-7B6F7ADD9E9D}" destId="{EADD49BB-8B16-48A3-B4BC-1D2539168847}" srcOrd="1" destOrd="0" presId="urn:microsoft.com/office/officeart/2005/8/layout/vList3"/>
    <dgm:cxn modelId="{656D065F-9508-473C-B724-D88A3F837B86}" type="presParOf" srcId="{C45CC07D-AECA-47A7-88C4-7B6F7ADD9E9D}" destId="{90E8A91B-627C-4F17-8D9B-A390A4688016}" srcOrd="2" destOrd="0" presId="urn:microsoft.com/office/officeart/2005/8/layout/vList3"/>
    <dgm:cxn modelId="{039DD36E-0C2F-4FE8-9547-555CB671BF43}" type="presParOf" srcId="{90E8A91B-627C-4F17-8D9B-A390A4688016}" destId="{1C896B98-F2FC-459C-94CF-FD590CC57FDE}" srcOrd="0" destOrd="0" presId="urn:microsoft.com/office/officeart/2005/8/layout/vList3"/>
    <dgm:cxn modelId="{F617A778-A93D-4D29-B122-372F72E78C45}" type="presParOf" srcId="{90E8A91B-627C-4F17-8D9B-A390A4688016}" destId="{D4200470-0A9B-49ED-85D9-33617E3D4FF0}" srcOrd="1" destOrd="0" presId="urn:microsoft.com/office/officeart/2005/8/layout/vList3"/>
    <dgm:cxn modelId="{8D1ED6EA-1A98-48FF-B3B6-06B3DB133976}" type="presParOf" srcId="{C45CC07D-AECA-47A7-88C4-7B6F7ADD9E9D}" destId="{6E78E77C-4031-48BD-8431-A31E55E48566}" srcOrd="3" destOrd="0" presId="urn:microsoft.com/office/officeart/2005/8/layout/vList3"/>
    <dgm:cxn modelId="{D40423AD-9D0B-4B8C-B6F4-FBA4A74744AA}" type="presParOf" srcId="{C45CC07D-AECA-47A7-88C4-7B6F7ADD9E9D}" destId="{3B4B06A9-37CB-4879-BFE0-3CACDBAB9E0B}" srcOrd="4" destOrd="0" presId="urn:microsoft.com/office/officeart/2005/8/layout/vList3"/>
    <dgm:cxn modelId="{57E7ED8F-DB80-449F-BB88-65EDE25BED90}" type="presParOf" srcId="{3B4B06A9-37CB-4879-BFE0-3CACDBAB9E0B}" destId="{2D81AF7B-78D7-441A-997D-408ACB9810DB}" srcOrd="0" destOrd="0" presId="urn:microsoft.com/office/officeart/2005/8/layout/vList3"/>
    <dgm:cxn modelId="{E016BA92-B41B-47A7-B524-C037DFF5BA88}" type="presParOf" srcId="{3B4B06A9-37CB-4879-BFE0-3CACDBAB9E0B}" destId="{A6F2D0F1-87F7-44ED-BEE3-B57362539C6C}" srcOrd="1" destOrd="0" presId="urn:microsoft.com/office/officeart/2005/8/layout/vList3"/>
    <dgm:cxn modelId="{48739A8C-B8F2-4E70-86DE-AF1AAFC1D2E6}" type="presParOf" srcId="{C45CC07D-AECA-47A7-88C4-7B6F7ADD9E9D}" destId="{2D89FC94-285B-4C81-A265-DAC85BBD111D}" srcOrd="5" destOrd="0" presId="urn:microsoft.com/office/officeart/2005/8/layout/vList3"/>
    <dgm:cxn modelId="{6E890F51-FA86-497D-BF1F-4B99159D15AA}" type="presParOf" srcId="{C45CC07D-AECA-47A7-88C4-7B6F7ADD9E9D}" destId="{43A02769-6CA4-4652-A712-9E0C117D5CDA}" srcOrd="6" destOrd="0" presId="urn:microsoft.com/office/officeart/2005/8/layout/vList3"/>
    <dgm:cxn modelId="{D11D8868-9CE2-4507-8327-C7766116E0E8}" type="presParOf" srcId="{43A02769-6CA4-4652-A712-9E0C117D5CDA}" destId="{BF735551-302D-45D6-9F6B-E6297DA13CAC}" srcOrd="0" destOrd="0" presId="urn:microsoft.com/office/officeart/2005/8/layout/vList3"/>
    <dgm:cxn modelId="{4A378045-CD97-4455-B9D8-5362DACBEB46}" type="presParOf" srcId="{43A02769-6CA4-4652-A712-9E0C117D5CDA}" destId="{1E4239D5-8828-479D-B336-2009399115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171F1-F49E-4F56-9A52-9FB76A31E667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7B26172A-CF0B-4741-AE6E-CD3ACD6D0884}">
      <dgm:prSet phldrT="[Text]" custT="1"/>
      <dgm:spPr/>
      <dgm:t>
        <a:bodyPr/>
        <a:lstStyle/>
        <a:p>
          <a:pPr algn="l"/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1. การประกันชีวิต</a:t>
          </a:r>
          <a:endParaRPr lang="en-US" sz="3200" dirty="0"/>
        </a:p>
      </dgm:t>
    </dgm:pt>
    <dgm:pt modelId="{EA1C1018-B278-4694-8729-47C35A8B7F47}" type="parTrans" cxnId="{AC205EB4-6EDB-46EB-A502-2C65C8C9FEA7}">
      <dgm:prSet/>
      <dgm:spPr/>
      <dgm:t>
        <a:bodyPr/>
        <a:lstStyle/>
        <a:p>
          <a:endParaRPr lang="en-US" sz="1200"/>
        </a:p>
      </dgm:t>
    </dgm:pt>
    <dgm:pt modelId="{801B99D2-894E-42E0-B1EC-5B9145636E06}" type="sibTrans" cxnId="{AC205EB4-6EDB-46EB-A502-2C65C8C9FEA7}">
      <dgm:prSet/>
      <dgm:spPr/>
      <dgm:t>
        <a:bodyPr/>
        <a:lstStyle/>
        <a:p>
          <a:endParaRPr lang="en-US" sz="1200"/>
        </a:p>
      </dgm:t>
    </dgm:pt>
    <dgm:pt modelId="{AF7B9DD1-6934-4E33-ACE7-E915770D9AE3}">
      <dgm:prSet phldrT="[Text]" custT="1"/>
      <dgm:spPr/>
      <dgm:t>
        <a:bodyPr/>
        <a:lstStyle/>
        <a:p>
          <a:pPr algn="l"/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2. การประกันวินาศภัย</a:t>
          </a:r>
          <a:endParaRPr lang="en-US" sz="3200" dirty="0"/>
        </a:p>
      </dgm:t>
    </dgm:pt>
    <dgm:pt modelId="{172D9C2D-6DF3-434D-BAF9-2CFD85042102}" type="parTrans" cxnId="{51CDEA35-E0D5-4A8E-8151-D51867808C6F}">
      <dgm:prSet/>
      <dgm:spPr/>
      <dgm:t>
        <a:bodyPr/>
        <a:lstStyle/>
        <a:p>
          <a:endParaRPr lang="en-US" sz="1200"/>
        </a:p>
      </dgm:t>
    </dgm:pt>
    <dgm:pt modelId="{DAF83D6C-ED90-45D4-95EA-B377532E723C}" type="sibTrans" cxnId="{51CDEA35-E0D5-4A8E-8151-D51867808C6F}">
      <dgm:prSet/>
      <dgm:spPr/>
      <dgm:t>
        <a:bodyPr/>
        <a:lstStyle/>
        <a:p>
          <a:endParaRPr lang="en-US" sz="1200"/>
        </a:p>
      </dgm:t>
    </dgm:pt>
    <dgm:pt modelId="{A2C07838-88D7-4664-B363-BCFB76C98BA0}" type="pres">
      <dgm:prSet presAssocID="{29B171F1-F49E-4F56-9A52-9FB76A31E667}" presName="compositeShape" presStyleCnt="0">
        <dgm:presLayoutVars>
          <dgm:dir/>
          <dgm:resizeHandles/>
        </dgm:presLayoutVars>
      </dgm:prSet>
      <dgm:spPr/>
    </dgm:pt>
    <dgm:pt modelId="{24A02FE5-3A12-4827-AB81-619086CDB0B1}" type="pres">
      <dgm:prSet presAssocID="{29B171F1-F49E-4F56-9A52-9FB76A31E667}" presName="pyramid" presStyleLbl="node1" presStyleIdx="0" presStyleCnt="1" custScaleX="84063"/>
      <dgm:spPr/>
    </dgm:pt>
    <dgm:pt modelId="{F8F2AF94-0BE0-4A67-9A94-42F6D3B6ABA4}" type="pres">
      <dgm:prSet presAssocID="{29B171F1-F49E-4F56-9A52-9FB76A31E667}" presName="theList" presStyleCnt="0"/>
      <dgm:spPr/>
    </dgm:pt>
    <dgm:pt modelId="{44B135F6-C3E0-41B8-850E-44139616043E}" type="pres">
      <dgm:prSet presAssocID="{7B26172A-CF0B-4741-AE6E-CD3ACD6D0884}" presName="aNode" presStyleLbl="fgAcc1" presStyleIdx="0" presStyleCnt="2" custScaleX="119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85819-5EB4-492C-8EF0-EAC67F294456}" type="pres">
      <dgm:prSet presAssocID="{7B26172A-CF0B-4741-AE6E-CD3ACD6D0884}" presName="aSpace" presStyleCnt="0"/>
      <dgm:spPr/>
    </dgm:pt>
    <dgm:pt modelId="{412FCFF4-DBF4-442D-BB45-5236B8C4C7DF}" type="pres">
      <dgm:prSet presAssocID="{AF7B9DD1-6934-4E33-ACE7-E915770D9AE3}" presName="aNode" presStyleLbl="fgAcc1" presStyleIdx="1" presStyleCnt="2" custScaleX="119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BCFDC-EBD7-4F85-83F6-19E0D25A5A40}" type="pres">
      <dgm:prSet presAssocID="{AF7B9DD1-6934-4E33-ACE7-E915770D9AE3}" presName="aSpace" presStyleCnt="0"/>
      <dgm:spPr/>
    </dgm:pt>
  </dgm:ptLst>
  <dgm:cxnLst>
    <dgm:cxn modelId="{51CDEA35-E0D5-4A8E-8151-D51867808C6F}" srcId="{29B171F1-F49E-4F56-9A52-9FB76A31E667}" destId="{AF7B9DD1-6934-4E33-ACE7-E915770D9AE3}" srcOrd="1" destOrd="0" parTransId="{172D9C2D-6DF3-434D-BAF9-2CFD85042102}" sibTransId="{DAF83D6C-ED90-45D4-95EA-B377532E723C}"/>
    <dgm:cxn modelId="{AC205EB4-6EDB-46EB-A502-2C65C8C9FEA7}" srcId="{29B171F1-F49E-4F56-9A52-9FB76A31E667}" destId="{7B26172A-CF0B-4741-AE6E-CD3ACD6D0884}" srcOrd="0" destOrd="0" parTransId="{EA1C1018-B278-4694-8729-47C35A8B7F47}" sibTransId="{801B99D2-894E-42E0-B1EC-5B9145636E06}"/>
    <dgm:cxn modelId="{0E2AC4D1-43C0-479C-8CAA-C9C4CF418ADA}" type="presOf" srcId="{7B26172A-CF0B-4741-AE6E-CD3ACD6D0884}" destId="{44B135F6-C3E0-41B8-850E-44139616043E}" srcOrd="0" destOrd="0" presId="urn:microsoft.com/office/officeart/2005/8/layout/pyramid2"/>
    <dgm:cxn modelId="{8B0FBF0D-AAB2-42BC-BA9B-1928AE51788E}" type="presOf" srcId="{AF7B9DD1-6934-4E33-ACE7-E915770D9AE3}" destId="{412FCFF4-DBF4-442D-BB45-5236B8C4C7DF}" srcOrd="0" destOrd="0" presId="urn:microsoft.com/office/officeart/2005/8/layout/pyramid2"/>
    <dgm:cxn modelId="{A3788673-A644-4DEC-A075-A3FB8A07B7B6}" type="presOf" srcId="{29B171F1-F49E-4F56-9A52-9FB76A31E667}" destId="{A2C07838-88D7-4664-B363-BCFB76C98BA0}" srcOrd="0" destOrd="0" presId="urn:microsoft.com/office/officeart/2005/8/layout/pyramid2"/>
    <dgm:cxn modelId="{0F206BBF-9D27-45DA-BE0C-F17C74F2C2BA}" type="presParOf" srcId="{A2C07838-88D7-4664-B363-BCFB76C98BA0}" destId="{24A02FE5-3A12-4827-AB81-619086CDB0B1}" srcOrd="0" destOrd="0" presId="urn:microsoft.com/office/officeart/2005/8/layout/pyramid2"/>
    <dgm:cxn modelId="{7DC6D020-924B-4978-A754-E142257A85A9}" type="presParOf" srcId="{A2C07838-88D7-4664-B363-BCFB76C98BA0}" destId="{F8F2AF94-0BE0-4A67-9A94-42F6D3B6ABA4}" srcOrd="1" destOrd="0" presId="urn:microsoft.com/office/officeart/2005/8/layout/pyramid2"/>
    <dgm:cxn modelId="{8DD10A6B-750B-451E-80E9-28820946D69A}" type="presParOf" srcId="{F8F2AF94-0BE0-4A67-9A94-42F6D3B6ABA4}" destId="{44B135F6-C3E0-41B8-850E-44139616043E}" srcOrd="0" destOrd="0" presId="urn:microsoft.com/office/officeart/2005/8/layout/pyramid2"/>
    <dgm:cxn modelId="{BA4D5AF4-A907-4B73-9330-DE226F30A986}" type="presParOf" srcId="{F8F2AF94-0BE0-4A67-9A94-42F6D3B6ABA4}" destId="{B8E85819-5EB4-492C-8EF0-EAC67F294456}" srcOrd="1" destOrd="0" presId="urn:microsoft.com/office/officeart/2005/8/layout/pyramid2"/>
    <dgm:cxn modelId="{DE34B53D-37C3-4E9F-8221-472F621F4653}" type="presParOf" srcId="{F8F2AF94-0BE0-4A67-9A94-42F6D3B6ABA4}" destId="{412FCFF4-DBF4-442D-BB45-5236B8C4C7DF}" srcOrd="2" destOrd="0" presId="urn:microsoft.com/office/officeart/2005/8/layout/pyramid2"/>
    <dgm:cxn modelId="{4C67DC66-D9A4-4A11-8F3A-DB2B82714096}" type="presParOf" srcId="{F8F2AF94-0BE0-4A67-9A94-42F6D3B6ABA4}" destId="{CFBBCFDC-EBD7-4F85-83F6-19E0D25A5A4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171F1-F49E-4F56-9A52-9FB76A31E667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7B26172A-CF0B-4741-AE6E-CD3ACD6D0884}">
      <dgm:prSet phldrT="[Text]" custT="1"/>
      <dgm:spPr/>
      <dgm:t>
        <a:bodyPr/>
        <a:lstStyle/>
        <a:p>
          <a:pPr algn="l"/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1. การประกันชีวิต</a:t>
          </a:r>
          <a:endParaRPr lang="en-US" sz="3200" dirty="0"/>
        </a:p>
      </dgm:t>
    </dgm:pt>
    <dgm:pt modelId="{EA1C1018-B278-4694-8729-47C35A8B7F47}" type="parTrans" cxnId="{AC205EB4-6EDB-46EB-A502-2C65C8C9FEA7}">
      <dgm:prSet/>
      <dgm:spPr/>
      <dgm:t>
        <a:bodyPr/>
        <a:lstStyle/>
        <a:p>
          <a:endParaRPr lang="en-US" sz="1200"/>
        </a:p>
      </dgm:t>
    </dgm:pt>
    <dgm:pt modelId="{801B99D2-894E-42E0-B1EC-5B9145636E06}" type="sibTrans" cxnId="{AC205EB4-6EDB-46EB-A502-2C65C8C9FEA7}">
      <dgm:prSet/>
      <dgm:spPr/>
      <dgm:t>
        <a:bodyPr/>
        <a:lstStyle/>
        <a:p>
          <a:endParaRPr lang="en-US" sz="1200"/>
        </a:p>
      </dgm:t>
    </dgm:pt>
    <dgm:pt modelId="{AF7B9DD1-6934-4E33-ACE7-E915770D9AE3}">
      <dgm:prSet phldrT="[Text]" custT="1"/>
      <dgm:spPr/>
      <dgm:t>
        <a:bodyPr/>
        <a:lstStyle/>
        <a:p>
          <a:pPr algn="l"/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2. การประกันวินาศภัย</a:t>
          </a:r>
          <a:endParaRPr lang="en-US" sz="3200" dirty="0"/>
        </a:p>
      </dgm:t>
    </dgm:pt>
    <dgm:pt modelId="{172D9C2D-6DF3-434D-BAF9-2CFD85042102}" type="parTrans" cxnId="{51CDEA35-E0D5-4A8E-8151-D51867808C6F}">
      <dgm:prSet/>
      <dgm:spPr/>
      <dgm:t>
        <a:bodyPr/>
        <a:lstStyle/>
        <a:p>
          <a:endParaRPr lang="en-US" sz="1200"/>
        </a:p>
      </dgm:t>
    </dgm:pt>
    <dgm:pt modelId="{DAF83D6C-ED90-45D4-95EA-B377532E723C}" type="sibTrans" cxnId="{51CDEA35-E0D5-4A8E-8151-D51867808C6F}">
      <dgm:prSet/>
      <dgm:spPr/>
      <dgm:t>
        <a:bodyPr/>
        <a:lstStyle/>
        <a:p>
          <a:endParaRPr lang="en-US" sz="1200"/>
        </a:p>
      </dgm:t>
    </dgm:pt>
    <dgm:pt modelId="{A2C07838-88D7-4664-B363-BCFB76C98BA0}" type="pres">
      <dgm:prSet presAssocID="{29B171F1-F49E-4F56-9A52-9FB76A31E667}" presName="compositeShape" presStyleCnt="0">
        <dgm:presLayoutVars>
          <dgm:dir/>
          <dgm:resizeHandles/>
        </dgm:presLayoutVars>
      </dgm:prSet>
      <dgm:spPr/>
    </dgm:pt>
    <dgm:pt modelId="{24A02FE5-3A12-4827-AB81-619086CDB0B1}" type="pres">
      <dgm:prSet presAssocID="{29B171F1-F49E-4F56-9A52-9FB76A31E667}" presName="pyramid" presStyleLbl="node1" presStyleIdx="0" presStyleCnt="1" custScaleX="84063"/>
      <dgm:spPr/>
    </dgm:pt>
    <dgm:pt modelId="{F8F2AF94-0BE0-4A67-9A94-42F6D3B6ABA4}" type="pres">
      <dgm:prSet presAssocID="{29B171F1-F49E-4F56-9A52-9FB76A31E667}" presName="theList" presStyleCnt="0"/>
      <dgm:spPr/>
    </dgm:pt>
    <dgm:pt modelId="{44B135F6-C3E0-41B8-850E-44139616043E}" type="pres">
      <dgm:prSet presAssocID="{7B26172A-CF0B-4741-AE6E-CD3ACD6D0884}" presName="aNode" presStyleLbl="fgAcc1" presStyleIdx="0" presStyleCnt="2" custScaleX="119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85819-5EB4-492C-8EF0-EAC67F294456}" type="pres">
      <dgm:prSet presAssocID="{7B26172A-CF0B-4741-AE6E-CD3ACD6D0884}" presName="aSpace" presStyleCnt="0"/>
      <dgm:spPr/>
    </dgm:pt>
    <dgm:pt modelId="{412FCFF4-DBF4-442D-BB45-5236B8C4C7DF}" type="pres">
      <dgm:prSet presAssocID="{AF7B9DD1-6934-4E33-ACE7-E915770D9AE3}" presName="aNode" presStyleLbl="fgAcc1" presStyleIdx="1" presStyleCnt="2" custScaleX="119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BCFDC-EBD7-4F85-83F6-19E0D25A5A40}" type="pres">
      <dgm:prSet presAssocID="{AF7B9DD1-6934-4E33-ACE7-E915770D9AE3}" presName="aSpace" presStyleCnt="0"/>
      <dgm:spPr/>
    </dgm:pt>
  </dgm:ptLst>
  <dgm:cxnLst>
    <dgm:cxn modelId="{45123B34-9196-4A1B-863F-55C66B454930}" type="presOf" srcId="{7B26172A-CF0B-4741-AE6E-CD3ACD6D0884}" destId="{44B135F6-C3E0-41B8-850E-44139616043E}" srcOrd="0" destOrd="0" presId="urn:microsoft.com/office/officeart/2005/8/layout/pyramid2"/>
    <dgm:cxn modelId="{51CDEA35-E0D5-4A8E-8151-D51867808C6F}" srcId="{29B171F1-F49E-4F56-9A52-9FB76A31E667}" destId="{AF7B9DD1-6934-4E33-ACE7-E915770D9AE3}" srcOrd="1" destOrd="0" parTransId="{172D9C2D-6DF3-434D-BAF9-2CFD85042102}" sibTransId="{DAF83D6C-ED90-45D4-95EA-B377532E723C}"/>
    <dgm:cxn modelId="{AC205EB4-6EDB-46EB-A502-2C65C8C9FEA7}" srcId="{29B171F1-F49E-4F56-9A52-9FB76A31E667}" destId="{7B26172A-CF0B-4741-AE6E-CD3ACD6D0884}" srcOrd="0" destOrd="0" parTransId="{EA1C1018-B278-4694-8729-47C35A8B7F47}" sibTransId="{801B99D2-894E-42E0-B1EC-5B9145636E06}"/>
    <dgm:cxn modelId="{3E3462C7-9437-47FD-969F-831F1055F0C7}" type="presOf" srcId="{AF7B9DD1-6934-4E33-ACE7-E915770D9AE3}" destId="{412FCFF4-DBF4-442D-BB45-5236B8C4C7DF}" srcOrd="0" destOrd="0" presId="urn:microsoft.com/office/officeart/2005/8/layout/pyramid2"/>
    <dgm:cxn modelId="{772D93DA-6849-4840-900C-F301E882ADC9}" type="presOf" srcId="{29B171F1-F49E-4F56-9A52-9FB76A31E667}" destId="{A2C07838-88D7-4664-B363-BCFB76C98BA0}" srcOrd="0" destOrd="0" presId="urn:microsoft.com/office/officeart/2005/8/layout/pyramid2"/>
    <dgm:cxn modelId="{75491AD6-4A1D-4CEA-BAB3-01B74B3DDED7}" type="presParOf" srcId="{A2C07838-88D7-4664-B363-BCFB76C98BA0}" destId="{24A02FE5-3A12-4827-AB81-619086CDB0B1}" srcOrd="0" destOrd="0" presId="urn:microsoft.com/office/officeart/2005/8/layout/pyramid2"/>
    <dgm:cxn modelId="{B95C004E-2114-4613-BDC5-7AC9A582E328}" type="presParOf" srcId="{A2C07838-88D7-4664-B363-BCFB76C98BA0}" destId="{F8F2AF94-0BE0-4A67-9A94-42F6D3B6ABA4}" srcOrd="1" destOrd="0" presId="urn:microsoft.com/office/officeart/2005/8/layout/pyramid2"/>
    <dgm:cxn modelId="{A801E49A-D121-42DE-81B8-9C6DB79BA872}" type="presParOf" srcId="{F8F2AF94-0BE0-4A67-9A94-42F6D3B6ABA4}" destId="{44B135F6-C3E0-41B8-850E-44139616043E}" srcOrd="0" destOrd="0" presId="urn:microsoft.com/office/officeart/2005/8/layout/pyramid2"/>
    <dgm:cxn modelId="{BB51D9D2-8976-4F86-8980-FB4163800E81}" type="presParOf" srcId="{F8F2AF94-0BE0-4A67-9A94-42F6D3B6ABA4}" destId="{B8E85819-5EB4-492C-8EF0-EAC67F294456}" srcOrd="1" destOrd="0" presId="urn:microsoft.com/office/officeart/2005/8/layout/pyramid2"/>
    <dgm:cxn modelId="{BC3E8F1F-ED39-4E14-8C3F-887A0A497642}" type="presParOf" srcId="{F8F2AF94-0BE0-4A67-9A94-42F6D3B6ABA4}" destId="{412FCFF4-DBF4-442D-BB45-5236B8C4C7DF}" srcOrd="2" destOrd="0" presId="urn:microsoft.com/office/officeart/2005/8/layout/pyramid2"/>
    <dgm:cxn modelId="{27E518F6-4254-421C-A9B7-23567E4CB849}" type="presParOf" srcId="{F8F2AF94-0BE0-4A67-9A94-42F6D3B6ABA4}" destId="{CFBBCFDC-EBD7-4F85-83F6-19E0D25A5A4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4F734-B66E-4E36-A505-18FC4CD4FF30}">
      <dsp:nvSpPr>
        <dsp:cNvPr id="0" name=""/>
        <dsp:cNvSpPr/>
      </dsp:nvSpPr>
      <dsp:spPr>
        <a:xfrm rot="10800000">
          <a:off x="1561350" y="1514"/>
          <a:ext cx="5117973" cy="108894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196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1"/>
              </a:solidFill>
            </a:rPr>
            <a:t>1. </a:t>
          </a:r>
          <a:r>
            <a:rPr lang="th-TH" sz="2900" b="1" kern="1200" dirty="0" smtClean="0">
              <a:solidFill>
                <a:schemeClr val="bg1"/>
              </a:solidFill>
            </a:rPr>
            <a:t>การวางแผนประกัน</a:t>
          </a:r>
          <a:endParaRPr lang="en-US" sz="2900" b="1" kern="1200" dirty="0">
            <a:solidFill>
              <a:schemeClr val="bg1"/>
            </a:solidFill>
          </a:endParaRPr>
        </a:p>
      </dsp:txBody>
      <dsp:txXfrm rot="10800000">
        <a:off x="1561350" y="1514"/>
        <a:ext cx="5117973" cy="1088948"/>
      </dsp:txXfrm>
    </dsp:sp>
    <dsp:sp modelId="{1A078D01-4B45-4778-8C42-3E27B42D5E19}">
      <dsp:nvSpPr>
        <dsp:cNvPr id="0" name=""/>
        <dsp:cNvSpPr/>
      </dsp:nvSpPr>
      <dsp:spPr>
        <a:xfrm>
          <a:off x="1016876" y="1514"/>
          <a:ext cx="1088948" cy="1088948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4200470-0A9B-49ED-85D9-33617E3D4FF0}">
      <dsp:nvSpPr>
        <dsp:cNvPr id="0" name=""/>
        <dsp:cNvSpPr/>
      </dsp:nvSpPr>
      <dsp:spPr>
        <a:xfrm rot="10800000">
          <a:off x="1561350" y="1415521"/>
          <a:ext cx="5117973" cy="1088948"/>
        </a:xfrm>
        <a:prstGeom prst="homePlate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3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3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196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1"/>
              </a:solidFill>
            </a:rPr>
            <a:t>2. </a:t>
          </a:r>
          <a:r>
            <a:rPr lang="th-TH" sz="2900" b="1" kern="1200" dirty="0" smtClean="0">
              <a:solidFill>
                <a:schemeClr val="bg1"/>
              </a:solidFill>
            </a:rPr>
            <a:t>ประโยชน์ของการทำประกันชีวิต</a:t>
          </a:r>
          <a:endParaRPr lang="en-US" sz="2900" b="1" kern="1200" dirty="0">
            <a:solidFill>
              <a:schemeClr val="bg1"/>
            </a:solidFill>
          </a:endParaRPr>
        </a:p>
      </dsp:txBody>
      <dsp:txXfrm rot="10800000">
        <a:off x="1561350" y="1415521"/>
        <a:ext cx="5117973" cy="1088948"/>
      </dsp:txXfrm>
    </dsp:sp>
    <dsp:sp modelId="{1C896B98-F2FC-459C-94CF-FD590CC57FDE}">
      <dsp:nvSpPr>
        <dsp:cNvPr id="0" name=""/>
        <dsp:cNvSpPr/>
      </dsp:nvSpPr>
      <dsp:spPr>
        <a:xfrm>
          <a:off x="1016876" y="1415521"/>
          <a:ext cx="1088948" cy="1088948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6985924"/>
                <a:satOff val="5444"/>
                <a:lumOff val="496"/>
                <a:alphaOff val="0"/>
                <a:shade val="15000"/>
                <a:satMod val="180000"/>
              </a:schemeClr>
            </a:gs>
            <a:gs pos="50000">
              <a:schemeClr val="accent2">
                <a:tint val="50000"/>
                <a:hueOff val="-6985924"/>
                <a:satOff val="5444"/>
                <a:lumOff val="496"/>
                <a:alphaOff val="0"/>
                <a:shade val="45000"/>
                <a:satMod val="170000"/>
              </a:schemeClr>
            </a:gs>
            <a:gs pos="70000">
              <a:schemeClr val="accent2">
                <a:tint val="50000"/>
                <a:hueOff val="-6985924"/>
                <a:satOff val="5444"/>
                <a:lumOff val="4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50000"/>
                <a:hueOff val="-6985924"/>
                <a:satOff val="5444"/>
                <a:lumOff val="4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F2D0F1-87F7-44ED-BEE3-B57362539C6C}">
      <dsp:nvSpPr>
        <dsp:cNvPr id="0" name=""/>
        <dsp:cNvSpPr/>
      </dsp:nvSpPr>
      <dsp:spPr>
        <a:xfrm rot="10800000">
          <a:off x="1561350" y="2829529"/>
          <a:ext cx="5117973" cy="1088948"/>
        </a:xfrm>
        <a:prstGeom prst="homePlate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6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6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196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1"/>
              </a:solidFill>
            </a:rPr>
            <a:t>3. </a:t>
          </a:r>
          <a:r>
            <a:rPr lang="th-TH" sz="2900" b="1" kern="1200" dirty="0" smtClean="0">
              <a:solidFill>
                <a:schemeClr val="bg1"/>
              </a:solidFill>
            </a:rPr>
            <a:t>รูปแบบของการประกันชีวิต</a:t>
          </a:r>
          <a:endParaRPr lang="en-US" sz="2900" b="1" kern="1200" dirty="0">
            <a:solidFill>
              <a:schemeClr val="bg1"/>
            </a:solidFill>
          </a:endParaRPr>
        </a:p>
      </dsp:txBody>
      <dsp:txXfrm rot="10800000">
        <a:off x="1561350" y="2829529"/>
        <a:ext cx="5117973" cy="1088948"/>
      </dsp:txXfrm>
    </dsp:sp>
    <dsp:sp modelId="{2D81AF7B-78D7-441A-997D-408ACB9810DB}">
      <dsp:nvSpPr>
        <dsp:cNvPr id="0" name=""/>
        <dsp:cNvSpPr/>
      </dsp:nvSpPr>
      <dsp:spPr>
        <a:xfrm>
          <a:off x="1016876" y="2829529"/>
          <a:ext cx="1088948" cy="1088948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13971848"/>
                <a:satOff val="10887"/>
                <a:lumOff val="992"/>
                <a:alphaOff val="0"/>
                <a:shade val="15000"/>
                <a:satMod val="180000"/>
              </a:schemeClr>
            </a:gs>
            <a:gs pos="50000">
              <a:schemeClr val="accent2">
                <a:tint val="50000"/>
                <a:hueOff val="-13971848"/>
                <a:satOff val="10887"/>
                <a:lumOff val="992"/>
                <a:alphaOff val="0"/>
                <a:shade val="45000"/>
                <a:satMod val="170000"/>
              </a:schemeClr>
            </a:gs>
            <a:gs pos="70000">
              <a:schemeClr val="accent2">
                <a:tint val="50000"/>
                <a:hueOff val="-13971848"/>
                <a:satOff val="10887"/>
                <a:lumOff val="9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50000"/>
                <a:hueOff val="-13971848"/>
                <a:satOff val="10887"/>
                <a:lumOff val="9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4239D5-8828-479D-B336-20093991157A}">
      <dsp:nvSpPr>
        <dsp:cNvPr id="0" name=""/>
        <dsp:cNvSpPr/>
      </dsp:nvSpPr>
      <dsp:spPr>
        <a:xfrm rot="10800000">
          <a:off x="1561350" y="4243537"/>
          <a:ext cx="5117973" cy="1088948"/>
        </a:xfrm>
        <a:prstGeom prst="homePlate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196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1"/>
              </a:solidFill>
            </a:rPr>
            <a:t>4. </a:t>
          </a:r>
          <a:r>
            <a:rPr lang="th-TH" sz="2900" b="1" kern="1200" dirty="0" smtClean="0">
              <a:solidFill>
                <a:schemeClr val="bg1"/>
              </a:solidFill>
            </a:rPr>
            <a:t>การเลือกซื้อกรมธรรม์ประกันชีวิต</a:t>
          </a:r>
          <a:endParaRPr lang="en-US" sz="2900" b="1" kern="1200" dirty="0">
            <a:solidFill>
              <a:schemeClr val="bg1"/>
            </a:solidFill>
          </a:endParaRPr>
        </a:p>
      </dsp:txBody>
      <dsp:txXfrm rot="10800000">
        <a:off x="1561350" y="4243537"/>
        <a:ext cx="5117973" cy="1088948"/>
      </dsp:txXfrm>
    </dsp:sp>
    <dsp:sp modelId="{BF735551-302D-45D6-9F6B-E6297DA13CAC}">
      <dsp:nvSpPr>
        <dsp:cNvPr id="0" name=""/>
        <dsp:cNvSpPr/>
      </dsp:nvSpPr>
      <dsp:spPr>
        <a:xfrm>
          <a:off x="1016876" y="4243537"/>
          <a:ext cx="1088948" cy="1088948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20957772"/>
                <a:satOff val="16331"/>
                <a:lumOff val="1488"/>
                <a:alphaOff val="0"/>
                <a:shade val="15000"/>
                <a:satMod val="180000"/>
              </a:schemeClr>
            </a:gs>
            <a:gs pos="50000">
              <a:schemeClr val="accent2">
                <a:tint val="50000"/>
                <a:hueOff val="-20957772"/>
                <a:satOff val="16331"/>
                <a:lumOff val="1488"/>
                <a:alphaOff val="0"/>
                <a:shade val="45000"/>
                <a:satMod val="170000"/>
              </a:schemeClr>
            </a:gs>
            <a:gs pos="70000">
              <a:schemeClr val="accent2">
                <a:tint val="50000"/>
                <a:hueOff val="-20957772"/>
                <a:satOff val="16331"/>
                <a:lumOff val="14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50000"/>
                <a:hueOff val="-20957772"/>
                <a:satOff val="16331"/>
                <a:lumOff val="14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A02FE5-3A12-4827-AB81-619086CDB0B1}">
      <dsp:nvSpPr>
        <dsp:cNvPr id="0" name=""/>
        <dsp:cNvSpPr/>
      </dsp:nvSpPr>
      <dsp:spPr>
        <a:xfrm>
          <a:off x="134140" y="0"/>
          <a:ext cx="3416320" cy="40640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135F6-C3E0-41B8-850E-44139616043E}">
      <dsp:nvSpPr>
        <dsp:cNvPr id="0" name=""/>
        <dsp:cNvSpPr/>
      </dsp:nvSpPr>
      <dsp:spPr>
        <a:xfrm>
          <a:off x="1583543" y="406796"/>
          <a:ext cx="3159115" cy="1444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 New" pitchFamily="18" charset="-34"/>
              <a:cs typeface="Angsana New" pitchFamily="18" charset="-34"/>
            </a:rPr>
            <a:t>1. การประกันชีวิต</a:t>
          </a:r>
          <a:endParaRPr lang="en-US" sz="3200" kern="1200" dirty="0"/>
        </a:p>
      </dsp:txBody>
      <dsp:txXfrm>
        <a:off x="1583543" y="406796"/>
        <a:ext cx="3159115" cy="1444624"/>
      </dsp:txXfrm>
    </dsp:sp>
    <dsp:sp modelId="{412FCFF4-DBF4-442D-BB45-5236B8C4C7DF}">
      <dsp:nvSpPr>
        <dsp:cNvPr id="0" name=""/>
        <dsp:cNvSpPr/>
      </dsp:nvSpPr>
      <dsp:spPr>
        <a:xfrm>
          <a:off x="1583543" y="2032000"/>
          <a:ext cx="3159115" cy="1444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 New" pitchFamily="18" charset="-34"/>
              <a:cs typeface="Angsana New" pitchFamily="18" charset="-34"/>
            </a:rPr>
            <a:t>2. การประกันวินาศภัย</a:t>
          </a:r>
          <a:endParaRPr lang="en-US" sz="3200" kern="1200" dirty="0"/>
        </a:p>
      </dsp:txBody>
      <dsp:txXfrm>
        <a:off x="1583543" y="2032000"/>
        <a:ext cx="3159115" cy="1444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A02FE5-3A12-4827-AB81-619086CDB0B1}">
      <dsp:nvSpPr>
        <dsp:cNvPr id="0" name=""/>
        <dsp:cNvSpPr/>
      </dsp:nvSpPr>
      <dsp:spPr>
        <a:xfrm>
          <a:off x="134140" y="0"/>
          <a:ext cx="3416320" cy="40640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135F6-C3E0-41B8-850E-44139616043E}">
      <dsp:nvSpPr>
        <dsp:cNvPr id="0" name=""/>
        <dsp:cNvSpPr/>
      </dsp:nvSpPr>
      <dsp:spPr>
        <a:xfrm>
          <a:off x="1583543" y="406796"/>
          <a:ext cx="3159115" cy="1444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 New" pitchFamily="18" charset="-34"/>
              <a:cs typeface="Angsana New" pitchFamily="18" charset="-34"/>
            </a:rPr>
            <a:t>1. การประกันชีวิต</a:t>
          </a:r>
          <a:endParaRPr lang="en-US" sz="3200" kern="1200" dirty="0"/>
        </a:p>
      </dsp:txBody>
      <dsp:txXfrm>
        <a:off x="1583543" y="406796"/>
        <a:ext cx="3159115" cy="1444624"/>
      </dsp:txXfrm>
    </dsp:sp>
    <dsp:sp modelId="{412FCFF4-DBF4-442D-BB45-5236B8C4C7DF}">
      <dsp:nvSpPr>
        <dsp:cNvPr id="0" name=""/>
        <dsp:cNvSpPr/>
      </dsp:nvSpPr>
      <dsp:spPr>
        <a:xfrm>
          <a:off x="1583543" y="2032000"/>
          <a:ext cx="3159115" cy="1444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 New" pitchFamily="18" charset="-34"/>
              <a:cs typeface="Angsana New" pitchFamily="18" charset="-34"/>
            </a:rPr>
            <a:t>2. การประกันวินาศภัย</a:t>
          </a:r>
          <a:endParaRPr lang="en-US" sz="3200" kern="1200" dirty="0"/>
        </a:p>
      </dsp:txBody>
      <dsp:txXfrm>
        <a:off x="1583543" y="2032000"/>
        <a:ext cx="3159115" cy="144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7" cy="49728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4" y="0"/>
            <a:ext cx="2953227" cy="49728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7FEEAA04-63C2-4E34-936F-889F979EEC69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3227" cy="497285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4" y="9446678"/>
            <a:ext cx="2953227" cy="497285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E7A26F9D-0A48-46CF-ADBC-38AD02561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915" cy="49768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634" y="0"/>
            <a:ext cx="2953914" cy="49768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0264D2F8-63B6-42C1-8ACF-EC4294DDFFCC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673" y="4724003"/>
            <a:ext cx="5451792" cy="4475956"/>
          </a:xfrm>
          <a:prstGeom prst="rect">
            <a:avLst/>
          </a:prstGeom>
        </p:spPr>
        <p:txBody>
          <a:bodyPr vert="horz" lIns="91559" tIns="45779" rIns="91559" bIns="45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417"/>
            <a:ext cx="2953915" cy="49768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634" y="9446417"/>
            <a:ext cx="2953914" cy="49768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5231EA06-48F6-46E2-A0D0-96BCDED90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t.longdo.com/search/%E0%B8%A7%E0%B8%B4%E0%B8%99%E0%B8%B2%E0%B8%A8%E0%B8%A0%E0%B8%B1%E0%B8%A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4" y="4724400"/>
            <a:ext cx="5452110" cy="44751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4" y="4724400"/>
            <a:ext cx="5452110" cy="44751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hlinkClick r:id="rId3"/>
              </a:rPr>
              <a:t>วินาศภัย</a:t>
            </a:r>
            <a:r>
              <a:rPr lang="en-US" dirty="0" smtClean="0"/>
              <a:t> </a:t>
            </a:r>
            <a:r>
              <a:rPr lang="th-TH" dirty="0" smtClean="0"/>
              <a:t>ความเสียหายอย่างใด ๆ บรรดาที่ พึงประมาณเป็นเงินได้ และหมายความรวมถึงความสูญเสียในสิทธิ ผลประโยชน์หรือรายได้ด้วย.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EA06-48F6-46E2-A0D0-96BCDED906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EA06-48F6-46E2-A0D0-96BCDED9060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EA06-48F6-46E2-A0D0-96BCDED9060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EA06-48F6-46E2-A0D0-96BCDED9060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EA06-48F6-46E2-A0D0-96BCDED9060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EA06-48F6-46E2-A0D0-96BCDED9060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th-TH" dirty="0" smtClean="0"/>
              <a:t>สงวนลิขสิทธิ์โดยตลาดหลักทรัพย์แห่งประเทศไทย</a:t>
            </a:r>
            <a:r>
              <a:rPr lang="en-US" dirty="0" smtClean="0"/>
              <a:t> 	                        </a:t>
            </a:r>
            <a:fld id="{31B62B89-6A06-445B-8FBC-99E24823ED3D}" type="slidenum">
              <a:rPr lang="en-US" sz="1400" smtClean="0">
                <a:cs typeface="Cordia New" pitchFamily="34" charset="-34"/>
              </a:rPr>
              <a:pPr/>
              <a:t>25</a:t>
            </a:fld>
            <a:endParaRPr lang="en-US" sz="1400" dirty="0" smtClean="0">
              <a:cs typeface="Cordia New" pitchFamily="34" charset="-34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686" y="4724400"/>
            <a:ext cx="5073491" cy="4475163"/>
          </a:xfrm>
          <a:solidFill>
            <a:srgbClr val="FFFFFF"/>
          </a:solidFill>
          <a:ln/>
        </p:spPr>
        <p:txBody>
          <a:bodyPr/>
          <a:lstStyle/>
          <a:p>
            <a:pPr algn="thaiDist">
              <a:tabLst>
                <a:tab pos="456009" algn="l"/>
              </a:tabLst>
            </a:pPr>
            <a:r>
              <a:rPr lang="th-TH" sz="1400" b="1" u="sng" dirty="0">
                <a:latin typeface="Cordia New" pitchFamily="34" charset="-34"/>
                <a:cs typeface="FreesiaUPC" pitchFamily="34" charset="-34"/>
              </a:rPr>
              <a:t>สรุปสาระสำคัญ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	</a:t>
            </a:r>
          </a:p>
          <a:p>
            <a:pPr algn="thaiDist">
              <a:tabLst>
                <a:tab pos="456009" algn="l"/>
              </a:tabLst>
            </a:pPr>
            <a:r>
              <a:rPr lang="th-TH" sz="1400" dirty="0">
                <a:latin typeface="Cordia New" pitchFamily="34" charset="-34"/>
                <a:cs typeface="FreesiaUPC" pitchFamily="34" charset="-34"/>
              </a:rPr>
              <a:t>	ในแต่ละวันเราอาจต้องเจอความเสี่ยงอยู่รอบๆ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ตัว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แต่เราก็สามารถที่จะลดโอกาสที่จะเกิดความเสี่ยงหรือลดความสูญเสียได้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เช่น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เราควรจะเลือกขึ้นสะพานลอยแทนการข้ามถนนใต้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/>
            </a:r>
            <a:br>
              <a:rPr lang="en-US" sz="1400" dirty="0">
                <a:latin typeface="Cordia New" pitchFamily="34" charset="-34"/>
                <a:cs typeface="FreesiaUPC" pitchFamily="34" charset="-34"/>
              </a:rPr>
            </a:br>
            <a:r>
              <a:rPr lang="th-TH" sz="1400" dirty="0">
                <a:latin typeface="Cordia New" pitchFamily="34" charset="-34"/>
                <a:cs typeface="FreesiaUPC" pitchFamily="34" charset="-34"/>
              </a:rPr>
              <a:t>สะพานลอย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  </a:t>
            </a:r>
            <a:endParaRPr lang="en-US" sz="1400" dirty="0">
              <a:latin typeface="Cordia New" pitchFamily="34" charset="-34"/>
              <a:cs typeface="Times New Roman" pitchFamily="18" charset="0"/>
            </a:endParaRPr>
          </a:p>
          <a:p>
            <a:pPr algn="thaiDist">
              <a:tabLst>
                <a:tab pos="456009" algn="l"/>
              </a:tabLst>
            </a:pPr>
            <a:r>
              <a:rPr lang="en-US" sz="1400" dirty="0">
                <a:latin typeface="Cordia New" pitchFamily="34" charset="-34"/>
                <a:cs typeface="Times New Roman" pitchFamily="18" charset="0"/>
              </a:rPr>
              <a:t>	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และถ้าเราลดความเสี่ยงหรือลดความสูญเสียได้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ก็ถือว่าเป็นการประกันความมั่นคงทาง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/>
            </a:r>
            <a:br>
              <a:rPr lang="en-US" sz="1400" dirty="0">
                <a:latin typeface="Cordia New" pitchFamily="34" charset="-34"/>
                <a:cs typeface="FreesiaUPC" pitchFamily="34" charset="-34"/>
              </a:rPr>
            </a:br>
            <a:r>
              <a:rPr lang="th-TH" sz="1400" dirty="0">
                <a:latin typeface="Cordia New" pitchFamily="34" charset="-34"/>
                <a:cs typeface="FreesiaUPC" pitchFamily="34" charset="-34"/>
              </a:rPr>
              <a:t>การเงินอย่างหนึ่ง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เพราะถ้าเกิดความสูญเสีย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ไม่ว่าจะเป็นความสูญเสียทางด้านร่างกาย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จิตใจ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และทรัพย์สิน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เราก็จะมีเงินชดเชยที่ได้จากการทำประกันมาบรรเทาความเดือดร้อนทางการเงินได้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1400" dirty="0">
                <a:latin typeface="Cordia New" pitchFamily="34" charset="-34"/>
                <a:cs typeface="FreesiaUPC" pitchFamily="34" charset="-34"/>
              </a:rPr>
              <a:t>และ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/>
            </a:r>
            <a:br>
              <a:rPr lang="en-US" sz="1400" dirty="0">
                <a:latin typeface="Cordia New" pitchFamily="34" charset="-34"/>
                <a:cs typeface="FreesiaUPC" pitchFamily="34" charset="-34"/>
              </a:rPr>
            </a:br>
            <a:r>
              <a:rPr lang="th-TH" sz="1400" dirty="0">
                <a:latin typeface="Cordia New" pitchFamily="34" charset="-34"/>
                <a:cs typeface="FreesiaUPC" pitchFamily="34" charset="-34"/>
              </a:rPr>
              <a:t>ไม่เป็นภาระให้กับครอบครัว</a:t>
            </a:r>
            <a:r>
              <a:rPr lang="en-US" sz="1400" dirty="0">
                <a:latin typeface="Cordia New" pitchFamily="34" charset="-34"/>
                <a:cs typeface="FreesiaUPC" pitchFamily="34" charset="-34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A93879-3316-421C-8B16-ACE0E313EC65}" type="datetimeFigureOut">
              <a:rPr lang="en-US" smtClean="0"/>
              <a:pPr/>
              <a:t>23/08/2011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FC864B-6584-49DB-862C-11D40187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382000" cy="1524000"/>
          </a:xfrm>
        </p:spPr>
        <p:txBody>
          <a:bodyPr>
            <a:normAutofit fontScale="90000"/>
          </a:bodyPr>
          <a:lstStyle/>
          <a:p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การวางแผนเพื่อหลักประกันของชีวิต(ต่อ)</a:t>
            </a:r>
            <a:endParaRPr lang="en-US" sz="60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667000" y="1752600"/>
          <a:ext cx="3325813" cy="4495800"/>
        </p:xfrm>
        <a:graphic>
          <a:graphicData uri="http://schemas.openxmlformats.org/presentationml/2006/ole">
            <p:oleObj spid="_x0000_s1026" name="Photo Editor Photo" r:id="rId3" imgW="5514286" imgH="74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MCj028125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3505200"/>
            <a:ext cx="2500312" cy="3157538"/>
          </a:xfrm>
          <a:prstGeom prst="rect">
            <a:avLst/>
          </a:prstGeom>
          <a:noFill/>
        </p:spPr>
      </p:pic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395288" y="476250"/>
            <a:ext cx="83058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0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ผู้เกี่ยวข้องในสัญญาประกันภัย</a:t>
            </a:r>
            <a:r>
              <a:rPr lang="en-US" sz="40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dirty="0">
              <a:solidFill>
                <a:srgbClr val="CC0066"/>
              </a:solidFill>
              <a:latin typeface="Angsana New" pitchFamily="18" charset="-34"/>
              <a:cs typeface="Angsana New" pitchFamily="18" charset="-34"/>
            </a:endParaRPr>
          </a:p>
          <a:p>
            <a:pPr algn="just">
              <a:spcBef>
                <a:spcPct val="20000"/>
              </a:spcBef>
            </a:pPr>
            <a:r>
              <a:rPr lang="th-TH" sz="39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ผู้เกี่ยวข้องมี</a:t>
            </a:r>
            <a:r>
              <a:rPr lang="en-US" sz="39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3  </a:t>
            </a:r>
            <a:r>
              <a:rPr lang="th-TH" sz="39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ฝ่าย</a:t>
            </a:r>
            <a:r>
              <a:rPr lang="en-US" sz="39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9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ดังนี้</a:t>
            </a:r>
            <a:endParaRPr lang="th-TH" dirty="0">
              <a:solidFill>
                <a:srgbClr val="CC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228600" y="2133600"/>
            <a:ext cx="84582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ผู้รับประกันภัย</a:t>
            </a:r>
            <a:r>
              <a:rPr lang="en-US" sz="3800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8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38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8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บริษัทประกันภัย</a:t>
            </a: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ผู้เอาประกัน</a:t>
            </a:r>
            <a:r>
              <a:rPr lang="en-US" sz="3800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8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38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8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ผู้ให้สัญญาว่าจะส่งเบี้ยประกันให้แก่ผู้รับประกันตามสัญญาที่ระบุไว้</a:t>
            </a:r>
            <a:endParaRPr lang="en-US" sz="3800" b="1" dirty="0">
              <a:solidFill>
                <a:srgbClr val="CC0066"/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ผู้รับประโยชน์ </a:t>
            </a:r>
            <a:r>
              <a:rPr lang="th-TH" sz="38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คือ บุคคลที่ผู้เอาประกันระบุไว้ในสัญญา</a:t>
            </a:r>
            <a:r>
              <a:rPr lang="en-US" sz="38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8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หรือตัวผู้ประกันภัยเองก็ได้</a:t>
            </a:r>
            <a:endParaRPr lang="th-TH" dirty="0">
              <a:solidFill>
                <a:srgbClr val="CC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 lvl="0"/>
            <a:r>
              <a:rPr lang="en-US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การวางแผนประกัน</a:t>
            </a:r>
            <a:endParaRPr lang="en-US" sz="4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การวางแผนการประกัน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  </a:t>
            </a:r>
          </a:p>
          <a:p>
            <a:pPr algn="thaiDist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การวางแผนเพื่อเตรียมรับความไม่แน่นอนที่จะเกิดขึ้นในอนาคต  ไม่ว่าจะเกิดขึ้นกับตัวเรา  ครอบครัวของเรา  ทรัพย์สินของเรา  หรือธุรกิจของเรา  การวางแผนที่ดีจะช่วยบรรเทาความเสียหายที่เกิดขึ้นได้</a:t>
            </a:r>
          </a:p>
          <a:p>
            <a:pPr algn="thaiDist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   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029200" y="3582987"/>
          <a:ext cx="4114800" cy="3275013"/>
        </p:xfrm>
        <a:graphic>
          <a:graphicData uri="http://schemas.openxmlformats.org/presentationml/2006/ole">
            <p:oleObj spid="_x0000_s7170" name="Photo Editor Photo" r:id="rId3" imgW="3638095" imgH="289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 lvl="0"/>
            <a:r>
              <a:rPr lang="en-US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การวางแผนประกัน</a:t>
            </a:r>
            <a:endParaRPr lang="en-US" sz="4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162800" cy="489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016399" y="3244334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ลดความเสี่ยง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 lvl="0"/>
            <a:r>
              <a:rPr lang="en-US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การวางแผนประกัน</a:t>
            </a:r>
            <a:endParaRPr lang="en-US" sz="4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หลักในการวางแผนประกันภัย</a:t>
            </a:r>
            <a:br>
              <a:rPr lang="th-TH" sz="4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1. ต้องรู้วัตถุประสงค์ของการประกันภัย</a:t>
            </a:r>
            <a:br>
              <a:rPr lang="th-TH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2. ต้องรู้ความจำเป็นหรือวงเงินที่ต้องการประกัน</a:t>
            </a:r>
            <a:br>
              <a:rPr lang="th-TH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3. ต้องรู้ขอบข่ายที่ต้องการประกัน</a:t>
            </a:r>
            <a:br>
              <a:rPr lang="th-TH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4. ต้องรู้ช่วงระยะเวลาที่ต้องการให้มีการคุ้มครอง</a:t>
            </a:r>
            <a:br>
              <a:rPr lang="th-TH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5. ต้องรู้รูปแบบการประกันที่สามารถตอบสนองความต้องการของเรา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ประโยชน์ของการทำประกันชีวิต</a:t>
            </a:r>
            <a:endParaRPr lang="en-US" sz="4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1219200"/>
            <a:ext cx="5315037" cy="46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38138" indent="-338138">
              <a:spcBef>
                <a:spcPct val="50000"/>
              </a:spcBef>
              <a:buFontTx/>
              <a:buChar char="•"/>
              <a:defRPr/>
            </a:pPr>
            <a:r>
              <a:rPr lang="th-TH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ประกันความเสี่ยงครอบครัว</a:t>
            </a:r>
            <a:endParaRPr lang="en-US" sz="3500" b="1" dirty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  <a:p>
            <a:pPr marL="338138" indent="-338138">
              <a:spcBef>
                <a:spcPct val="50000"/>
              </a:spcBef>
              <a:buFontTx/>
              <a:buChar char="•"/>
              <a:defRPr/>
            </a:pPr>
            <a:r>
              <a:rPr lang="th-TH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ประกันความเสี่ยงตัวเอง </a:t>
            </a:r>
            <a:endParaRPr lang="en-US" sz="3500" b="1" dirty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  <a:p>
            <a:pPr marL="338138" indent="-338138">
              <a:spcBef>
                <a:spcPct val="50000"/>
              </a:spcBef>
              <a:buFontTx/>
              <a:buChar char="•"/>
              <a:defRPr/>
            </a:pPr>
            <a:r>
              <a:rPr lang="th-TH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ประกันเงินออม</a:t>
            </a:r>
          </a:p>
          <a:p>
            <a:pPr marL="338138" indent="-338138">
              <a:spcBef>
                <a:spcPct val="50000"/>
              </a:spcBef>
              <a:buFontTx/>
              <a:buChar char="•"/>
              <a:defRPr/>
            </a:pPr>
            <a:r>
              <a:rPr lang="th-TH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สิทธิประโยชน์ทาง</a:t>
            </a:r>
            <a:r>
              <a:rPr lang="th-TH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ภาษี</a:t>
            </a:r>
            <a:endParaRPr lang="en-US" sz="35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  <a:p>
            <a:pPr marL="338138" indent="-338138">
              <a:spcBef>
                <a:spcPct val="50000"/>
              </a:spcBef>
              <a:buFontTx/>
              <a:buChar char="•"/>
              <a:defRPr/>
            </a:pPr>
            <a:r>
              <a:rPr lang="th-TH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ลดภาระของสังคม</a:t>
            </a:r>
          </a:p>
          <a:p>
            <a:pPr marL="338138" indent="-338138">
              <a:spcBef>
                <a:spcPct val="50000"/>
              </a:spcBef>
              <a:buFontTx/>
              <a:buChar char="•"/>
              <a:defRPr/>
            </a:pPr>
            <a:r>
              <a:rPr lang="th-TH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ประโยชน์ต่อประเทศชาติ</a:t>
            </a:r>
            <a:endParaRPr lang="th-TH" sz="3500" b="1" dirty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181600" y="2895600"/>
          <a:ext cx="3561352" cy="3686175"/>
        </p:xfrm>
        <a:graphic>
          <a:graphicData uri="http://schemas.openxmlformats.org/presentationml/2006/ole">
            <p:oleObj spid="_x0000_s6146" name="Photo Editor Photo" r:id="rId3" imgW="4323810" imgH="447619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 lvl="0"/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3. รูปแบบของการประกันชีวิต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        การประกันภัยสามารถแบ่งเป็น 2 ประเภทใหญ่ๆ  คือ</a:t>
            </a:r>
            <a:br>
              <a:rPr lang="th-TH" sz="28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       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1905000"/>
          <a:ext cx="487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1676400"/>
            <a:ext cx="403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1. การประกันชีวิต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  เป็นการคุ้มครองความสูญเสียที่เกิดขึ้นกับชีวิตผู้เอาประกันภัย  โดยกำหนดเป็นวงเงินชดเชยที่แน่นอนตามทุนประกันที่ระบุไว้  นอกจากนี้ยังสามารถให้คุ้มครองครอบคลุมถึงการทุพลภาพ , การเจ็บป่วย , โรคร้ายแรง , อุบัติเหตุ  หรือเงินชดเชยรายได้จากการหยุดงาน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ClrTx/>
              <a:buSzPct val="90000"/>
              <a:buAutoNum type="arabicPeriod"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ชนิดไม่มีเงินปันผล</a:t>
            </a:r>
          </a:p>
          <a:p>
            <a:pPr marL="624078" indent="-514350">
              <a:buClrTx/>
              <a:buSzPct val="90000"/>
              <a:buAutoNum type="arabicPeriod"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ชนิดมีเงินปันผล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การประกันชีวิตแบ่งออกเป็น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ชนิด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 lvl="0"/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3. รูปแบบของการประกันชีวิต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        การประกันภัยสามารถแบ่งเป็น 2 ประเภทใหญ่ๆ  คือ</a:t>
            </a:r>
            <a:br>
              <a:rPr lang="th-TH" sz="28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       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1905000"/>
          <a:ext cx="487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1981200"/>
            <a:ext cx="4038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2. การประกันวินาศภัย 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เป็นการคุ้มครองความสูญเสียที่เกิดขึ้นกับทรัพย์สินผู้เอาประกันภัย  โดยกำหนดในรูปทุนประกันตามมูลค่าทรัพย์สิน  หากมีความสูญเสียเกิดขึ้น  จะมีการชดเชยตามความเสียหายที่เกิดขึ้นจริง  แต่ไม่เกินทุนประกัน  ได้แก่  การประกันไฟ , ประกันรถยนต์ , ประกันอุบัติเหตุส่วนบุคคล , ประกันการเดินทาง , ประกันภัยขนส่งทางทะเล  และการประกันภัยเบ็ดเตล็ด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4. การเลือกซื้อกรมธรรม์ประกันชีวิต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524000"/>
            <a:ext cx="6324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6863" indent="-296863">
              <a:spcBef>
                <a:spcPct val="50000"/>
              </a:spcBef>
              <a:buFontTx/>
              <a:buChar char="•"/>
              <a:defRPr/>
            </a:pP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กรมธรรม์แบบไหนที่เหมาะกับความจำเป็นของตน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 </a:t>
            </a:r>
            <a:endParaRPr lang="th-TH" sz="4000" dirty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  <a:p>
            <a:pPr marL="296863" indent="-296863">
              <a:spcBef>
                <a:spcPct val="50000"/>
              </a:spcBef>
              <a:buFontTx/>
              <a:buChar char="•"/>
              <a:defRPr/>
            </a:pP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ความสามารถที่จะจ่ายเบี้ยประกันมีมากน้อยแค่ไหน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 </a:t>
            </a:r>
            <a:endParaRPr lang="th-TH" sz="4000" dirty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4800600" y="3352800"/>
          <a:ext cx="4114800" cy="3275013"/>
        </p:xfrm>
        <a:graphic>
          <a:graphicData uri="http://schemas.openxmlformats.org/presentationml/2006/ole">
            <p:oleObj spid="_x0000_s9219" name="Photo Editor Photo" r:id="rId3" imgW="3638095" imgH="289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4. การเลือกซื้อกรมธรรม์ประกันชีวิต</a:t>
            </a: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5715000" y="4418042"/>
          <a:ext cx="3429000" cy="2729177"/>
        </p:xfrm>
        <a:graphic>
          <a:graphicData uri="http://schemas.openxmlformats.org/presentationml/2006/ole">
            <p:oleObj spid="_x0000_s10242" name="Photo Editor Photo" r:id="rId4" imgW="3638095" imgH="2895238" progId="">
              <p:embed/>
            </p:oleObj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1371600"/>
            <a:ext cx="8077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spcBef>
                <a:spcPct val="50000"/>
              </a:spcBef>
              <a:tabLst>
                <a:tab pos="1206500" algn="l"/>
              </a:tabLst>
              <a:defRPr/>
            </a:pPr>
            <a:r>
              <a:rPr lang="th-TH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FreesiaUPC" pitchFamily="34" charset="-34"/>
              </a:rPr>
              <a:t>กรมธรรม์แบบไหนที่เหมาะกับความจำเป็นของตน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FreesiaUPC" pitchFamily="34" charset="-34"/>
              </a:rPr>
              <a:t>:</a:t>
            </a:r>
          </a:p>
          <a:p>
            <a:pPr marL="533400" indent="-533400">
              <a:spcBef>
                <a:spcPct val="50000"/>
              </a:spcBef>
              <a:tabLst>
                <a:tab pos="1206500" algn="l"/>
              </a:tabLs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FreesiaUPC" pitchFamily="34" charset="-34"/>
              </a:rPr>
              <a:t>ประเภทของกรมธรรม์ประกันชีวิต</a:t>
            </a:r>
          </a:p>
          <a:p>
            <a:pPr marL="1447800" lvl="2" indent="-533400">
              <a:buFontTx/>
              <a:buAutoNum type="arabicPeriod"/>
              <a:tabLst>
                <a:tab pos="1206500" algn="l"/>
              </a:tabLst>
              <a:defRPr/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แบบชั่วระยะเวลา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(Term Insurance)</a:t>
            </a:r>
          </a:p>
          <a:p>
            <a:pPr marL="1447800" lvl="2" indent="-533400">
              <a:buFontTx/>
              <a:buAutoNum type="arabicPeriod"/>
              <a:tabLst>
                <a:tab pos="1206500" algn="l"/>
              </a:tabLst>
              <a:defRPr/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แบบตลอดชีพ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(Whole-Life Insurance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1447800" lvl="2" indent="-533400">
              <a:buFontTx/>
              <a:buAutoNum type="arabicPeriod"/>
              <a:tabLst>
                <a:tab pos="1206500" algn="l"/>
              </a:tabLst>
              <a:defRPr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แบบสะสมทรัพย์ (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Endowment Insurance)</a:t>
            </a:r>
          </a:p>
          <a:p>
            <a:pPr marL="1447800" lvl="2" indent="-533400">
              <a:buFontTx/>
              <a:buAutoNum type="arabicPeriod"/>
              <a:tabLst>
                <a:tab pos="1206500" algn="l"/>
              </a:tabLst>
              <a:defRPr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แบบเงินได้ประจำ (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Annuity Insurance) </a:t>
            </a:r>
          </a:p>
          <a:p>
            <a:pPr marL="1447800" lvl="2" indent="-533400">
              <a:tabLst>
                <a:tab pos="1206500" algn="l"/>
              </a:tabLst>
              <a:defRPr/>
            </a:pPr>
            <a:endParaRPr lang="th-TH" sz="3600" dirty="0">
              <a:latin typeface="Cordia New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219200"/>
          <a:ext cx="7696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8382000" cy="9144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การประกัน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228600"/>
            <a:ext cx="8229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spcBef>
                <a:spcPct val="50000"/>
              </a:spcBef>
              <a:tabLst>
                <a:tab pos="1206500" algn="l"/>
              </a:tabLst>
              <a:defRPr/>
            </a:pPr>
            <a:r>
              <a:rPr lang="th-TH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FreesiaUPC" pitchFamily="34" charset="-34"/>
              </a:rPr>
              <a:t>ประเภท</a:t>
            </a:r>
            <a:r>
              <a:rPr lang="th-TH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FreesiaUPC" pitchFamily="34" charset="-34"/>
              </a:rPr>
              <a:t>ของกรมธรรม์ประกันชีวิต</a:t>
            </a:r>
          </a:p>
          <a:p>
            <a:pPr marL="1447800" lvl="2" indent="-533400">
              <a:tabLst>
                <a:tab pos="1206500" algn="l"/>
              </a:tabLst>
              <a:defRPr/>
            </a:pP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แบบ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ชั่วระยะเวลา </a:t>
            </a:r>
            <a:r>
              <a:rPr lang="en-US" sz="4400" b="1" dirty="0">
                <a:latin typeface="Angsana New" pitchFamily="18" charset="-34"/>
                <a:cs typeface="Angsana New" pitchFamily="18" charset="-34"/>
              </a:rPr>
              <a:t>(Term Insurance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0" lvl="2" indent="914400" algn="thaiDist">
              <a:defRPr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คือ การประกันชีวิตที่มีการกำหนดระยะเวลาที่แน่นอนที่บริษัทประกันจะคุ้มครองหรือชดเชยค่าสูญเสียให้ผู้เอาประกัน โดยผู้เอาประกันจะต้องจ่ายค่าเบี้ยประกันทุกๆ งวด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ตามระยะเวลาที่กำหนดในสัญญา หากผู้เอาประกันไม่ได้เสียชีวิตภายในระยะเวลาที่กำหนด ผู้เอาประกันก็เสียค่าเบี้ยประกันทั้งหมดให้บริษัทประกันและจะไม่ได้เงินชดเชยใดๆ เลย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52872"/>
          </a:xfrm>
        </p:spPr>
        <p:txBody>
          <a:bodyPr>
            <a:normAutofit fontScale="92500" lnSpcReduction="10000"/>
          </a:bodyPr>
          <a:lstStyle/>
          <a:p>
            <a:pPr marL="1447800" lvl="2" indent="-1447800">
              <a:buNone/>
              <a:tabLst>
                <a:tab pos="1206500" algn="l"/>
              </a:tabLst>
              <a:defRPr/>
            </a:pPr>
            <a:r>
              <a:rPr lang="th-TH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FreesiaUPC" pitchFamily="34" charset="-34"/>
              </a:rPr>
              <a:t>ประเภทของกรมธรรม์ประกันชีวิต</a:t>
            </a:r>
          </a:p>
          <a:p>
            <a:pPr marL="1447800" lvl="2" indent="-533400">
              <a:buNone/>
              <a:tabLst>
                <a:tab pos="1206500" algn="l"/>
              </a:tabLst>
              <a:defRPr/>
            </a:pPr>
            <a:r>
              <a:rPr lang="en-US" sz="4300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300" b="1" dirty="0" smtClean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300" b="1" dirty="0" smtClean="0">
                <a:latin typeface="Angsana New" pitchFamily="18" charset="-34"/>
                <a:cs typeface="Angsana New" pitchFamily="18" charset="-34"/>
              </a:rPr>
              <a:t>แบบตลอดชีพ </a:t>
            </a:r>
            <a:r>
              <a:rPr lang="en-US" sz="4300" b="1" dirty="0" smtClean="0">
                <a:latin typeface="Angsana New" pitchFamily="18" charset="-34"/>
                <a:cs typeface="Angsana New" pitchFamily="18" charset="-34"/>
              </a:rPr>
              <a:t>(Whole-Life Insurance)</a:t>
            </a:r>
          </a:p>
          <a:p>
            <a:pPr marL="0" lvl="2" indent="914400" algn="thaiDist">
              <a:buNone/>
              <a:defRPr/>
            </a:pP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39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กรมธรรม์ที่ให้ความคุ้มครองแก่ผู้เอาประกันตลอดชีวิตไม่ว่าผู้เอาประกันจะเสียชีวิตเมื่อใดก็ตาม</a:t>
            </a:r>
            <a:r>
              <a:rPr lang="en-US" sz="39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บริษัทประกันจะจ่ายเงินตามที่ตกลงไว้ให้แก่ผู้รับผลประโยชน์</a:t>
            </a:r>
            <a:r>
              <a:rPr lang="en-US" sz="39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เนื่องจากเป็นกรมธรรม์ที่มีระยะเวลายาวนานมาก</a:t>
            </a:r>
            <a:r>
              <a:rPr lang="en-US" sz="39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39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9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คุ้มครองไปตลอดชีวิต</a:t>
            </a:r>
            <a:r>
              <a:rPr lang="en-US" sz="39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9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ฉะนั้นจะมีเบี้ยประกันค่อนข้างสูง</a:t>
            </a:r>
            <a:r>
              <a:rPr lang="en-US" sz="39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9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และยังต้องเสียเบี้ยประกันเป็นระยะเวลานาน</a:t>
            </a:r>
            <a:r>
              <a:rPr lang="en-US" sz="39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แต่ข้อดีคือ</a:t>
            </a:r>
            <a:r>
              <a:rPr lang="en-US" sz="39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ครอบครัวที่อยู่ข้างหลังแน่ใจได้ว่าบริษัทประกันชีวิตต้องจ่ายเงินให้ผู้รับผลประโยชน์ในท้ายที่สุด</a:t>
            </a:r>
            <a:r>
              <a:rPr lang="en-US" sz="39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เพราะไม่มีใครหลีกเลี่ยงความตายได้</a:t>
            </a:r>
            <a:r>
              <a:rPr lang="en-US" sz="39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39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228600"/>
            <a:ext cx="82296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spcBef>
                <a:spcPct val="50000"/>
              </a:spcBef>
              <a:tabLst>
                <a:tab pos="1206500" algn="l"/>
              </a:tabLst>
              <a:defRPr/>
            </a:pPr>
            <a:r>
              <a:rPr lang="th-TH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FreesiaUPC" pitchFamily="34" charset="-34"/>
              </a:rPr>
              <a:t>ประเภท</a:t>
            </a:r>
            <a:r>
              <a:rPr lang="th-TH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FreesiaUPC" pitchFamily="34" charset="-34"/>
              </a:rPr>
              <a:t>ของกรมธรรม์ประกันชีวิต</a:t>
            </a:r>
          </a:p>
          <a:p>
            <a:pPr marL="1447800" lvl="2" indent="-533400">
              <a:tabLst>
                <a:tab pos="1206500" algn="l"/>
              </a:tabLst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แบบสะสมทรัพย์ (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Endowment Insurance)</a:t>
            </a:r>
          </a:p>
          <a:p>
            <a:pPr marL="0" lvl="2" indent="914400" algn="thaiDist">
              <a:defRPr/>
            </a:pP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เป็นแบบที่นิยมมากกว่า 2 แบบแรก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หากผู้เอาประกันมีอายุยืนยาวจนครบกำหนดสัญญา บริษัทประกันก็จะจ่ายเงินเอาประกันให้ผู้เอาประกัน แต่ถ้าผู้เอาประกันเสียชีวิตไปก่อน บริษัทประกันก็จะจ่ายเงินให้กับผู้รับผลประโยชน์ เบี้ยประกันจะสูงกว่าสองแบบแรก เพราะบริษัทประกันต้องรับความเสี่ยงทั้งสองข้างคือไม่ว่าจะเสียชีวิตหรือไม่ บริษัทประกันก็ต้องเสียเงินให้กับผู้เอาประกัน แต่ประโยชน์ต่อผู้เอาประกันก็มีมาก เพราะถ้าผู้เอาประกันไม่เสียชีวิต ก็ยังได้เงินคืนจากบริษัทประกัน ถือเป็นการสะสมทรัพย์อีกทางหนึ่ง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228600"/>
            <a:ext cx="82296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spcBef>
                <a:spcPct val="50000"/>
              </a:spcBef>
              <a:tabLst>
                <a:tab pos="1206500" algn="l"/>
              </a:tabLs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FreesiaUPC" pitchFamily="34" charset="-34"/>
              </a:rPr>
              <a:t>ประเภท</a:t>
            </a:r>
            <a:r>
              <a:rPr lang="th-TH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FreesiaUPC" pitchFamily="34" charset="-34"/>
              </a:rPr>
              <a:t>ของกรมธรรม์ประกันชีวิต</a:t>
            </a:r>
          </a:p>
          <a:p>
            <a:pPr marL="1447800" lvl="2" indent="-533400">
              <a:tabLst>
                <a:tab pos="1206500" algn="l"/>
              </a:tabLst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แบบเงินได้ประจำ (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Annuity Insurance) </a:t>
            </a:r>
          </a:p>
          <a:p>
            <a:pPr marL="0" lvl="2" indent="914400" algn="thaiDist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บริษัทประกันจะจ่ายเงินให้ผู้เอาประกัน เมื่อผู้เอาประกันอายุครบ 55 หรือ 60 ปีเป็นต้นไป แล้วแต่เงื่อนไขโดยบริษัทจะจ่ายเงินให้เป็นงวดๆ งวดละเท่าๆ กัน สำหรับระยะเวลาที่จ่ายเงินจะยาวเท่าไรนั้นขึ้นกับข้อตกลง คล้ายๆ กับที่รัฐบาลจ่ายเงินบำนาญให้กับข้าราชการที่เกษียณอายุ จึงเรียกได้อีกอย่างว่า </a:t>
            </a:r>
            <a:r>
              <a:rPr lang="th-TH" sz="3600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“การประกันชีวิตแบบบำนาญ”</a:t>
            </a:r>
            <a:r>
              <a:rPr lang="en-US" sz="3600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การประกันชีวิตแบบนี้ต่างจากแบบอื่นๆ ตรงที่เป็นการจ่ายเงินเพื่อความอยู่รอดของผู้เอาประกัน ไม่ใช่จ่ายเงินเมื่อผู้เอาประกันเสียชีวิ</a:t>
            </a:r>
            <a:r>
              <a:rPr lang="th-TH" sz="36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ตแล้ว </a:t>
            </a:r>
            <a:r>
              <a:rPr lang="th-TH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งินที่บริษัทประกันจ่ายให้ผู้เอาประกันนั้นมีวัตถุประสงค์เพื่อเลี้ยงชีพในยามชราที่ผู้เอาประกันไม่สามารถทำงานหารายได้ได้เองโดยที่ไม่เป็นภาระกับผู้อื่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4. การเลือกซื้อกรมธรรม์ประกันชีวิต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457200" y="2057400"/>
          <a:ext cx="3100388" cy="3886200"/>
        </p:xfrm>
        <a:graphic>
          <a:graphicData uri="http://schemas.openxmlformats.org/presentationml/2006/ole">
            <p:oleObj spid="_x0000_s12291" name="Photo Editor Photo" r:id="rId4" imgW="3866667" imgH="4847619" progId="">
              <p:embed/>
            </p:oleObj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57600" y="2133600"/>
            <a:ext cx="5105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 smtClean="0">
                <a:latin typeface="Angsana New" pitchFamily="18" charset="-34"/>
                <a:cs typeface="FreesiaUPC" pitchFamily="34" charset="-34"/>
              </a:rPr>
              <a:t>ก่อนเลือกซื้อประกัน</a:t>
            </a:r>
          </a:p>
          <a:p>
            <a:pPr>
              <a:spcBef>
                <a:spcPct val="50000"/>
              </a:spcBef>
              <a:defRPr/>
            </a:pPr>
            <a:r>
              <a:rPr lang="th-TH" sz="3600" b="1" dirty="0" smtClean="0">
                <a:latin typeface="Angsana New" pitchFamily="18" charset="-34"/>
                <a:cs typeface="FreesiaUPC" pitchFamily="34" charset="-34"/>
              </a:rPr>
              <a:t>ควรพิจารณาความสามารถ</a:t>
            </a:r>
            <a:r>
              <a:rPr lang="th-TH" sz="3600" b="1" dirty="0">
                <a:latin typeface="Angsana New" pitchFamily="18" charset="-34"/>
                <a:cs typeface="FreesiaUPC" pitchFamily="34" charset="-34"/>
              </a:rPr>
              <a:t>ที่จะจ่ายเบี้ย</a:t>
            </a:r>
            <a:r>
              <a:rPr lang="th-TH" sz="3600" b="1" dirty="0" smtClean="0">
                <a:latin typeface="Angsana New" pitchFamily="18" charset="-34"/>
                <a:cs typeface="FreesiaUPC" pitchFamily="34" charset="-34"/>
              </a:rPr>
              <a:t>ประกันมี</a:t>
            </a:r>
            <a:r>
              <a:rPr lang="th-TH" sz="3600" b="1" dirty="0">
                <a:latin typeface="Angsana New" pitchFamily="18" charset="-34"/>
                <a:cs typeface="FreesiaUPC" pitchFamily="34" charset="-34"/>
              </a:rPr>
              <a:t>มากน้อยแค่</a:t>
            </a:r>
            <a:r>
              <a:rPr lang="th-TH" sz="3600" b="1" dirty="0" smtClean="0">
                <a:latin typeface="Angsana New" pitchFamily="18" charset="-34"/>
                <a:cs typeface="FreesiaUPC" pitchFamily="34" charset="-34"/>
              </a:rPr>
              <a:t>ไหน</a:t>
            </a:r>
          </a:p>
          <a:p>
            <a:pPr>
              <a:spcBef>
                <a:spcPct val="50000"/>
              </a:spcBef>
              <a:defRPr/>
            </a:pPr>
            <a:r>
              <a:rPr lang="th-TH" sz="3600" b="1" dirty="0" smtClean="0">
                <a:latin typeface="Angsana New" pitchFamily="18" charset="-34"/>
                <a:cs typeface="FreesiaUPC" pitchFamily="34" charset="-34"/>
              </a:rPr>
              <a:t>ควรเหมาะสมกับรายได้ และรายจ่าย</a:t>
            </a:r>
          </a:p>
          <a:p>
            <a:pPr>
              <a:spcBef>
                <a:spcPct val="50000"/>
              </a:spcBef>
              <a:defRPr/>
            </a:pPr>
            <a:r>
              <a:rPr lang="th-TH" sz="3600" b="1" dirty="0" smtClean="0">
                <a:latin typeface="Angsana New" pitchFamily="18" charset="-34"/>
                <a:cs typeface="FreesiaUPC" pitchFamily="34" charset="-34"/>
              </a:rPr>
              <a:t>และเลือกประเภทของการประกันให้เกิดประโยชน์สูงสุด</a:t>
            </a:r>
            <a:endParaRPr lang="th-TH" sz="3600" b="1" dirty="0"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12192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6863" indent="-296863">
              <a:spcBef>
                <a:spcPct val="50000"/>
              </a:spcBef>
              <a:buFontTx/>
              <a:buChar char="•"/>
              <a:defRPr/>
            </a:pPr>
            <a:r>
              <a:rPr lang="th-TH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ความสามารถ</a:t>
            </a: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ที่จะจ่ายเบี้ยประกันมีมากน้อยแค่ไหน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 </a:t>
            </a:r>
            <a:endParaRPr lang="th-TH" sz="4000" dirty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990600"/>
            <a:ext cx="855186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38138" indent="-338138" algn="thaiDist">
              <a:spcBef>
                <a:spcPct val="50000"/>
              </a:spcBef>
              <a:buFontTx/>
              <a:buChar char="•"/>
              <a:defRPr/>
            </a:pP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ความเสี่ยงคือโอกาสที่จะเกิดเหตุการณ์ไม่ปกติขึ้น</a:t>
            </a:r>
          </a:p>
          <a:p>
            <a:pPr marL="338138" indent="-338138" algn="thaiDist">
              <a:spcBef>
                <a:spcPct val="50000"/>
              </a:spcBef>
              <a:buFontTx/>
              <a:buChar char="•"/>
              <a:defRPr/>
            </a:pP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การลดความเสี่ยง หรือ การลดความสูญเสีย ถือเป็นการประกันความมั่นคงทางการเงินอย่างหนึ่ง  </a:t>
            </a:r>
          </a:p>
          <a:p>
            <a:pPr marL="338138" indent="-338138" algn="thaiDist">
              <a:spcBef>
                <a:spcPct val="50000"/>
              </a:spcBef>
              <a:buFontTx/>
              <a:buChar char="•"/>
              <a:defRPr/>
            </a:pP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ประกันเป็น</a:t>
            </a: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การประกันความมั่นคงทางการเงิน </a:t>
            </a:r>
            <a:b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โดยการบรรเทาความสูญเสียทางการเงินเมื่อเกิดเหตุการณ์</a:t>
            </a:r>
            <a:b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ไม่ปกติ</a:t>
            </a:r>
            <a:r>
              <a:rPr lang="th-TH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ขึ้น</a:t>
            </a:r>
          </a:p>
          <a:p>
            <a:pPr marL="338138" indent="-338138" algn="thaiDist">
              <a:spcBef>
                <a:spcPct val="50000"/>
              </a:spcBef>
              <a:buFontTx/>
              <a:buChar char="•"/>
              <a:defRPr/>
            </a:pPr>
            <a:r>
              <a:rPr lang="th-TH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พิจารณาการประกันให้เหมาะสมกับแต่ละบุคคล</a:t>
            </a:r>
            <a:endParaRPr lang="th-TH" sz="4000" dirty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สรุป</a:t>
            </a:r>
            <a:r>
              <a:rPr lang="th-TH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สาระสำคัญ</a:t>
            </a:r>
            <a:endParaRPr lang="th-TH" sz="4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FreesiaUPC" pitchFamily="34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11856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การวางแผนประกัน</a:t>
            </a:r>
            <a:endParaRPr lang="en-US" sz="4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ความเสี่ยงและการประกันชีวิต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 :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 </a:t>
            </a:r>
            <a:b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</a:br>
            <a:r>
              <a:rPr lang="th-TH" sz="36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ความเสี่ยง หรือ ความเสี่ยงภัย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33800" y="2514600"/>
            <a:ext cx="4191000" cy="838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4000" b="1">
                <a:cs typeface="FreesiaUPC" pitchFamily="34" charset="-34"/>
              </a:rPr>
              <a:t>ความเสี่ยงคืออะไร</a:t>
            </a:r>
            <a:r>
              <a:rPr lang="en-US" sz="4000" b="1">
                <a:cs typeface="FreesiaUPC" pitchFamily="34" charset="-34"/>
              </a:rPr>
              <a:t>?</a:t>
            </a:r>
            <a:endParaRPr lang="th-TH" sz="4000" b="1">
              <a:cs typeface="FreesiaUPC" pitchFamily="34" charset="-34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81000" y="2133600"/>
          <a:ext cx="2819400" cy="4230753"/>
        </p:xfrm>
        <a:graphic>
          <a:graphicData uri="http://schemas.openxmlformats.org/presentationml/2006/ole">
            <p:oleObj spid="_x0000_s2050" name="Photo Editor Photo" r:id="rId3" imgW="5552381" imgH="8333333" progId="">
              <p:embed/>
            </p:oleObj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33800" y="3505200"/>
            <a:ext cx="5181600" cy="2590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600" b="1" dirty="0" smtClean="0">
                <a:solidFill>
                  <a:srgbClr val="990099"/>
                </a:solidFill>
                <a:cs typeface="FreesiaUPC" pitchFamily="34" charset="-34"/>
              </a:rPr>
              <a:t>คือ</a:t>
            </a:r>
            <a:r>
              <a:rPr lang="th-TH" sz="3600" dirty="0" smtClean="0">
                <a:solidFill>
                  <a:srgbClr val="990099"/>
                </a:solidFill>
                <a:cs typeface="FreesiaUPC" pitchFamily="34" charset="-34"/>
              </a:rPr>
              <a:t> </a:t>
            </a:r>
            <a:endParaRPr lang="th-TH" sz="3600" dirty="0">
              <a:solidFill>
                <a:srgbClr val="990099"/>
              </a:solidFill>
              <a:cs typeface="FreesiaUPC" pitchFamily="34" charset="-34"/>
            </a:endParaRPr>
          </a:p>
          <a:p>
            <a:pPr>
              <a:lnSpc>
                <a:spcPct val="120000"/>
              </a:lnSpc>
              <a:defRPr/>
            </a:pPr>
            <a:r>
              <a:rPr lang="th-TH" sz="3600" b="1" dirty="0">
                <a:latin typeface="Angsana New" pitchFamily="18" charset="-34"/>
                <a:cs typeface="FreesiaUPC" pitchFamily="34" charset="-34"/>
              </a:rPr>
              <a:t>โอกาสที่ </a:t>
            </a: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  <a:cs typeface="FreesiaUPC" pitchFamily="34" charset="-34"/>
              </a:rPr>
              <a:t>ความไม่แน่นอน</a:t>
            </a:r>
            <a:r>
              <a:rPr lang="th-TH" sz="3600" b="1" dirty="0">
                <a:latin typeface="Angsana New" pitchFamily="18" charset="-34"/>
                <a:cs typeface="FreesiaUPC" pitchFamily="34" charset="-34"/>
              </a:rPr>
              <a:t> จะเกิดขึ้น</a:t>
            </a:r>
            <a:r>
              <a:rPr lang="en-US" sz="3600" b="1" dirty="0">
                <a:latin typeface="Angsana New" pitchFamily="18" charset="-34"/>
                <a:cs typeface="FreesiaUPC" pitchFamily="34" charset="-34"/>
              </a:rPr>
              <a:t> </a:t>
            </a:r>
            <a:endParaRPr lang="th-TH" sz="3600" b="1" dirty="0">
              <a:latin typeface="Angsana New" pitchFamily="18" charset="-34"/>
              <a:cs typeface="FreesiaUPC" pitchFamily="34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th-TH" sz="3600" b="1" dirty="0">
                <a:latin typeface="Angsana New" pitchFamily="18" charset="-34"/>
                <a:cs typeface="FreesiaUPC" pitchFamily="34" charset="-34"/>
              </a:rPr>
              <a:t>และส่งผลให้ </a:t>
            </a: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  <a:cs typeface="FreesiaUPC" pitchFamily="34" charset="-34"/>
              </a:rPr>
              <a:t>เกิดความสูญเสีย </a:t>
            </a:r>
            <a:endParaRPr lang="en-US" sz="3600" b="1" dirty="0" smtClean="0">
              <a:solidFill>
                <a:schemeClr val="accent2"/>
              </a:solidFill>
              <a:latin typeface="Angsana New" pitchFamily="18" charset="-34"/>
              <a:cs typeface="FreesiaUPC" pitchFamily="34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th-TH" sz="3600" b="1" dirty="0" smtClean="0">
                <a:latin typeface="Angsana New" pitchFamily="18" charset="-34"/>
                <a:cs typeface="FreesiaUPC" pitchFamily="34" charset="-34"/>
              </a:rPr>
              <a:t>ไม่</a:t>
            </a:r>
            <a:r>
              <a:rPr lang="th-TH" sz="3600" b="1" dirty="0">
                <a:latin typeface="Angsana New" pitchFamily="18" charset="-34"/>
                <a:cs typeface="FreesiaUPC" pitchFamily="34" charset="-34"/>
              </a:rPr>
              <a:t>ทางใดก็ทางหนึ่ง</a:t>
            </a:r>
            <a:r>
              <a:rPr lang="en-US" sz="4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FreesiaUPC" pitchFamily="34" charset="-34"/>
              </a:rPr>
              <a:t> </a:t>
            </a:r>
            <a:endParaRPr lang="th-TH" sz="44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433273A-D432-4607-BCF5-4A03C7746630}" type="slidenum">
              <a:rPr lang="en-US"/>
              <a:pPr>
                <a:defRPr/>
              </a:pPr>
              <a:t>4</a:t>
            </a:fld>
            <a:endParaRPr lang="th-TH"/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385657" y="457200"/>
          <a:ext cx="8682143" cy="5943600"/>
        </p:xfrm>
        <a:graphic>
          <a:graphicData uri="http://schemas.openxmlformats.org/presentationml/2006/ole">
            <p:oleObj spid="_x0000_s13314" name="Photo Editor Photo" r:id="rId3" imgW="7485714" imgH="512516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การวางแผนประกัน</a:t>
            </a:r>
            <a:endParaRPr lang="en-US" sz="4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1000" y="2209800"/>
            <a:ext cx="8458200" cy="2819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600" b="1" dirty="0" smtClean="0">
                <a:solidFill>
                  <a:srgbClr val="990099"/>
                </a:solidFill>
                <a:cs typeface="FreesiaUPC" pitchFamily="34" charset="-34"/>
              </a:rPr>
              <a:t>ให้ยกตัวอย่างความเสี่ยงที่มีอยู่รอบๆ ตัว 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990099"/>
                </a:solidFill>
                <a:cs typeface="FreesiaUPC" pitchFamily="34" charset="-34"/>
              </a:rPr>
              <a:t>และวิเคราะห์ผลเสียที่อาจเกิดขึ้นจากความเสี่ยงนั้นๆ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990099"/>
                </a:solidFill>
                <a:cs typeface="FreesiaUPC" pitchFamily="34" charset="-34"/>
              </a:rPr>
              <a:t>มีวิธีหลีกเลี่ยงความเสี่ยง</a:t>
            </a:r>
            <a:r>
              <a:rPr lang="en-US" sz="3600" b="1" dirty="0" smtClean="0">
                <a:solidFill>
                  <a:srgbClr val="990099"/>
                </a:solidFill>
                <a:cs typeface="FreesiaUPC" pitchFamily="34" charset="-34"/>
              </a:rPr>
              <a:t> / </a:t>
            </a:r>
            <a:r>
              <a:rPr lang="th-TH" sz="3600" b="1" dirty="0" smtClean="0">
                <a:solidFill>
                  <a:srgbClr val="990099"/>
                </a:solidFill>
                <a:cs typeface="FreesiaUPC" pitchFamily="34" charset="-34"/>
              </a:rPr>
              <a:t>ลดความเสี่ยง</a:t>
            </a:r>
            <a:r>
              <a:rPr lang="en-US" sz="3600" b="1" dirty="0" smtClean="0">
                <a:solidFill>
                  <a:srgbClr val="990099"/>
                </a:solidFill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990099"/>
                </a:solidFill>
                <a:cs typeface="FreesiaUPC" pitchFamily="34" charset="-34"/>
              </a:rPr>
              <a:t>ได้อย่างไร</a:t>
            </a:r>
            <a:endParaRPr lang="th-TH" sz="44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FreesiaUPC" pitchFamily="34" charset="-34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ความ</a:t>
            </a:r>
            <a:r>
              <a:rPr lang="th-TH" sz="36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เสี่ยง หรือ ความเสี่ยงภัย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tk65271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2667000" cy="2667000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</p:pic>
      <p:pic>
        <p:nvPicPr>
          <p:cNvPr id="5" name="Picture 5" descr="778915-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838200"/>
            <a:ext cx="4010905" cy="2667000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886200"/>
            <a:ext cx="4648200" cy="26586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7150"/>
            <a:ext cx="914400" cy="908050"/>
            <a:chOff x="1449" y="1384"/>
            <a:chExt cx="1355" cy="1436"/>
          </a:xfrm>
        </p:grpSpPr>
        <p:sp>
          <p:nvSpPr>
            <p:cNvPr id="254979" name="Freeform 3"/>
            <p:cNvSpPr>
              <a:spLocks/>
            </p:cNvSpPr>
            <p:nvPr/>
          </p:nvSpPr>
          <p:spPr bwMode="auto">
            <a:xfrm>
              <a:off x="1449" y="1384"/>
              <a:ext cx="1355" cy="1436"/>
            </a:xfrm>
            <a:custGeom>
              <a:avLst/>
              <a:gdLst/>
              <a:ahLst/>
              <a:cxnLst>
                <a:cxn ang="0">
                  <a:pos x="1282" y="248"/>
                </a:cxn>
                <a:cxn ang="0">
                  <a:pos x="1152" y="688"/>
                </a:cxn>
                <a:cxn ang="0">
                  <a:pos x="1209" y="558"/>
                </a:cxn>
                <a:cxn ang="0">
                  <a:pos x="1353" y="227"/>
                </a:cxn>
                <a:cxn ang="0">
                  <a:pos x="1635" y="132"/>
                </a:cxn>
                <a:cxn ang="0">
                  <a:pos x="1797" y="241"/>
                </a:cxn>
                <a:cxn ang="0">
                  <a:pos x="1992" y="335"/>
                </a:cxn>
                <a:cxn ang="0">
                  <a:pos x="1967" y="562"/>
                </a:cxn>
                <a:cxn ang="0">
                  <a:pos x="1631" y="858"/>
                </a:cxn>
                <a:cxn ang="0">
                  <a:pos x="1387" y="959"/>
                </a:cxn>
                <a:cxn ang="0">
                  <a:pos x="1645" y="915"/>
                </a:cxn>
                <a:cxn ang="0">
                  <a:pos x="2119" y="909"/>
                </a:cxn>
                <a:cxn ang="0">
                  <a:pos x="2205" y="1099"/>
                </a:cxn>
                <a:cxn ang="0">
                  <a:pos x="2115" y="1266"/>
                </a:cxn>
                <a:cxn ang="0">
                  <a:pos x="2105" y="1397"/>
                </a:cxn>
                <a:cxn ang="0">
                  <a:pos x="1953" y="1541"/>
                </a:cxn>
                <a:cxn ang="0">
                  <a:pos x="1600" y="1489"/>
                </a:cxn>
                <a:cxn ang="0">
                  <a:pos x="1282" y="1176"/>
                </a:cxn>
                <a:cxn ang="0">
                  <a:pos x="1257" y="1180"/>
                </a:cxn>
                <a:cxn ang="0">
                  <a:pos x="1448" y="1458"/>
                </a:cxn>
                <a:cxn ang="0">
                  <a:pos x="1509" y="1854"/>
                </a:cxn>
                <a:cxn ang="0">
                  <a:pos x="1310" y="1927"/>
                </a:cxn>
                <a:cxn ang="0">
                  <a:pos x="1140" y="2050"/>
                </a:cxn>
                <a:cxn ang="0">
                  <a:pos x="1091" y="2071"/>
                </a:cxn>
                <a:cxn ang="0">
                  <a:pos x="945" y="1980"/>
                </a:cxn>
                <a:cxn ang="0">
                  <a:pos x="902" y="1537"/>
                </a:cxn>
                <a:cxn ang="0">
                  <a:pos x="927" y="1371"/>
                </a:cxn>
                <a:cxn ang="0">
                  <a:pos x="939" y="1280"/>
                </a:cxn>
                <a:cxn ang="0">
                  <a:pos x="909" y="1314"/>
                </a:cxn>
                <a:cxn ang="0">
                  <a:pos x="740" y="1858"/>
                </a:cxn>
                <a:cxn ang="0">
                  <a:pos x="643" y="1959"/>
                </a:cxn>
                <a:cxn ang="0">
                  <a:pos x="479" y="1941"/>
                </a:cxn>
                <a:cxn ang="0">
                  <a:pos x="339" y="1724"/>
                </a:cxn>
                <a:cxn ang="0">
                  <a:pos x="144" y="1550"/>
                </a:cxn>
                <a:cxn ang="0">
                  <a:pos x="331" y="1270"/>
                </a:cxn>
                <a:cxn ang="0">
                  <a:pos x="740" y="1118"/>
                </a:cxn>
                <a:cxn ang="0">
                  <a:pos x="683" y="1101"/>
                </a:cxn>
                <a:cxn ang="0">
                  <a:pos x="310" y="1136"/>
                </a:cxn>
                <a:cxn ang="0">
                  <a:pos x="49" y="1041"/>
                </a:cxn>
                <a:cxn ang="0">
                  <a:pos x="0" y="933"/>
                </a:cxn>
                <a:cxn ang="0">
                  <a:pos x="140" y="696"/>
                </a:cxn>
                <a:cxn ang="0">
                  <a:pos x="227" y="396"/>
                </a:cxn>
                <a:cxn ang="0">
                  <a:pos x="588" y="432"/>
                </a:cxn>
                <a:cxn ang="0">
                  <a:pos x="870" y="742"/>
                </a:cxn>
                <a:cxn ang="0">
                  <a:pos x="902" y="736"/>
                </a:cxn>
                <a:cxn ang="0">
                  <a:pos x="665" y="440"/>
                </a:cxn>
                <a:cxn ang="0">
                  <a:pos x="596" y="237"/>
                </a:cxn>
                <a:cxn ang="0">
                  <a:pos x="740" y="110"/>
                </a:cxn>
                <a:cxn ang="0">
                  <a:pos x="1022" y="14"/>
                </a:cxn>
                <a:cxn ang="0">
                  <a:pos x="1231" y="61"/>
                </a:cxn>
              </a:cxnLst>
              <a:rect l="0" t="0" r="r" b="b"/>
              <a:pathLst>
                <a:path w="2205" h="2071">
                  <a:moveTo>
                    <a:pt x="1231" y="61"/>
                  </a:moveTo>
                  <a:lnTo>
                    <a:pt x="1274" y="144"/>
                  </a:lnTo>
                  <a:lnTo>
                    <a:pt x="1282" y="248"/>
                  </a:lnTo>
                  <a:lnTo>
                    <a:pt x="1245" y="392"/>
                  </a:lnTo>
                  <a:lnTo>
                    <a:pt x="1209" y="479"/>
                  </a:lnTo>
                  <a:lnTo>
                    <a:pt x="1152" y="688"/>
                  </a:lnTo>
                  <a:lnTo>
                    <a:pt x="1162" y="710"/>
                  </a:lnTo>
                  <a:lnTo>
                    <a:pt x="1170" y="720"/>
                  </a:lnTo>
                  <a:lnTo>
                    <a:pt x="1209" y="558"/>
                  </a:lnTo>
                  <a:lnTo>
                    <a:pt x="1261" y="410"/>
                  </a:lnTo>
                  <a:lnTo>
                    <a:pt x="1310" y="294"/>
                  </a:lnTo>
                  <a:lnTo>
                    <a:pt x="1353" y="227"/>
                  </a:lnTo>
                  <a:lnTo>
                    <a:pt x="1458" y="144"/>
                  </a:lnTo>
                  <a:lnTo>
                    <a:pt x="1570" y="118"/>
                  </a:lnTo>
                  <a:lnTo>
                    <a:pt x="1635" y="132"/>
                  </a:lnTo>
                  <a:lnTo>
                    <a:pt x="1693" y="171"/>
                  </a:lnTo>
                  <a:lnTo>
                    <a:pt x="1744" y="223"/>
                  </a:lnTo>
                  <a:lnTo>
                    <a:pt x="1797" y="241"/>
                  </a:lnTo>
                  <a:lnTo>
                    <a:pt x="1884" y="244"/>
                  </a:lnTo>
                  <a:lnTo>
                    <a:pt x="1935" y="274"/>
                  </a:lnTo>
                  <a:lnTo>
                    <a:pt x="1992" y="335"/>
                  </a:lnTo>
                  <a:lnTo>
                    <a:pt x="2004" y="388"/>
                  </a:lnTo>
                  <a:lnTo>
                    <a:pt x="2004" y="440"/>
                  </a:lnTo>
                  <a:lnTo>
                    <a:pt x="1967" y="562"/>
                  </a:lnTo>
                  <a:lnTo>
                    <a:pt x="1896" y="671"/>
                  </a:lnTo>
                  <a:lnTo>
                    <a:pt x="1801" y="757"/>
                  </a:lnTo>
                  <a:lnTo>
                    <a:pt x="1631" y="858"/>
                  </a:lnTo>
                  <a:lnTo>
                    <a:pt x="1462" y="923"/>
                  </a:lnTo>
                  <a:lnTo>
                    <a:pt x="1401" y="937"/>
                  </a:lnTo>
                  <a:lnTo>
                    <a:pt x="1387" y="959"/>
                  </a:lnTo>
                  <a:lnTo>
                    <a:pt x="1383" y="963"/>
                  </a:lnTo>
                  <a:lnTo>
                    <a:pt x="1426" y="959"/>
                  </a:lnTo>
                  <a:lnTo>
                    <a:pt x="1645" y="915"/>
                  </a:lnTo>
                  <a:lnTo>
                    <a:pt x="1906" y="901"/>
                  </a:lnTo>
                  <a:lnTo>
                    <a:pt x="2010" y="894"/>
                  </a:lnTo>
                  <a:lnTo>
                    <a:pt x="2119" y="909"/>
                  </a:lnTo>
                  <a:lnTo>
                    <a:pt x="2170" y="949"/>
                  </a:lnTo>
                  <a:lnTo>
                    <a:pt x="2205" y="1002"/>
                  </a:lnTo>
                  <a:lnTo>
                    <a:pt x="2205" y="1099"/>
                  </a:lnTo>
                  <a:lnTo>
                    <a:pt x="2196" y="1128"/>
                  </a:lnTo>
                  <a:lnTo>
                    <a:pt x="2134" y="1197"/>
                  </a:lnTo>
                  <a:lnTo>
                    <a:pt x="2115" y="1266"/>
                  </a:lnTo>
                  <a:lnTo>
                    <a:pt x="2115" y="1349"/>
                  </a:lnTo>
                  <a:lnTo>
                    <a:pt x="2105" y="1359"/>
                  </a:lnTo>
                  <a:lnTo>
                    <a:pt x="2105" y="1397"/>
                  </a:lnTo>
                  <a:lnTo>
                    <a:pt x="2079" y="1446"/>
                  </a:lnTo>
                  <a:lnTo>
                    <a:pt x="2026" y="1505"/>
                  </a:lnTo>
                  <a:lnTo>
                    <a:pt x="1953" y="1541"/>
                  </a:lnTo>
                  <a:lnTo>
                    <a:pt x="1835" y="1562"/>
                  </a:lnTo>
                  <a:lnTo>
                    <a:pt x="1722" y="1541"/>
                  </a:lnTo>
                  <a:lnTo>
                    <a:pt x="1600" y="1489"/>
                  </a:lnTo>
                  <a:lnTo>
                    <a:pt x="1440" y="1389"/>
                  </a:lnTo>
                  <a:lnTo>
                    <a:pt x="1304" y="1215"/>
                  </a:lnTo>
                  <a:lnTo>
                    <a:pt x="1282" y="1176"/>
                  </a:lnTo>
                  <a:lnTo>
                    <a:pt x="1270" y="1172"/>
                  </a:lnTo>
                  <a:lnTo>
                    <a:pt x="1266" y="1172"/>
                  </a:lnTo>
                  <a:lnTo>
                    <a:pt x="1257" y="1180"/>
                  </a:lnTo>
                  <a:lnTo>
                    <a:pt x="1274" y="1219"/>
                  </a:lnTo>
                  <a:lnTo>
                    <a:pt x="1371" y="1349"/>
                  </a:lnTo>
                  <a:lnTo>
                    <a:pt x="1448" y="1458"/>
                  </a:lnTo>
                  <a:lnTo>
                    <a:pt x="1523" y="1663"/>
                  </a:lnTo>
                  <a:lnTo>
                    <a:pt x="1535" y="1746"/>
                  </a:lnTo>
                  <a:lnTo>
                    <a:pt x="1509" y="1854"/>
                  </a:lnTo>
                  <a:lnTo>
                    <a:pt x="1470" y="1906"/>
                  </a:lnTo>
                  <a:lnTo>
                    <a:pt x="1422" y="1941"/>
                  </a:lnTo>
                  <a:lnTo>
                    <a:pt x="1310" y="1927"/>
                  </a:lnTo>
                  <a:lnTo>
                    <a:pt x="1278" y="1937"/>
                  </a:lnTo>
                  <a:lnTo>
                    <a:pt x="1152" y="2050"/>
                  </a:lnTo>
                  <a:lnTo>
                    <a:pt x="1140" y="2050"/>
                  </a:lnTo>
                  <a:lnTo>
                    <a:pt x="1136" y="2053"/>
                  </a:lnTo>
                  <a:lnTo>
                    <a:pt x="1136" y="2063"/>
                  </a:lnTo>
                  <a:lnTo>
                    <a:pt x="1091" y="2071"/>
                  </a:lnTo>
                  <a:lnTo>
                    <a:pt x="1032" y="2063"/>
                  </a:lnTo>
                  <a:lnTo>
                    <a:pt x="984" y="2034"/>
                  </a:lnTo>
                  <a:lnTo>
                    <a:pt x="945" y="1980"/>
                  </a:lnTo>
                  <a:lnTo>
                    <a:pt x="917" y="1923"/>
                  </a:lnTo>
                  <a:lnTo>
                    <a:pt x="892" y="1718"/>
                  </a:lnTo>
                  <a:lnTo>
                    <a:pt x="902" y="1537"/>
                  </a:lnTo>
                  <a:lnTo>
                    <a:pt x="909" y="1489"/>
                  </a:lnTo>
                  <a:lnTo>
                    <a:pt x="909" y="1450"/>
                  </a:lnTo>
                  <a:lnTo>
                    <a:pt x="927" y="1371"/>
                  </a:lnTo>
                  <a:lnTo>
                    <a:pt x="931" y="1337"/>
                  </a:lnTo>
                  <a:lnTo>
                    <a:pt x="939" y="1298"/>
                  </a:lnTo>
                  <a:lnTo>
                    <a:pt x="939" y="1280"/>
                  </a:lnTo>
                  <a:lnTo>
                    <a:pt x="931" y="1270"/>
                  </a:lnTo>
                  <a:lnTo>
                    <a:pt x="923" y="1270"/>
                  </a:lnTo>
                  <a:lnTo>
                    <a:pt x="909" y="1314"/>
                  </a:lnTo>
                  <a:lnTo>
                    <a:pt x="874" y="1475"/>
                  </a:lnTo>
                  <a:lnTo>
                    <a:pt x="823" y="1689"/>
                  </a:lnTo>
                  <a:lnTo>
                    <a:pt x="740" y="1858"/>
                  </a:lnTo>
                  <a:lnTo>
                    <a:pt x="675" y="1931"/>
                  </a:lnTo>
                  <a:lnTo>
                    <a:pt x="653" y="1951"/>
                  </a:lnTo>
                  <a:lnTo>
                    <a:pt x="643" y="1959"/>
                  </a:lnTo>
                  <a:lnTo>
                    <a:pt x="580" y="1967"/>
                  </a:lnTo>
                  <a:lnTo>
                    <a:pt x="505" y="1955"/>
                  </a:lnTo>
                  <a:lnTo>
                    <a:pt x="479" y="1941"/>
                  </a:lnTo>
                  <a:lnTo>
                    <a:pt x="418" y="1868"/>
                  </a:lnTo>
                  <a:lnTo>
                    <a:pt x="397" y="1775"/>
                  </a:lnTo>
                  <a:lnTo>
                    <a:pt x="339" y="1724"/>
                  </a:lnTo>
                  <a:lnTo>
                    <a:pt x="201" y="1641"/>
                  </a:lnTo>
                  <a:lnTo>
                    <a:pt x="158" y="1588"/>
                  </a:lnTo>
                  <a:lnTo>
                    <a:pt x="144" y="1550"/>
                  </a:lnTo>
                  <a:lnTo>
                    <a:pt x="154" y="1483"/>
                  </a:lnTo>
                  <a:lnTo>
                    <a:pt x="195" y="1402"/>
                  </a:lnTo>
                  <a:lnTo>
                    <a:pt x="331" y="1270"/>
                  </a:lnTo>
                  <a:lnTo>
                    <a:pt x="470" y="1189"/>
                  </a:lnTo>
                  <a:lnTo>
                    <a:pt x="610" y="1140"/>
                  </a:lnTo>
                  <a:lnTo>
                    <a:pt x="740" y="1118"/>
                  </a:lnTo>
                  <a:lnTo>
                    <a:pt x="758" y="1107"/>
                  </a:lnTo>
                  <a:lnTo>
                    <a:pt x="744" y="1093"/>
                  </a:lnTo>
                  <a:lnTo>
                    <a:pt x="683" y="1101"/>
                  </a:lnTo>
                  <a:lnTo>
                    <a:pt x="618" y="1101"/>
                  </a:lnTo>
                  <a:lnTo>
                    <a:pt x="436" y="1140"/>
                  </a:lnTo>
                  <a:lnTo>
                    <a:pt x="310" y="1136"/>
                  </a:lnTo>
                  <a:lnTo>
                    <a:pt x="174" y="1124"/>
                  </a:lnTo>
                  <a:lnTo>
                    <a:pt x="79" y="1071"/>
                  </a:lnTo>
                  <a:lnTo>
                    <a:pt x="49" y="1041"/>
                  </a:lnTo>
                  <a:lnTo>
                    <a:pt x="43" y="1018"/>
                  </a:lnTo>
                  <a:lnTo>
                    <a:pt x="10" y="976"/>
                  </a:lnTo>
                  <a:lnTo>
                    <a:pt x="0" y="933"/>
                  </a:lnTo>
                  <a:lnTo>
                    <a:pt x="18" y="866"/>
                  </a:lnTo>
                  <a:lnTo>
                    <a:pt x="126" y="746"/>
                  </a:lnTo>
                  <a:lnTo>
                    <a:pt x="140" y="696"/>
                  </a:lnTo>
                  <a:lnTo>
                    <a:pt x="140" y="497"/>
                  </a:lnTo>
                  <a:lnTo>
                    <a:pt x="166" y="450"/>
                  </a:lnTo>
                  <a:lnTo>
                    <a:pt x="227" y="396"/>
                  </a:lnTo>
                  <a:lnTo>
                    <a:pt x="310" y="367"/>
                  </a:lnTo>
                  <a:lnTo>
                    <a:pt x="444" y="371"/>
                  </a:lnTo>
                  <a:lnTo>
                    <a:pt x="588" y="432"/>
                  </a:lnTo>
                  <a:lnTo>
                    <a:pt x="689" y="493"/>
                  </a:lnTo>
                  <a:lnTo>
                    <a:pt x="773" y="598"/>
                  </a:lnTo>
                  <a:lnTo>
                    <a:pt x="870" y="742"/>
                  </a:lnTo>
                  <a:lnTo>
                    <a:pt x="884" y="749"/>
                  </a:lnTo>
                  <a:lnTo>
                    <a:pt x="896" y="742"/>
                  </a:lnTo>
                  <a:lnTo>
                    <a:pt x="902" y="736"/>
                  </a:lnTo>
                  <a:lnTo>
                    <a:pt x="862" y="653"/>
                  </a:lnTo>
                  <a:lnTo>
                    <a:pt x="718" y="479"/>
                  </a:lnTo>
                  <a:lnTo>
                    <a:pt x="665" y="440"/>
                  </a:lnTo>
                  <a:lnTo>
                    <a:pt x="621" y="379"/>
                  </a:lnTo>
                  <a:lnTo>
                    <a:pt x="596" y="302"/>
                  </a:lnTo>
                  <a:lnTo>
                    <a:pt x="596" y="237"/>
                  </a:lnTo>
                  <a:lnTo>
                    <a:pt x="621" y="175"/>
                  </a:lnTo>
                  <a:lnTo>
                    <a:pt x="696" y="118"/>
                  </a:lnTo>
                  <a:lnTo>
                    <a:pt x="740" y="110"/>
                  </a:lnTo>
                  <a:lnTo>
                    <a:pt x="888" y="122"/>
                  </a:lnTo>
                  <a:lnTo>
                    <a:pt x="957" y="89"/>
                  </a:lnTo>
                  <a:lnTo>
                    <a:pt x="1022" y="14"/>
                  </a:lnTo>
                  <a:lnTo>
                    <a:pt x="1048" y="0"/>
                  </a:lnTo>
                  <a:lnTo>
                    <a:pt x="1158" y="10"/>
                  </a:lnTo>
                  <a:lnTo>
                    <a:pt x="1231" y="61"/>
                  </a:lnTo>
                  <a:close/>
                </a:path>
              </a:pathLst>
            </a:custGeom>
            <a:solidFill>
              <a:srgbClr val="FF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80" name="Freeform 4"/>
            <p:cNvSpPr>
              <a:spLocks/>
            </p:cNvSpPr>
            <p:nvPr/>
          </p:nvSpPr>
          <p:spPr bwMode="auto">
            <a:xfrm>
              <a:off x="1607" y="1541"/>
              <a:ext cx="1010" cy="1069"/>
            </a:xfrm>
            <a:custGeom>
              <a:avLst/>
              <a:gdLst/>
              <a:ahLst/>
              <a:cxnLst>
                <a:cxn ang="0">
                  <a:pos x="956" y="183"/>
                </a:cxn>
                <a:cxn ang="0">
                  <a:pos x="860" y="513"/>
                </a:cxn>
                <a:cxn ang="0">
                  <a:pos x="901" y="416"/>
                </a:cxn>
                <a:cxn ang="0">
                  <a:pos x="1008" y="167"/>
                </a:cxn>
                <a:cxn ang="0">
                  <a:pos x="1221" y="96"/>
                </a:cxn>
                <a:cxn ang="0">
                  <a:pos x="1339" y="177"/>
                </a:cxn>
                <a:cxn ang="0">
                  <a:pos x="1485" y="248"/>
                </a:cxn>
                <a:cxn ang="0">
                  <a:pos x="1467" y="418"/>
                </a:cxn>
                <a:cxn ang="0">
                  <a:pos x="1217" y="639"/>
                </a:cxn>
                <a:cxn ang="0">
                  <a:pos x="1035" y="714"/>
                </a:cxn>
                <a:cxn ang="0">
                  <a:pos x="1226" y="682"/>
                </a:cxn>
                <a:cxn ang="0">
                  <a:pos x="1580" y="678"/>
                </a:cxn>
                <a:cxn ang="0">
                  <a:pos x="1645" y="818"/>
                </a:cxn>
                <a:cxn ang="0">
                  <a:pos x="1578" y="945"/>
                </a:cxn>
                <a:cxn ang="0">
                  <a:pos x="1570" y="1041"/>
                </a:cxn>
                <a:cxn ang="0">
                  <a:pos x="1455" y="1148"/>
                </a:cxn>
                <a:cxn ang="0">
                  <a:pos x="1193" y="1110"/>
                </a:cxn>
                <a:cxn ang="0">
                  <a:pos x="956" y="876"/>
                </a:cxn>
                <a:cxn ang="0">
                  <a:pos x="936" y="880"/>
                </a:cxn>
                <a:cxn ang="0">
                  <a:pos x="1080" y="1087"/>
                </a:cxn>
                <a:cxn ang="0">
                  <a:pos x="1126" y="1383"/>
                </a:cxn>
                <a:cxn ang="0">
                  <a:pos x="976" y="1438"/>
                </a:cxn>
                <a:cxn ang="0">
                  <a:pos x="850" y="1529"/>
                </a:cxn>
                <a:cxn ang="0">
                  <a:pos x="814" y="1544"/>
                </a:cxn>
                <a:cxn ang="0">
                  <a:pos x="704" y="1477"/>
                </a:cxn>
                <a:cxn ang="0">
                  <a:pos x="670" y="1146"/>
                </a:cxn>
                <a:cxn ang="0">
                  <a:pos x="690" y="1022"/>
                </a:cxn>
                <a:cxn ang="0">
                  <a:pos x="700" y="955"/>
                </a:cxn>
                <a:cxn ang="0">
                  <a:pos x="678" y="980"/>
                </a:cxn>
                <a:cxn ang="0">
                  <a:pos x="552" y="1387"/>
                </a:cxn>
                <a:cxn ang="0">
                  <a:pos x="479" y="1462"/>
                </a:cxn>
                <a:cxn ang="0">
                  <a:pos x="357" y="1448"/>
                </a:cxn>
                <a:cxn ang="0">
                  <a:pos x="252" y="1286"/>
                </a:cxn>
                <a:cxn ang="0">
                  <a:pos x="106" y="1156"/>
                </a:cxn>
                <a:cxn ang="0">
                  <a:pos x="246" y="947"/>
                </a:cxn>
                <a:cxn ang="0">
                  <a:pos x="552" y="834"/>
                </a:cxn>
                <a:cxn ang="0">
                  <a:pos x="508" y="820"/>
                </a:cxn>
                <a:cxn ang="0">
                  <a:pos x="228" y="846"/>
                </a:cxn>
                <a:cxn ang="0">
                  <a:pos x="35" y="775"/>
                </a:cxn>
                <a:cxn ang="0">
                  <a:pos x="0" y="694"/>
                </a:cxn>
                <a:cxn ang="0">
                  <a:pos x="102" y="519"/>
                </a:cxn>
                <a:cxn ang="0">
                  <a:pos x="167" y="294"/>
                </a:cxn>
                <a:cxn ang="0">
                  <a:pos x="437" y="321"/>
                </a:cxn>
                <a:cxn ang="0">
                  <a:pos x="649" y="552"/>
                </a:cxn>
                <a:cxn ang="0">
                  <a:pos x="670" y="548"/>
                </a:cxn>
                <a:cxn ang="0">
                  <a:pos x="495" y="327"/>
                </a:cxn>
                <a:cxn ang="0">
                  <a:pos x="443" y="173"/>
                </a:cxn>
                <a:cxn ang="0">
                  <a:pos x="552" y="81"/>
                </a:cxn>
                <a:cxn ang="0">
                  <a:pos x="761" y="10"/>
                </a:cxn>
                <a:cxn ang="0">
                  <a:pos x="917" y="45"/>
                </a:cxn>
              </a:cxnLst>
              <a:rect l="0" t="0" r="r" b="b"/>
              <a:pathLst>
                <a:path w="1645" h="1544">
                  <a:moveTo>
                    <a:pt x="917" y="45"/>
                  </a:moveTo>
                  <a:lnTo>
                    <a:pt x="950" y="106"/>
                  </a:lnTo>
                  <a:lnTo>
                    <a:pt x="956" y="183"/>
                  </a:lnTo>
                  <a:lnTo>
                    <a:pt x="927" y="292"/>
                  </a:lnTo>
                  <a:lnTo>
                    <a:pt x="901" y="357"/>
                  </a:lnTo>
                  <a:lnTo>
                    <a:pt x="860" y="513"/>
                  </a:lnTo>
                  <a:lnTo>
                    <a:pt x="865" y="528"/>
                  </a:lnTo>
                  <a:lnTo>
                    <a:pt x="871" y="534"/>
                  </a:lnTo>
                  <a:lnTo>
                    <a:pt x="901" y="416"/>
                  </a:lnTo>
                  <a:lnTo>
                    <a:pt x="940" y="304"/>
                  </a:lnTo>
                  <a:lnTo>
                    <a:pt x="976" y="217"/>
                  </a:lnTo>
                  <a:lnTo>
                    <a:pt x="1008" y="167"/>
                  </a:lnTo>
                  <a:lnTo>
                    <a:pt x="1086" y="106"/>
                  </a:lnTo>
                  <a:lnTo>
                    <a:pt x="1171" y="87"/>
                  </a:lnTo>
                  <a:lnTo>
                    <a:pt x="1221" y="96"/>
                  </a:lnTo>
                  <a:lnTo>
                    <a:pt x="1262" y="126"/>
                  </a:lnTo>
                  <a:lnTo>
                    <a:pt x="1301" y="165"/>
                  </a:lnTo>
                  <a:lnTo>
                    <a:pt x="1339" y="177"/>
                  </a:lnTo>
                  <a:lnTo>
                    <a:pt x="1404" y="181"/>
                  </a:lnTo>
                  <a:lnTo>
                    <a:pt x="1443" y="203"/>
                  </a:lnTo>
                  <a:lnTo>
                    <a:pt x="1485" y="248"/>
                  </a:lnTo>
                  <a:lnTo>
                    <a:pt x="1495" y="288"/>
                  </a:lnTo>
                  <a:lnTo>
                    <a:pt x="1495" y="327"/>
                  </a:lnTo>
                  <a:lnTo>
                    <a:pt x="1467" y="418"/>
                  </a:lnTo>
                  <a:lnTo>
                    <a:pt x="1414" y="499"/>
                  </a:lnTo>
                  <a:lnTo>
                    <a:pt x="1343" y="564"/>
                  </a:lnTo>
                  <a:lnTo>
                    <a:pt x="1217" y="639"/>
                  </a:lnTo>
                  <a:lnTo>
                    <a:pt x="1090" y="688"/>
                  </a:lnTo>
                  <a:lnTo>
                    <a:pt x="1045" y="696"/>
                  </a:lnTo>
                  <a:lnTo>
                    <a:pt x="1035" y="714"/>
                  </a:lnTo>
                  <a:lnTo>
                    <a:pt x="1031" y="718"/>
                  </a:lnTo>
                  <a:lnTo>
                    <a:pt x="1063" y="714"/>
                  </a:lnTo>
                  <a:lnTo>
                    <a:pt x="1226" y="682"/>
                  </a:lnTo>
                  <a:lnTo>
                    <a:pt x="1420" y="672"/>
                  </a:lnTo>
                  <a:lnTo>
                    <a:pt x="1499" y="665"/>
                  </a:lnTo>
                  <a:lnTo>
                    <a:pt x="1580" y="678"/>
                  </a:lnTo>
                  <a:lnTo>
                    <a:pt x="1619" y="708"/>
                  </a:lnTo>
                  <a:lnTo>
                    <a:pt x="1645" y="745"/>
                  </a:lnTo>
                  <a:lnTo>
                    <a:pt x="1645" y="818"/>
                  </a:lnTo>
                  <a:lnTo>
                    <a:pt x="1639" y="840"/>
                  </a:lnTo>
                  <a:lnTo>
                    <a:pt x="1593" y="891"/>
                  </a:lnTo>
                  <a:lnTo>
                    <a:pt x="1578" y="945"/>
                  </a:lnTo>
                  <a:lnTo>
                    <a:pt x="1578" y="1006"/>
                  </a:lnTo>
                  <a:lnTo>
                    <a:pt x="1570" y="1012"/>
                  </a:lnTo>
                  <a:lnTo>
                    <a:pt x="1570" y="1041"/>
                  </a:lnTo>
                  <a:lnTo>
                    <a:pt x="1550" y="1077"/>
                  </a:lnTo>
                  <a:lnTo>
                    <a:pt x="1512" y="1122"/>
                  </a:lnTo>
                  <a:lnTo>
                    <a:pt x="1455" y="1148"/>
                  </a:lnTo>
                  <a:lnTo>
                    <a:pt x="1368" y="1166"/>
                  </a:lnTo>
                  <a:lnTo>
                    <a:pt x="1284" y="1148"/>
                  </a:lnTo>
                  <a:lnTo>
                    <a:pt x="1193" y="1110"/>
                  </a:lnTo>
                  <a:lnTo>
                    <a:pt x="1073" y="1035"/>
                  </a:lnTo>
                  <a:lnTo>
                    <a:pt x="972" y="905"/>
                  </a:lnTo>
                  <a:lnTo>
                    <a:pt x="956" y="876"/>
                  </a:lnTo>
                  <a:lnTo>
                    <a:pt x="946" y="872"/>
                  </a:lnTo>
                  <a:lnTo>
                    <a:pt x="944" y="872"/>
                  </a:lnTo>
                  <a:lnTo>
                    <a:pt x="936" y="880"/>
                  </a:lnTo>
                  <a:lnTo>
                    <a:pt x="950" y="909"/>
                  </a:lnTo>
                  <a:lnTo>
                    <a:pt x="1021" y="1006"/>
                  </a:lnTo>
                  <a:lnTo>
                    <a:pt x="1080" y="1087"/>
                  </a:lnTo>
                  <a:lnTo>
                    <a:pt x="1136" y="1241"/>
                  </a:lnTo>
                  <a:lnTo>
                    <a:pt x="1144" y="1302"/>
                  </a:lnTo>
                  <a:lnTo>
                    <a:pt x="1126" y="1383"/>
                  </a:lnTo>
                  <a:lnTo>
                    <a:pt x="1096" y="1422"/>
                  </a:lnTo>
                  <a:lnTo>
                    <a:pt x="1061" y="1448"/>
                  </a:lnTo>
                  <a:lnTo>
                    <a:pt x="976" y="1438"/>
                  </a:lnTo>
                  <a:lnTo>
                    <a:pt x="954" y="1444"/>
                  </a:lnTo>
                  <a:lnTo>
                    <a:pt x="860" y="1529"/>
                  </a:lnTo>
                  <a:lnTo>
                    <a:pt x="850" y="1529"/>
                  </a:lnTo>
                  <a:lnTo>
                    <a:pt x="846" y="1533"/>
                  </a:lnTo>
                  <a:lnTo>
                    <a:pt x="846" y="1538"/>
                  </a:lnTo>
                  <a:lnTo>
                    <a:pt x="814" y="1544"/>
                  </a:lnTo>
                  <a:lnTo>
                    <a:pt x="769" y="1538"/>
                  </a:lnTo>
                  <a:lnTo>
                    <a:pt x="733" y="1517"/>
                  </a:lnTo>
                  <a:lnTo>
                    <a:pt x="704" y="1477"/>
                  </a:lnTo>
                  <a:lnTo>
                    <a:pt x="684" y="1434"/>
                  </a:lnTo>
                  <a:lnTo>
                    <a:pt x="664" y="1282"/>
                  </a:lnTo>
                  <a:lnTo>
                    <a:pt x="670" y="1146"/>
                  </a:lnTo>
                  <a:lnTo>
                    <a:pt x="678" y="1110"/>
                  </a:lnTo>
                  <a:lnTo>
                    <a:pt x="678" y="1081"/>
                  </a:lnTo>
                  <a:lnTo>
                    <a:pt x="690" y="1022"/>
                  </a:lnTo>
                  <a:lnTo>
                    <a:pt x="694" y="996"/>
                  </a:lnTo>
                  <a:lnTo>
                    <a:pt x="700" y="966"/>
                  </a:lnTo>
                  <a:lnTo>
                    <a:pt x="700" y="955"/>
                  </a:lnTo>
                  <a:lnTo>
                    <a:pt x="694" y="947"/>
                  </a:lnTo>
                  <a:lnTo>
                    <a:pt x="688" y="947"/>
                  </a:lnTo>
                  <a:lnTo>
                    <a:pt x="678" y="980"/>
                  </a:lnTo>
                  <a:lnTo>
                    <a:pt x="650" y="1101"/>
                  </a:lnTo>
                  <a:lnTo>
                    <a:pt x="613" y="1258"/>
                  </a:lnTo>
                  <a:lnTo>
                    <a:pt x="552" y="1387"/>
                  </a:lnTo>
                  <a:lnTo>
                    <a:pt x="503" y="1440"/>
                  </a:lnTo>
                  <a:lnTo>
                    <a:pt x="485" y="1454"/>
                  </a:lnTo>
                  <a:lnTo>
                    <a:pt x="479" y="1462"/>
                  </a:lnTo>
                  <a:lnTo>
                    <a:pt x="432" y="1467"/>
                  </a:lnTo>
                  <a:lnTo>
                    <a:pt x="376" y="1458"/>
                  </a:lnTo>
                  <a:lnTo>
                    <a:pt x="357" y="1448"/>
                  </a:lnTo>
                  <a:lnTo>
                    <a:pt x="309" y="1393"/>
                  </a:lnTo>
                  <a:lnTo>
                    <a:pt x="295" y="1323"/>
                  </a:lnTo>
                  <a:lnTo>
                    <a:pt x="252" y="1286"/>
                  </a:lnTo>
                  <a:lnTo>
                    <a:pt x="147" y="1223"/>
                  </a:lnTo>
                  <a:lnTo>
                    <a:pt x="116" y="1183"/>
                  </a:lnTo>
                  <a:lnTo>
                    <a:pt x="106" y="1156"/>
                  </a:lnTo>
                  <a:lnTo>
                    <a:pt x="112" y="1106"/>
                  </a:lnTo>
                  <a:lnTo>
                    <a:pt x="146" y="1045"/>
                  </a:lnTo>
                  <a:lnTo>
                    <a:pt x="246" y="947"/>
                  </a:lnTo>
                  <a:lnTo>
                    <a:pt x="349" y="886"/>
                  </a:lnTo>
                  <a:lnTo>
                    <a:pt x="453" y="850"/>
                  </a:lnTo>
                  <a:lnTo>
                    <a:pt x="552" y="834"/>
                  </a:lnTo>
                  <a:lnTo>
                    <a:pt x="564" y="824"/>
                  </a:lnTo>
                  <a:lnTo>
                    <a:pt x="554" y="814"/>
                  </a:lnTo>
                  <a:lnTo>
                    <a:pt x="508" y="820"/>
                  </a:lnTo>
                  <a:lnTo>
                    <a:pt x="459" y="820"/>
                  </a:lnTo>
                  <a:lnTo>
                    <a:pt x="323" y="850"/>
                  </a:lnTo>
                  <a:lnTo>
                    <a:pt x="228" y="846"/>
                  </a:lnTo>
                  <a:lnTo>
                    <a:pt x="128" y="836"/>
                  </a:lnTo>
                  <a:lnTo>
                    <a:pt x="57" y="799"/>
                  </a:lnTo>
                  <a:lnTo>
                    <a:pt x="35" y="775"/>
                  </a:lnTo>
                  <a:lnTo>
                    <a:pt x="31" y="759"/>
                  </a:lnTo>
                  <a:lnTo>
                    <a:pt x="5" y="728"/>
                  </a:lnTo>
                  <a:lnTo>
                    <a:pt x="0" y="694"/>
                  </a:lnTo>
                  <a:lnTo>
                    <a:pt x="11" y="645"/>
                  </a:lnTo>
                  <a:lnTo>
                    <a:pt x="92" y="554"/>
                  </a:lnTo>
                  <a:lnTo>
                    <a:pt x="102" y="519"/>
                  </a:lnTo>
                  <a:lnTo>
                    <a:pt x="102" y="369"/>
                  </a:lnTo>
                  <a:lnTo>
                    <a:pt x="122" y="333"/>
                  </a:lnTo>
                  <a:lnTo>
                    <a:pt x="167" y="294"/>
                  </a:lnTo>
                  <a:lnTo>
                    <a:pt x="228" y="272"/>
                  </a:lnTo>
                  <a:lnTo>
                    <a:pt x="331" y="276"/>
                  </a:lnTo>
                  <a:lnTo>
                    <a:pt x="437" y="321"/>
                  </a:lnTo>
                  <a:lnTo>
                    <a:pt x="512" y="367"/>
                  </a:lnTo>
                  <a:lnTo>
                    <a:pt x="576" y="444"/>
                  </a:lnTo>
                  <a:lnTo>
                    <a:pt x="649" y="552"/>
                  </a:lnTo>
                  <a:lnTo>
                    <a:pt x="658" y="558"/>
                  </a:lnTo>
                  <a:lnTo>
                    <a:pt x="668" y="552"/>
                  </a:lnTo>
                  <a:lnTo>
                    <a:pt x="670" y="548"/>
                  </a:lnTo>
                  <a:lnTo>
                    <a:pt x="643" y="487"/>
                  </a:lnTo>
                  <a:lnTo>
                    <a:pt x="534" y="357"/>
                  </a:lnTo>
                  <a:lnTo>
                    <a:pt x="495" y="327"/>
                  </a:lnTo>
                  <a:lnTo>
                    <a:pt x="463" y="282"/>
                  </a:lnTo>
                  <a:lnTo>
                    <a:pt x="443" y="223"/>
                  </a:lnTo>
                  <a:lnTo>
                    <a:pt x="443" y="173"/>
                  </a:lnTo>
                  <a:lnTo>
                    <a:pt x="463" y="128"/>
                  </a:lnTo>
                  <a:lnTo>
                    <a:pt x="518" y="87"/>
                  </a:lnTo>
                  <a:lnTo>
                    <a:pt x="552" y="81"/>
                  </a:lnTo>
                  <a:lnTo>
                    <a:pt x="660" y="90"/>
                  </a:lnTo>
                  <a:lnTo>
                    <a:pt x="714" y="65"/>
                  </a:lnTo>
                  <a:lnTo>
                    <a:pt x="761" y="10"/>
                  </a:lnTo>
                  <a:lnTo>
                    <a:pt x="781" y="0"/>
                  </a:lnTo>
                  <a:lnTo>
                    <a:pt x="864" y="6"/>
                  </a:lnTo>
                  <a:lnTo>
                    <a:pt x="917" y="45"/>
                  </a:ln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81" name="Freeform 5"/>
            <p:cNvSpPr>
              <a:spLocks/>
            </p:cNvSpPr>
            <p:nvPr/>
          </p:nvSpPr>
          <p:spPr bwMode="auto">
            <a:xfrm>
              <a:off x="1751" y="1702"/>
              <a:ext cx="711" cy="755"/>
            </a:xfrm>
            <a:custGeom>
              <a:avLst/>
              <a:gdLst/>
              <a:ahLst/>
              <a:cxnLst>
                <a:cxn ang="0">
                  <a:pos x="675" y="132"/>
                </a:cxn>
                <a:cxn ang="0">
                  <a:pos x="606" y="363"/>
                </a:cxn>
                <a:cxn ang="0">
                  <a:pos x="635" y="293"/>
                </a:cxn>
                <a:cxn ang="0">
                  <a:pos x="710" y="120"/>
                </a:cxn>
                <a:cxn ang="0">
                  <a:pos x="860" y="69"/>
                </a:cxn>
                <a:cxn ang="0">
                  <a:pos x="945" y="126"/>
                </a:cxn>
                <a:cxn ang="0">
                  <a:pos x="1046" y="177"/>
                </a:cxn>
                <a:cxn ang="0">
                  <a:pos x="1034" y="295"/>
                </a:cxn>
                <a:cxn ang="0">
                  <a:pos x="856" y="451"/>
                </a:cxn>
                <a:cxn ang="0">
                  <a:pos x="730" y="503"/>
                </a:cxn>
                <a:cxn ang="0">
                  <a:pos x="864" y="481"/>
                </a:cxn>
                <a:cxn ang="0">
                  <a:pos x="1113" y="479"/>
                </a:cxn>
                <a:cxn ang="0">
                  <a:pos x="1158" y="578"/>
                </a:cxn>
                <a:cxn ang="0">
                  <a:pos x="1111" y="666"/>
                </a:cxn>
                <a:cxn ang="0">
                  <a:pos x="1107" y="733"/>
                </a:cxn>
                <a:cxn ang="0">
                  <a:pos x="1026" y="810"/>
                </a:cxn>
                <a:cxn ang="0">
                  <a:pos x="841" y="783"/>
                </a:cxn>
                <a:cxn ang="0">
                  <a:pos x="675" y="617"/>
                </a:cxn>
                <a:cxn ang="0">
                  <a:pos x="661" y="619"/>
                </a:cxn>
                <a:cxn ang="0">
                  <a:pos x="762" y="767"/>
                </a:cxn>
                <a:cxn ang="0">
                  <a:pos x="793" y="974"/>
                </a:cxn>
                <a:cxn ang="0">
                  <a:pos x="689" y="1014"/>
                </a:cxn>
                <a:cxn ang="0">
                  <a:pos x="598" y="1077"/>
                </a:cxn>
                <a:cxn ang="0">
                  <a:pos x="574" y="1088"/>
                </a:cxn>
                <a:cxn ang="0">
                  <a:pos x="497" y="1041"/>
                </a:cxn>
                <a:cxn ang="0">
                  <a:pos x="474" y="806"/>
                </a:cxn>
                <a:cxn ang="0">
                  <a:pos x="487" y="722"/>
                </a:cxn>
                <a:cxn ang="0">
                  <a:pos x="493" y="672"/>
                </a:cxn>
                <a:cxn ang="0">
                  <a:pos x="478" y="690"/>
                </a:cxn>
                <a:cxn ang="0">
                  <a:pos x="389" y="976"/>
                </a:cxn>
                <a:cxn ang="0">
                  <a:pos x="338" y="1029"/>
                </a:cxn>
                <a:cxn ang="0">
                  <a:pos x="251" y="1019"/>
                </a:cxn>
                <a:cxn ang="0">
                  <a:pos x="178" y="905"/>
                </a:cxn>
                <a:cxn ang="0">
                  <a:pos x="75" y="814"/>
                </a:cxn>
                <a:cxn ang="0">
                  <a:pos x="174" y="668"/>
                </a:cxn>
                <a:cxn ang="0">
                  <a:pos x="389" y="587"/>
                </a:cxn>
                <a:cxn ang="0">
                  <a:pos x="359" y="580"/>
                </a:cxn>
                <a:cxn ang="0">
                  <a:pos x="162" y="597"/>
                </a:cxn>
                <a:cxn ang="0">
                  <a:pos x="26" y="546"/>
                </a:cxn>
                <a:cxn ang="0">
                  <a:pos x="0" y="491"/>
                </a:cxn>
                <a:cxn ang="0">
                  <a:pos x="73" y="366"/>
                </a:cxn>
                <a:cxn ang="0">
                  <a:pos x="119" y="209"/>
                </a:cxn>
                <a:cxn ang="0">
                  <a:pos x="310" y="226"/>
                </a:cxn>
                <a:cxn ang="0">
                  <a:pos x="458" y="390"/>
                </a:cxn>
                <a:cxn ang="0">
                  <a:pos x="474" y="386"/>
                </a:cxn>
                <a:cxn ang="0">
                  <a:pos x="349" y="232"/>
                </a:cxn>
                <a:cxn ang="0">
                  <a:pos x="314" y="124"/>
                </a:cxn>
                <a:cxn ang="0">
                  <a:pos x="389" y="59"/>
                </a:cxn>
                <a:cxn ang="0">
                  <a:pos x="537" y="7"/>
                </a:cxn>
                <a:cxn ang="0">
                  <a:pos x="647" y="33"/>
                </a:cxn>
              </a:cxnLst>
              <a:rect l="0" t="0" r="r" b="b"/>
              <a:pathLst>
                <a:path w="1158" h="1088">
                  <a:moveTo>
                    <a:pt x="647" y="33"/>
                  </a:moveTo>
                  <a:lnTo>
                    <a:pt x="669" y="76"/>
                  </a:lnTo>
                  <a:lnTo>
                    <a:pt x="675" y="132"/>
                  </a:lnTo>
                  <a:lnTo>
                    <a:pt x="653" y="207"/>
                  </a:lnTo>
                  <a:lnTo>
                    <a:pt x="635" y="252"/>
                  </a:lnTo>
                  <a:lnTo>
                    <a:pt x="606" y="363"/>
                  </a:lnTo>
                  <a:lnTo>
                    <a:pt x="610" y="374"/>
                  </a:lnTo>
                  <a:lnTo>
                    <a:pt x="616" y="378"/>
                  </a:lnTo>
                  <a:lnTo>
                    <a:pt x="635" y="293"/>
                  </a:lnTo>
                  <a:lnTo>
                    <a:pt x="663" y="215"/>
                  </a:lnTo>
                  <a:lnTo>
                    <a:pt x="689" y="153"/>
                  </a:lnTo>
                  <a:lnTo>
                    <a:pt x="710" y="120"/>
                  </a:lnTo>
                  <a:lnTo>
                    <a:pt x="766" y="76"/>
                  </a:lnTo>
                  <a:lnTo>
                    <a:pt x="825" y="63"/>
                  </a:lnTo>
                  <a:lnTo>
                    <a:pt x="860" y="69"/>
                  </a:lnTo>
                  <a:lnTo>
                    <a:pt x="890" y="90"/>
                  </a:lnTo>
                  <a:lnTo>
                    <a:pt x="917" y="118"/>
                  </a:lnTo>
                  <a:lnTo>
                    <a:pt x="945" y="126"/>
                  </a:lnTo>
                  <a:lnTo>
                    <a:pt x="990" y="128"/>
                  </a:lnTo>
                  <a:lnTo>
                    <a:pt x="1016" y="144"/>
                  </a:lnTo>
                  <a:lnTo>
                    <a:pt x="1046" y="177"/>
                  </a:lnTo>
                  <a:lnTo>
                    <a:pt x="1054" y="205"/>
                  </a:lnTo>
                  <a:lnTo>
                    <a:pt x="1054" y="232"/>
                  </a:lnTo>
                  <a:lnTo>
                    <a:pt x="1034" y="295"/>
                  </a:lnTo>
                  <a:lnTo>
                    <a:pt x="996" y="353"/>
                  </a:lnTo>
                  <a:lnTo>
                    <a:pt x="947" y="398"/>
                  </a:lnTo>
                  <a:lnTo>
                    <a:pt x="856" y="451"/>
                  </a:lnTo>
                  <a:lnTo>
                    <a:pt x="768" y="485"/>
                  </a:lnTo>
                  <a:lnTo>
                    <a:pt x="736" y="493"/>
                  </a:lnTo>
                  <a:lnTo>
                    <a:pt x="730" y="503"/>
                  </a:lnTo>
                  <a:lnTo>
                    <a:pt x="726" y="507"/>
                  </a:lnTo>
                  <a:lnTo>
                    <a:pt x="750" y="503"/>
                  </a:lnTo>
                  <a:lnTo>
                    <a:pt x="864" y="481"/>
                  </a:lnTo>
                  <a:lnTo>
                    <a:pt x="1000" y="473"/>
                  </a:lnTo>
                  <a:lnTo>
                    <a:pt x="1056" y="469"/>
                  </a:lnTo>
                  <a:lnTo>
                    <a:pt x="1113" y="479"/>
                  </a:lnTo>
                  <a:lnTo>
                    <a:pt x="1140" y="499"/>
                  </a:lnTo>
                  <a:lnTo>
                    <a:pt x="1158" y="526"/>
                  </a:lnTo>
                  <a:lnTo>
                    <a:pt x="1158" y="578"/>
                  </a:lnTo>
                  <a:lnTo>
                    <a:pt x="1154" y="593"/>
                  </a:lnTo>
                  <a:lnTo>
                    <a:pt x="1123" y="629"/>
                  </a:lnTo>
                  <a:lnTo>
                    <a:pt x="1111" y="666"/>
                  </a:lnTo>
                  <a:lnTo>
                    <a:pt x="1111" y="710"/>
                  </a:lnTo>
                  <a:lnTo>
                    <a:pt x="1107" y="714"/>
                  </a:lnTo>
                  <a:lnTo>
                    <a:pt x="1107" y="733"/>
                  </a:lnTo>
                  <a:lnTo>
                    <a:pt x="1093" y="759"/>
                  </a:lnTo>
                  <a:lnTo>
                    <a:pt x="1065" y="791"/>
                  </a:lnTo>
                  <a:lnTo>
                    <a:pt x="1026" y="810"/>
                  </a:lnTo>
                  <a:lnTo>
                    <a:pt x="965" y="822"/>
                  </a:lnTo>
                  <a:lnTo>
                    <a:pt x="906" y="810"/>
                  </a:lnTo>
                  <a:lnTo>
                    <a:pt x="841" y="783"/>
                  </a:lnTo>
                  <a:lnTo>
                    <a:pt x="758" y="729"/>
                  </a:lnTo>
                  <a:lnTo>
                    <a:pt x="687" y="639"/>
                  </a:lnTo>
                  <a:lnTo>
                    <a:pt x="675" y="617"/>
                  </a:lnTo>
                  <a:lnTo>
                    <a:pt x="667" y="615"/>
                  </a:lnTo>
                  <a:lnTo>
                    <a:pt x="665" y="615"/>
                  </a:lnTo>
                  <a:lnTo>
                    <a:pt x="661" y="619"/>
                  </a:lnTo>
                  <a:lnTo>
                    <a:pt x="669" y="641"/>
                  </a:lnTo>
                  <a:lnTo>
                    <a:pt x="720" y="710"/>
                  </a:lnTo>
                  <a:lnTo>
                    <a:pt x="762" y="767"/>
                  </a:lnTo>
                  <a:lnTo>
                    <a:pt x="801" y="873"/>
                  </a:lnTo>
                  <a:lnTo>
                    <a:pt x="807" y="917"/>
                  </a:lnTo>
                  <a:lnTo>
                    <a:pt x="793" y="974"/>
                  </a:lnTo>
                  <a:lnTo>
                    <a:pt x="774" y="1002"/>
                  </a:lnTo>
                  <a:lnTo>
                    <a:pt x="748" y="1019"/>
                  </a:lnTo>
                  <a:lnTo>
                    <a:pt x="689" y="1014"/>
                  </a:lnTo>
                  <a:lnTo>
                    <a:pt x="673" y="1017"/>
                  </a:lnTo>
                  <a:lnTo>
                    <a:pt x="606" y="1077"/>
                  </a:lnTo>
                  <a:lnTo>
                    <a:pt x="598" y="1077"/>
                  </a:lnTo>
                  <a:lnTo>
                    <a:pt x="596" y="1079"/>
                  </a:lnTo>
                  <a:lnTo>
                    <a:pt x="596" y="1085"/>
                  </a:lnTo>
                  <a:lnTo>
                    <a:pt x="574" y="1088"/>
                  </a:lnTo>
                  <a:lnTo>
                    <a:pt x="543" y="1085"/>
                  </a:lnTo>
                  <a:lnTo>
                    <a:pt x="517" y="1069"/>
                  </a:lnTo>
                  <a:lnTo>
                    <a:pt x="497" y="1041"/>
                  </a:lnTo>
                  <a:lnTo>
                    <a:pt x="482" y="1012"/>
                  </a:lnTo>
                  <a:lnTo>
                    <a:pt x="470" y="903"/>
                  </a:lnTo>
                  <a:lnTo>
                    <a:pt x="474" y="806"/>
                  </a:lnTo>
                  <a:lnTo>
                    <a:pt x="478" y="783"/>
                  </a:lnTo>
                  <a:lnTo>
                    <a:pt x="478" y="761"/>
                  </a:lnTo>
                  <a:lnTo>
                    <a:pt x="487" y="722"/>
                  </a:lnTo>
                  <a:lnTo>
                    <a:pt x="489" y="702"/>
                  </a:lnTo>
                  <a:lnTo>
                    <a:pt x="493" y="682"/>
                  </a:lnTo>
                  <a:lnTo>
                    <a:pt x="493" y="672"/>
                  </a:lnTo>
                  <a:lnTo>
                    <a:pt x="489" y="668"/>
                  </a:lnTo>
                  <a:lnTo>
                    <a:pt x="486" y="668"/>
                  </a:lnTo>
                  <a:lnTo>
                    <a:pt x="478" y="690"/>
                  </a:lnTo>
                  <a:lnTo>
                    <a:pt x="460" y="775"/>
                  </a:lnTo>
                  <a:lnTo>
                    <a:pt x="432" y="887"/>
                  </a:lnTo>
                  <a:lnTo>
                    <a:pt x="389" y="976"/>
                  </a:lnTo>
                  <a:lnTo>
                    <a:pt x="355" y="1015"/>
                  </a:lnTo>
                  <a:lnTo>
                    <a:pt x="343" y="1025"/>
                  </a:lnTo>
                  <a:lnTo>
                    <a:pt x="338" y="1029"/>
                  </a:lnTo>
                  <a:lnTo>
                    <a:pt x="304" y="1033"/>
                  </a:lnTo>
                  <a:lnTo>
                    <a:pt x="265" y="1027"/>
                  </a:lnTo>
                  <a:lnTo>
                    <a:pt x="251" y="1019"/>
                  </a:lnTo>
                  <a:lnTo>
                    <a:pt x="219" y="982"/>
                  </a:lnTo>
                  <a:lnTo>
                    <a:pt x="209" y="933"/>
                  </a:lnTo>
                  <a:lnTo>
                    <a:pt x="178" y="905"/>
                  </a:lnTo>
                  <a:lnTo>
                    <a:pt x="105" y="862"/>
                  </a:lnTo>
                  <a:lnTo>
                    <a:pt x="83" y="834"/>
                  </a:lnTo>
                  <a:lnTo>
                    <a:pt x="75" y="814"/>
                  </a:lnTo>
                  <a:lnTo>
                    <a:pt x="81" y="781"/>
                  </a:lnTo>
                  <a:lnTo>
                    <a:pt x="103" y="737"/>
                  </a:lnTo>
                  <a:lnTo>
                    <a:pt x="174" y="668"/>
                  </a:lnTo>
                  <a:lnTo>
                    <a:pt x="247" y="625"/>
                  </a:lnTo>
                  <a:lnTo>
                    <a:pt x="320" y="599"/>
                  </a:lnTo>
                  <a:lnTo>
                    <a:pt x="389" y="587"/>
                  </a:lnTo>
                  <a:lnTo>
                    <a:pt x="399" y="581"/>
                  </a:lnTo>
                  <a:lnTo>
                    <a:pt x="391" y="574"/>
                  </a:lnTo>
                  <a:lnTo>
                    <a:pt x="359" y="580"/>
                  </a:lnTo>
                  <a:lnTo>
                    <a:pt x="326" y="580"/>
                  </a:lnTo>
                  <a:lnTo>
                    <a:pt x="229" y="599"/>
                  </a:lnTo>
                  <a:lnTo>
                    <a:pt x="162" y="597"/>
                  </a:lnTo>
                  <a:lnTo>
                    <a:pt x="91" y="589"/>
                  </a:lnTo>
                  <a:lnTo>
                    <a:pt x="42" y="564"/>
                  </a:lnTo>
                  <a:lnTo>
                    <a:pt x="26" y="546"/>
                  </a:lnTo>
                  <a:lnTo>
                    <a:pt x="24" y="536"/>
                  </a:lnTo>
                  <a:lnTo>
                    <a:pt x="6" y="512"/>
                  </a:lnTo>
                  <a:lnTo>
                    <a:pt x="0" y="491"/>
                  </a:lnTo>
                  <a:lnTo>
                    <a:pt x="10" y="455"/>
                  </a:lnTo>
                  <a:lnTo>
                    <a:pt x="67" y="392"/>
                  </a:lnTo>
                  <a:lnTo>
                    <a:pt x="73" y="366"/>
                  </a:lnTo>
                  <a:lnTo>
                    <a:pt x="73" y="262"/>
                  </a:lnTo>
                  <a:lnTo>
                    <a:pt x="87" y="236"/>
                  </a:lnTo>
                  <a:lnTo>
                    <a:pt x="119" y="209"/>
                  </a:lnTo>
                  <a:lnTo>
                    <a:pt x="162" y="193"/>
                  </a:lnTo>
                  <a:lnTo>
                    <a:pt x="233" y="195"/>
                  </a:lnTo>
                  <a:lnTo>
                    <a:pt x="310" y="226"/>
                  </a:lnTo>
                  <a:lnTo>
                    <a:pt x="361" y="258"/>
                  </a:lnTo>
                  <a:lnTo>
                    <a:pt x="407" y="313"/>
                  </a:lnTo>
                  <a:lnTo>
                    <a:pt x="458" y="390"/>
                  </a:lnTo>
                  <a:lnTo>
                    <a:pt x="464" y="394"/>
                  </a:lnTo>
                  <a:lnTo>
                    <a:pt x="472" y="390"/>
                  </a:lnTo>
                  <a:lnTo>
                    <a:pt x="474" y="386"/>
                  </a:lnTo>
                  <a:lnTo>
                    <a:pt x="452" y="343"/>
                  </a:lnTo>
                  <a:lnTo>
                    <a:pt x="377" y="252"/>
                  </a:lnTo>
                  <a:lnTo>
                    <a:pt x="349" y="232"/>
                  </a:lnTo>
                  <a:lnTo>
                    <a:pt x="328" y="199"/>
                  </a:lnTo>
                  <a:lnTo>
                    <a:pt x="314" y="159"/>
                  </a:lnTo>
                  <a:lnTo>
                    <a:pt x="314" y="124"/>
                  </a:lnTo>
                  <a:lnTo>
                    <a:pt x="328" y="92"/>
                  </a:lnTo>
                  <a:lnTo>
                    <a:pt x="365" y="63"/>
                  </a:lnTo>
                  <a:lnTo>
                    <a:pt x="389" y="59"/>
                  </a:lnTo>
                  <a:lnTo>
                    <a:pt x="466" y="65"/>
                  </a:lnTo>
                  <a:lnTo>
                    <a:pt x="503" y="47"/>
                  </a:lnTo>
                  <a:lnTo>
                    <a:pt x="537" y="7"/>
                  </a:lnTo>
                  <a:lnTo>
                    <a:pt x="551" y="0"/>
                  </a:lnTo>
                  <a:lnTo>
                    <a:pt x="608" y="5"/>
                  </a:lnTo>
                  <a:lnTo>
                    <a:pt x="647" y="33"/>
                  </a:ln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82" name="Freeform 6"/>
            <p:cNvSpPr>
              <a:spLocks/>
            </p:cNvSpPr>
            <p:nvPr/>
          </p:nvSpPr>
          <p:spPr bwMode="auto">
            <a:xfrm>
              <a:off x="2092" y="1567"/>
              <a:ext cx="61" cy="250"/>
            </a:xfrm>
            <a:custGeom>
              <a:avLst/>
              <a:gdLst/>
              <a:ahLst/>
              <a:cxnLst>
                <a:cxn ang="0">
                  <a:pos x="13" y="148"/>
                </a:cxn>
                <a:cxn ang="0">
                  <a:pos x="17" y="353"/>
                </a:cxn>
                <a:cxn ang="0">
                  <a:pos x="13" y="357"/>
                </a:cxn>
                <a:cxn ang="0">
                  <a:pos x="13" y="361"/>
                </a:cxn>
                <a:cxn ang="0">
                  <a:pos x="9" y="361"/>
                </a:cxn>
                <a:cxn ang="0">
                  <a:pos x="0" y="353"/>
                </a:cxn>
                <a:cxn ang="0">
                  <a:pos x="5" y="130"/>
                </a:cxn>
                <a:cxn ang="0">
                  <a:pos x="13" y="87"/>
                </a:cxn>
                <a:cxn ang="0">
                  <a:pos x="43" y="40"/>
                </a:cxn>
                <a:cxn ang="0">
                  <a:pos x="88" y="4"/>
                </a:cxn>
                <a:cxn ang="0">
                  <a:pos x="96" y="0"/>
                </a:cxn>
                <a:cxn ang="0">
                  <a:pos x="35" y="65"/>
                </a:cxn>
                <a:cxn ang="0">
                  <a:pos x="13" y="148"/>
                </a:cxn>
              </a:cxnLst>
              <a:rect l="0" t="0" r="r" b="b"/>
              <a:pathLst>
                <a:path w="96" h="361">
                  <a:moveTo>
                    <a:pt x="13" y="148"/>
                  </a:moveTo>
                  <a:lnTo>
                    <a:pt x="17" y="353"/>
                  </a:lnTo>
                  <a:lnTo>
                    <a:pt x="13" y="357"/>
                  </a:lnTo>
                  <a:lnTo>
                    <a:pt x="13" y="361"/>
                  </a:lnTo>
                  <a:lnTo>
                    <a:pt x="9" y="361"/>
                  </a:lnTo>
                  <a:lnTo>
                    <a:pt x="0" y="353"/>
                  </a:lnTo>
                  <a:lnTo>
                    <a:pt x="5" y="130"/>
                  </a:lnTo>
                  <a:lnTo>
                    <a:pt x="13" y="87"/>
                  </a:lnTo>
                  <a:lnTo>
                    <a:pt x="43" y="40"/>
                  </a:lnTo>
                  <a:lnTo>
                    <a:pt x="88" y="4"/>
                  </a:lnTo>
                  <a:lnTo>
                    <a:pt x="96" y="0"/>
                  </a:lnTo>
                  <a:lnTo>
                    <a:pt x="35" y="65"/>
                  </a:lnTo>
                  <a:lnTo>
                    <a:pt x="13" y="14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83" name="Freeform 7"/>
            <p:cNvSpPr>
              <a:spLocks/>
            </p:cNvSpPr>
            <p:nvPr/>
          </p:nvSpPr>
          <p:spPr bwMode="auto">
            <a:xfrm>
              <a:off x="1976" y="1570"/>
              <a:ext cx="75" cy="249"/>
            </a:xfrm>
            <a:custGeom>
              <a:avLst/>
              <a:gdLst/>
              <a:ahLst/>
              <a:cxnLst>
                <a:cxn ang="0">
                  <a:pos x="40" y="213"/>
                </a:cxn>
                <a:cxn ang="0">
                  <a:pos x="122" y="357"/>
                </a:cxn>
                <a:cxn ang="0">
                  <a:pos x="122" y="361"/>
                </a:cxn>
                <a:cxn ang="0">
                  <a:pos x="105" y="357"/>
                </a:cxn>
                <a:cxn ang="0">
                  <a:pos x="18" y="192"/>
                </a:cxn>
                <a:cxn ang="0">
                  <a:pos x="0" y="69"/>
                </a:cxn>
                <a:cxn ang="0">
                  <a:pos x="10" y="14"/>
                </a:cxn>
                <a:cxn ang="0">
                  <a:pos x="14" y="0"/>
                </a:cxn>
                <a:cxn ang="0">
                  <a:pos x="18" y="148"/>
                </a:cxn>
                <a:cxn ang="0">
                  <a:pos x="40" y="213"/>
                </a:cxn>
              </a:cxnLst>
              <a:rect l="0" t="0" r="r" b="b"/>
              <a:pathLst>
                <a:path w="122" h="361">
                  <a:moveTo>
                    <a:pt x="40" y="213"/>
                  </a:moveTo>
                  <a:lnTo>
                    <a:pt x="122" y="357"/>
                  </a:lnTo>
                  <a:lnTo>
                    <a:pt x="122" y="361"/>
                  </a:lnTo>
                  <a:lnTo>
                    <a:pt x="105" y="357"/>
                  </a:lnTo>
                  <a:lnTo>
                    <a:pt x="18" y="192"/>
                  </a:lnTo>
                  <a:lnTo>
                    <a:pt x="0" y="69"/>
                  </a:lnTo>
                  <a:lnTo>
                    <a:pt x="10" y="14"/>
                  </a:lnTo>
                  <a:lnTo>
                    <a:pt x="14" y="0"/>
                  </a:lnTo>
                  <a:lnTo>
                    <a:pt x="18" y="148"/>
                  </a:lnTo>
                  <a:lnTo>
                    <a:pt x="40" y="213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84" name="Freeform 8"/>
            <p:cNvSpPr>
              <a:spLocks/>
            </p:cNvSpPr>
            <p:nvPr/>
          </p:nvSpPr>
          <p:spPr bwMode="auto">
            <a:xfrm>
              <a:off x="2249" y="1657"/>
              <a:ext cx="207" cy="241"/>
            </a:xfrm>
            <a:custGeom>
              <a:avLst/>
              <a:gdLst/>
              <a:ahLst/>
              <a:cxnLst>
                <a:cxn ang="0">
                  <a:pos x="337" y="18"/>
                </a:cxn>
                <a:cxn ang="0">
                  <a:pos x="213" y="83"/>
                </a:cxn>
                <a:cxn ang="0">
                  <a:pos x="77" y="213"/>
                </a:cxn>
                <a:cxn ang="0">
                  <a:pos x="12" y="322"/>
                </a:cxn>
                <a:cxn ang="0">
                  <a:pos x="8" y="336"/>
                </a:cxn>
                <a:cxn ang="0">
                  <a:pos x="8" y="350"/>
                </a:cxn>
                <a:cxn ang="0">
                  <a:pos x="0" y="350"/>
                </a:cxn>
                <a:cxn ang="0">
                  <a:pos x="12" y="296"/>
                </a:cxn>
                <a:cxn ang="0">
                  <a:pos x="81" y="196"/>
                </a:cxn>
                <a:cxn ang="0">
                  <a:pos x="193" y="87"/>
                </a:cxn>
                <a:cxn ang="0">
                  <a:pos x="323" y="10"/>
                </a:cxn>
                <a:cxn ang="0">
                  <a:pos x="329" y="0"/>
                </a:cxn>
                <a:cxn ang="0">
                  <a:pos x="337" y="0"/>
                </a:cxn>
                <a:cxn ang="0">
                  <a:pos x="337" y="18"/>
                </a:cxn>
              </a:cxnLst>
              <a:rect l="0" t="0" r="r" b="b"/>
              <a:pathLst>
                <a:path w="337" h="350">
                  <a:moveTo>
                    <a:pt x="337" y="18"/>
                  </a:moveTo>
                  <a:lnTo>
                    <a:pt x="213" y="83"/>
                  </a:lnTo>
                  <a:lnTo>
                    <a:pt x="77" y="213"/>
                  </a:lnTo>
                  <a:lnTo>
                    <a:pt x="12" y="322"/>
                  </a:lnTo>
                  <a:lnTo>
                    <a:pt x="8" y="336"/>
                  </a:lnTo>
                  <a:lnTo>
                    <a:pt x="8" y="350"/>
                  </a:lnTo>
                  <a:lnTo>
                    <a:pt x="0" y="350"/>
                  </a:lnTo>
                  <a:lnTo>
                    <a:pt x="12" y="296"/>
                  </a:lnTo>
                  <a:lnTo>
                    <a:pt x="81" y="196"/>
                  </a:lnTo>
                  <a:lnTo>
                    <a:pt x="193" y="87"/>
                  </a:lnTo>
                  <a:lnTo>
                    <a:pt x="323" y="10"/>
                  </a:lnTo>
                  <a:lnTo>
                    <a:pt x="329" y="0"/>
                  </a:lnTo>
                  <a:lnTo>
                    <a:pt x="337" y="0"/>
                  </a:lnTo>
                  <a:lnTo>
                    <a:pt x="337" y="1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85" name="Freeform 9"/>
            <p:cNvSpPr>
              <a:spLocks/>
            </p:cNvSpPr>
            <p:nvPr/>
          </p:nvSpPr>
          <p:spPr bwMode="auto">
            <a:xfrm>
              <a:off x="2285" y="1757"/>
              <a:ext cx="207" cy="162"/>
            </a:xfrm>
            <a:custGeom>
              <a:avLst/>
              <a:gdLst/>
              <a:ahLst/>
              <a:cxnLst>
                <a:cxn ang="0">
                  <a:pos x="335" y="8"/>
                </a:cxn>
                <a:cxn ang="0">
                  <a:pos x="213" y="52"/>
                </a:cxn>
                <a:cxn ang="0">
                  <a:pos x="71" y="160"/>
                </a:cxn>
                <a:cxn ang="0">
                  <a:pos x="18" y="221"/>
                </a:cxn>
                <a:cxn ang="0">
                  <a:pos x="18" y="231"/>
                </a:cxn>
                <a:cxn ang="0">
                  <a:pos x="14" y="235"/>
                </a:cxn>
                <a:cxn ang="0">
                  <a:pos x="4" y="235"/>
                </a:cxn>
                <a:cxn ang="0">
                  <a:pos x="0" y="231"/>
                </a:cxn>
                <a:cxn ang="0">
                  <a:pos x="14" y="200"/>
                </a:cxn>
                <a:cxn ang="0">
                  <a:pos x="184" y="62"/>
                </a:cxn>
                <a:cxn ang="0">
                  <a:pos x="322" y="0"/>
                </a:cxn>
                <a:cxn ang="0">
                  <a:pos x="335" y="0"/>
                </a:cxn>
                <a:cxn ang="0">
                  <a:pos x="335" y="8"/>
                </a:cxn>
              </a:cxnLst>
              <a:rect l="0" t="0" r="r" b="b"/>
              <a:pathLst>
                <a:path w="335" h="235">
                  <a:moveTo>
                    <a:pt x="335" y="8"/>
                  </a:moveTo>
                  <a:lnTo>
                    <a:pt x="213" y="52"/>
                  </a:lnTo>
                  <a:lnTo>
                    <a:pt x="71" y="160"/>
                  </a:lnTo>
                  <a:lnTo>
                    <a:pt x="18" y="221"/>
                  </a:lnTo>
                  <a:lnTo>
                    <a:pt x="18" y="231"/>
                  </a:lnTo>
                  <a:lnTo>
                    <a:pt x="14" y="235"/>
                  </a:lnTo>
                  <a:lnTo>
                    <a:pt x="4" y="235"/>
                  </a:lnTo>
                  <a:lnTo>
                    <a:pt x="0" y="231"/>
                  </a:lnTo>
                  <a:lnTo>
                    <a:pt x="14" y="200"/>
                  </a:lnTo>
                  <a:lnTo>
                    <a:pt x="184" y="62"/>
                  </a:lnTo>
                  <a:lnTo>
                    <a:pt x="322" y="0"/>
                  </a:lnTo>
                  <a:lnTo>
                    <a:pt x="335" y="0"/>
                  </a:lnTo>
                  <a:lnTo>
                    <a:pt x="335" y="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86" name="Freeform 10"/>
            <p:cNvSpPr>
              <a:spLocks/>
            </p:cNvSpPr>
            <p:nvPr/>
          </p:nvSpPr>
          <p:spPr bwMode="auto">
            <a:xfrm>
              <a:off x="1684" y="1868"/>
              <a:ext cx="273" cy="97"/>
            </a:xfrm>
            <a:custGeom>
              <a:avLst/>
              <a:gdLst/>
              <a:ahLst/>
              <a:cxnLst>
                <a:cxn ang="0">
                  <a:pos x="396" y="83"/>
                </a:cxn>
                <a:cxn ang="0">
                  <a:pos x="422" y="107"/>
                </a:cxn>
                <a:cxn ang="0">
                  <a:pos x="444" y="132"/>
                </a:cxn>
                <a:cxn ang="0">
                  <a:pos x="444" y="140"/>
                </a:cxn>
                <a:cxn ang="0">
                  <a:pos x="353" y="75"/>
                </a:cxn>
                <a:cxn ang="0">
                  <a:pos x="205" y="26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25" y="0"/>
                </a:cxn>
                <a:cxn ang="0">
                  <a:pos x="266" y="32"/>
                </a:cxn>
                <a:cxn ang="0">
                  <a:pos x="396" y="83"/>
                </a:cxn>
              </a:cxnLst>
              <a:rect l="0" t="0" r="r" b="b"/>
              <a:pathLst>
                <a:path w="444" h="140">
                  <a:moveTo>
                    <a:pt x="396" y="83"/>
                  </a:moveTo>
                  <a:lnTo>
                    <a:pt x="422" y="107"/>
                  </a:lnTo>
                  <a:lnTo>
                    <a:pt x="444" y="132"/>
                  </a:lnTo>
                  <a:lnTo>
                    <a:pt x="444" y="140"/>
                  </a:lnTo>
                  <a:lnTo>
                    <a:pt x="353" y="75"/>
                  </a:lnTo>
                  <a:lnTo>
                    <a:pt x="205" y="26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25" y="0"/>
                  </a:lnTo>
                  <a:lnTo>
                    <a:pt x="266" y="32"/>
                  </a:lnTo>
                  <a:lnTo>
                    <a:pt x="396" y="83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87" name="Freeform 11"/>
            <p:cNvSpPr>
              <a:spLocks/>
            </p:cNvSpPr>
            <p:nvPr/>
          </p:nvSpPr>
          <p:spPr bwMode="auto">
            <a:xfrm>
              <a:off x="1973" y="1879"/>
              <a:ext cx="312" cy="338"/>
            </a:xfrm>
            <a:custGeom>
              <a:avLst/>
              <a:gdLst/>
              <a:ahLst/>
              <a:cxnLst>
                <a:cxn ang="0">
                  <a:pos x="184" y="22"/>
                </a:cxn>
                <a:cxn ang="0">
                  <a:pos x="196" y="35"/>
                </a:cxn>
                <a:cxn ang="0">
                  <a:pos x="278" y="8"/>
                </a:cxn>
                <a:cxn ang="0">
                  <a:pos x="284" y="35"/>
                </a:cxn>
                <a:cxn ang="0">
                  <a:pos x="300" y="53"/>
                </a:cxn>
                <a:cxn ang="0">
                  <a:pos x="345" y="43"/>
                </a:cxn>
                <a:cxn ang="0">
                  <a:pos x="361" y="43"/>
                </a:cxn>
                <a:cxn ang="0">
                  <a:pos x="383" y="75"/>
                </a:cxn>
                <a:cxn ang="0">
                  <a:pos x="409" y="91"/>
                </a:cxn>
                <a:cxn ang="0">
                  <a:pos x="440" y="91"/>
                </a:cxn>
                <a:cxn ang="0">
                  <a:pos x="430" y="170"/>
                </a:cxn>
                <a:cxn ang="0">
                  <a:pos x="452" y="183"/>
                </a:cxn>
                <a:cxn ang="0">
                  <a:pos x="491" y="191"/>
                </a:cxn>
                <a:cxn ang="0">
                  <a:pos x="509" y="213"/>
                </a:cxn>
                <a:cxn ang="0">
                  <a:pos x="487" y="266"/>
                </a:cxn>
                <a:cxn ang="0">
                  <a:pos x="487" y="314"/>
                </a:cxn>
                <a:cxn ang="0">
                  <a:pos x="505" y="335"/>
                </a:cxn>
                <a:cxn ang="0">
                  <a:pos x="505" y="357"/>
                </a:cxn>
                <a:cxn ang="0">
                  <a:pos x="487" y="385"/>
                </a:cxn>
                <a:cxn ang="0">
                  <a:pos x="466" y="387"/>
                </a:cxn>
                <a:cxn ang="0">
                  <a:pos x="422" y="387"/>
                </a:cxn>
                <a:cxn ang="0">
                  <a:pos x="383" y="432"/>
                </a:cxn>
                <a:cxn ang="0">
                  <a:pos x="375" y="440"/>
                </a:cxn>
                <a:cxn ang="0">
                  <a:pos x="361" y="440"/>
                </a:cxn>
                <a:cxn ang="0">
                  <a:pos x="353" y="418"/>
                </a:cxn>
                <a:cxn ang="0">
                  <a:pos x="347" y="414"/>
                </a:cxn>
                <a:cxn ang="0">
                  <a:pos x="263" y="479"/>
                </a:cxn>
                <a:cxn ang="0">
                  <a:pos x="227" y="479"/>
                </a:cxn>
                <a:cxn ang="0">
                  <a:pos x="209" y="466"/>
                </a:cxn>
                <a:cxn ang="0">
                  <a:pos x="144" y="479"/>
                </a:cxn>
                <a:cxn ang="0">
                  <a:pos x="109" y="487"/>
                </a:cxn>
                <a:cxn ang="0">
                  <a:pos x="93" y="487"/>
                </a:cxn>
                <a:cxn ang="0">
                  <a:pos x="83" y="462"/>
                </a:cxn>
                <a:cxn ang="0">
                  <a:pos x="32" y="404"/>
                </a:cxn>
                <a:cxn ang="0">
                  <a:pos x="40" y="365"/>
                </a:cxn>
                <a:cxn ang="0">
                  <a:pos x="50" y="357"/>
                </a:cxn>
                <a:cxn ang="0">
                  <a:pos x="22" y="335"/>
                </a:cxn>
                <a:cxn ang="0">
                  <a:pos x="10" y="331"/>
                </a:cxn>
                <a:cxn ang="0">
                  <a:pos x="10" y="282"/>
                </a:cxn>
                <a:cxn ang="0">
                  <a:pos x="32" y="249"/>
                </a:cxn>
                <a:cxn ang="0">
                  <a:pos x="0" y="201"/>
                </a:cxn>
                <a:cxn ang="0">
                  <a:pos x="4" y="170"/>
                </a:cxn>
                <a:cxn ang="0">
                  <a:pos x="32" y="144"/>
                </a:cxn>
                <a:cxn ang="0">
                  <a:pos x="52" y="140"/>
                </a:cxn>
                <a:cxn ang="0">
                  <a:pos x="75" y="110"/>
                </a:cxn>
                <a:cxn ang="0">
                  <a:pos x="79" y="89"/>
                </a:cxn>
                <a:cxn ang="0">
                  <a:pos x="97" y="69"/>
                </a:cxn>
                <a:cxn ang="0">
                  <a:pos x="101" y="75"/>
                </a:cxn>
                <a:cxn ang="0">
                  <a:pos x="123" y="61"/>
                </a:cxn>
                <a:cxn ang="0">
                  <a:pos x="176" y="0"/>
                </a:cxn>
                <a:cxn ang="0">
                  <a:pos x="184" y="0"/>
                </a:cxn>
                <a:cxn ang="0">
                  <a:pos x="184" y="22"/>
                </a:cxn>
              </a:cxnLst>
              <a:rect l="0" t="0" r="r" b="b"/>
              <a:pathLst>
                <a:path w="509" h="487">
                  <a:moveTo>
                    <a:pt x="184" y="22"/>
                  </a:moveTo>
                  <a:lnTo>
                    <a:pt x="196" y="35"/>
                  </a:lnTo>
                  <a:lnTo>
                    <a:pt x="278" y="8"/>
                  </a:lnTo>
                  <a:lnTo>
                    <a:pt x="284" y="35"/>
                  </a:lnTo>
                  <a:lnTo>
                    <a:pt x="300" y="53"/>
                  </a:lnTo>
                  <a:lnTo>
                    <a:pt x="345" y="43"/>
                  </a:lnTo>
                  <a:lnTo>
                    <a:pt x="361" y="43"/>
                  </a:lnTo>
                  <a:lnTo>
                    <a:pt x="383" y="75"/>
                  </a:lnTo>
                  <a:lnTo>
                    <a:pt x="409" y="91"/>
                  </a:lnTo>
                  <a:lnTo>
                    <a:pt x="440" y="91"/>
                  </a:lnTo>
                  <a:lnTo>
                    <a:pt x="430" y="170"/>
                  </a:lnTo>
                  <a:lnTo>
                    <a:pt x="452" y="183"/>
                  </a:lnTo>
                  <a:lnTo>
                    <a:pt x="491" y="191"/>
                  </a:lnTo>
                  <a:lnTo>
                    <a:pt x="509" y="213"/>
                  </a:lnTo>
                  <a:lnTo>
                    <a:pt x="487" y="266"/>
                  </a:lnTo>
                  <a:lnTo>
                    <a:pt x="487" y="314"/>
                  </a:lnTo>
                  <a:lnTo>
                    <a:pt x="505" y="335"/>
                  </a:lnTo>
                  <a:lnTo>
                    <a:pt x="505" y="357"/>
                  </a:lnTo>
                  <a:lnTo>
                    <a:pt x="487" y="385"/>
                  </a:lnTo>
                  <a:lnTo>
                    <a:pt x="466" y="387"/>
                  </a:lnTo>
                  <a:lnTo>
                    <a:pt x="422" y="387"/>
                  </a:lnTo>
                  <a:lnTo>
                    <a:pt x="383" y="432"/>
                  </a:lnTo>
                  <a:lnTo>
                    <a:pt x="375" y="440"/>
                  </a:lnTo>
                  <a:lnTo>
                    <a:pt x="361" y="440"/>
                  </a:lnTo>
                  <a:lnTo>
                    <a:pt x="353" y="418"/>
                  </a:lnTo>
                  <a:lnTo>
                    <a:pt x="347" y="414"/>
                  </a:lnTo>
                  <a:lnTo>
                    <a:pt x="263" y="479"/>
                  </a:lnTo>
                  <a:lnTo>
                    <a:pt x="227" y="479"/>
                  </a:lnTo>
                  <a:lnTo>
                    <a:pt x="209" y="466"/>
                  </a:lnTo>
                  <a:lnTo>
                    <a:pt x="144" y="479"/>
                  </a:lnTo>
                  <a:lnTo>
                    <a:pt x="109" y="487"/>
                  </a:lnTo>
                  <a:lnTo>
                    <a:pt x="93" y="487"/>
                  </a:lnTo>
                  <a:lnTo>
                    <a:pt x="83" y="462"/>
                  </a:lnTo>
                  <a:lnTo>
                    <a:pt x="32" y="404"/>
                  </a:lnTo>
                  <a:lnTo>
                    <a:pt x="40" y="365"/>
                  </a:lnTo>
                  <a:lnTo>
                    <a:pt x="50" y="357"/>
                  </a:lnTo>
                  <a:lnTo>
                    <a:pt x="22" y="335"/>
                  </a:lnTo>
                  <a:lnTo>
                    <a:pt x="10" y="331"/>
                  </a:lnTo>
                  <a:lnTo>
                    <a:pt x="10" y="282"/>
                  </a:lnTo>
                  <a:lnTo>
                    <a:pt x="32" y="249"/>
                  </a:lnTo>
                  <a:lnTo>
                    <a:pt x="0" y="201"/>
                  </a:lnTo>
                  <a:lnTo>
                    <a:pt x="4" y="170"/>
                  </a:lnTo>
                  <a:lnTo>
                    <a:pt x="32" y="144"/>
                  </a:lnTo>
                  <a:lnTo>
                    <a:pt x="52" y="140"/>
                  </a:lnTo>
                  <a:lnTo>
                    <a:pt x="75" y="110"/>
                  </a:lnTo>
                  <a:lnTo>
                    <a:pt x="79" y="89"/>
                  </a:lnTo>
                  <a:lnTo>
                    <a:pt x="97" y="69"/>
                  </a:lnTo>
                  <a:lnTo>
                    <a:pt x="101" y="75"/>
                  </a:lnTo>
                  <a:lnTo>
                    <a:pt x="123" y="61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84" y="22"/>
                  </a:lnTo>
                  <a:close/>
                </a:path>
              </a:pathLst>
            </a:custGeom>
            <a:solidFill>
              <a:srgbClr val="E49E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88" name="Freeform 12"/>
            <p:cNvSpPr>
              <a:spLocks/>
            </p:cNvSpPr>
            <p:nvPr/>
          </p:nvSpPr>
          <p:spPr bwMode="auto">
            <a:xfrm>
              <a:off x="2024" y="1941"/>
              <a:ext cx="170" cy="99"/>
            </a:xfrm>
            <a:custGeom>
              <a:avLst/>
              <a:gdLst/>
              <a:ahLst/>
              <a:cxnLst>
                <a:cxn ang="0">
                  <a:pos x="166" y="37"/>
                </a:cxn>
                <a:cxn ang="0">
                  <a:pos x="184" y="12"/>
                </a:cxn>
                <a:cxn ang="0">
                  <a:pos x="184" y="8"/>
                </a:cxn>
                <a:cxn ang="0">
                  <a:pos x="195" y="8"/>
                </a:cxn>
                <a:cxn ang="0">
                  <a:pos x="201" y="41"/>
                </a:cxn>
                <a:cxn ang="0">
                  <a:pos x="253" y="33"/>
                </a:cxn>
                <a:cxn ang="0">
                  <a:pos x="257" y="47"/>
                </a:cxn>
                <a:cxn ang="0">
                  <a:pos x="239" y="63"/>
                </a:cxn>
                <a:cxn ang="0">
                  <a:pos x="278" y="77"/>
                </a:cxn>
                <a:cxn ang="0">
                  <a:pos x="239" y="85"/>
                </a:cxn>
                <a:cxn ang="0">
                  <a:pos x="227" y="81"/>
                </a:cxn>
                <a:cxn ang="0">
                  <a:pos x="223" y="81"/>
                </a:cxn>
                <a:cxn ang="0">
                  <a:pos x="217" y="55"/>
                </a:cxn>
                <a:cxn ang="0">
                  <a:pos x="184" y="55"/>
                </a:cxn>
                <a:cxn ang="0">
                  <a:pos x="174" y="47"/>
                </a:cxn>
                <a:cxn ang="0">
                  <a:pos x="148" y="63"/>
                </a:cxn>
                <a:cxn ang="0">
                  <a:pos x="134" y="63"/>
                </a:cxn>
                <a:cxn ang="0">
                  <a:pos x="126" y="51"/>
                </a:cxn>
                <a:cxn ang="0">
                  <a:pos x="118" y="41"/>
                </a:cxn>
                <a:cxn ang="0">
                  <a:pos x="83" y="73"/>
                </a:cxn>
                <a:cxn ang="0">
                  <a:pos x="57" y="59"/>
                </a:cxn>
                <a:cxn ang="0">
                  <a:pos x="49" y="51"/>
                </a:cxn>
                <a:cxn ang="0">
                  <a:pos x="36" y="106"/>
                </a:cxn>
                <a:cxn ang="0">
                  <a:pos x="36" y="124"/>
                </a:cxn>
                <a:cxn ang="0">
                  <a:pos x="40" y="130"/>
                </a:cxn>
                <a:cxn ang="0">
                  <a:pos x="40" y="138"/>
                </a:cxn>
                <a:cxn ang="0">
                  <a:pos x="26" y="142"/>
                </a:cxn>
                <a:cxn ang="0">
                  <a:pos x="0" y="81"/>
                </a:cxn>
                <a:cxn ang="0">
                  <a:pos x="0" y="77"/>
                </a:cxn>
                <a:cxn ang="0">
                  <a:pos x="10" y="69"/>
                </a:cxn>
                <a:cxn ang="0">
                  <a:pos x="26" y="77"/>
                </a:cxn>
                <a:cxn ang="0">
                  <a:pos x="36" y="55"/>
                </a:cxn>
                <a:cxn ang="0">
                  <a:pos x="32" y="25"/>
                </a:cxn>
                <a:cxn ang="0">
                  <a:pos x="49" y="25"/>
                </a:cxn>
                <a:cxn ang="0">
                  <a:pos x="79" y="55"/>
                </a:cxn>
                <a:cxn ang="0">
                  <a:pos x="97" y="47"/>
                </a:cxn>
                <a:cxn ang="0">
                  <a:pos x="109" y="25"/>
                </a:cxn>
                <a:cxn ang="0">
                  <a:pos x="109" y="2"/>
                </a:cxn>
                <a:cxn ang="0">
                  <a:pos x="118" y="0"/>
                </a:cxn>
                <a:cxn ang="0">
                  <a:pos x="148" y="47"/>
                </a:cxn>
                <a:cxn ang="0">
                  <a:pos x="166" y="37"/>
                </a:cxn>
              </a:cxnLst>
              <a:rect l="0" t="0" r="r" b="b"/>
              <a:pathLst>
                <a:path w="278" h="142">
                  <a:moveTo>
                    <a:pt x="166" y="37"/>
                  </a:moveTo>
                  <a:lnTo>
                    <a:pt x="184" y="12"/>
                  </a:lnTo>
                  <a:lnTo>
                    <a:pt x="184" y="8"/>
                  </a:lnTo>
                  <a:lnTo>
                    <a:pt x="195" y="8"/>
                  </a:lnTo>
                  <a:lnTo>
                    <a:pt x="201" y="41"/>
                  </a:lnTo>
                  <a:lnTo>
                    <a:pt x="253" y="33"/>
                  </a:lnTo>
                  <a:lnTo>
                    <a:pt x="257" y="47"/>
                  </a:lnTo>
                  <a:lnTo>
                    <a:pt x="239" y="63"/>
                  </a:lnTo>
                  <a:lnTo>
                    <a:pt x="278" y="77"/>
                  </a:lnTo>
                  <a:lnTo>
                    <a:pt x="239" y="85"/>
                  </a:lnTo>
                  <a:lnTo>
                    <a:pt x="227" y="81"/>
                  </a:lnTo>
                  <a:lnTo>
                    <a:pt x="223" y="81"/>
                  </a:lnTo>
                  <a:lnTo>
                    <a:pt x="217" y="55"/>
                  </a:lnTo>
                  <a:lnTo>
                    <a:pt x="184" y="55"/>
                  </a:lnTo>
                  <a:lnTo>
                    <a:pt x="174" y="47"/>
                  </a:lnTo>
                  <a:lnTo>
                    <a:pt x="148" y="63"/>
                  </a:lnTo>
                  <a:lnTo>
                    <a:pt x="134" y="63"/>
                  </a:lnTo>
                  <a:lnTo>
                    <a:pt x="126" y="51"/>
                  </a:lnTo>
                  <a:lnTo>
                    <a:pt x="118" y="41"/>
                  </a:lnTo>
                  <a:lnTo>
                    <a:pt x="83" y="73"/>
                  </a:lnTo>
                  <a:lnTo>
                    <a:pt x="57" y="59"/>
                  </a:lnTo>
                  <a:lnTo>
                    <a:pt x="49" y="51"/>
                  </a:lnTo>
                  <a:lnTo>
                    <a:pt x="36" y="106"/>
                  </a:lnTo>
                  <a:lnTo>
                    <a:pt x="36" y="124"/>
                  </a:lnTo>
                  <a:lnTo>
                    <a:pt x="40" y="130"/>
                  </a:lnTo>
                  <a:lnTo>
                    <a:pt x="40" y="138"/>
                  </a:lnTo>
                  <a:lnTo>
                    <a:pt x="26" y="142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10" y="69"/>
                  </a:lnTo>
                  <a:lnTo>
                    <a:pt x="26" y="77"/>
                  </a:lnTo>
                  <a:lnTo>
                    <a:pt x="36" y="55"/>
                  </a:lnTo>
                  <a:lnTo>
                    <a:pt x="32" y="25"/>
                  </a:lnTo>
                  <a:lnTo>
                    <a:pt x="49" y="25"/>
                  </a:lnTo>
                  <a:lnTo>
                    <a:pt x="79" y="55"/>
                  </a:lnTo>
                  <a:lnTo>
                    <a:pt x="97" y="47"/>
                  </a:lnTo>
                  <a:lnTo>
                    <a:pt x="109" y="25"/>
                  </a:lnTo>
                  <a:lnTo>
                    <a:pt x="109" y="2"/>
                  </a:lnTo>
                  <a:lnTo>
                    <a:pt x="118" y="0"/>
                  </a:lnTo>
                  <a:lnTo>
                    <a:pt x="148" y="47"/>
                  </a:lnTo>
                  <a:lnTo>
                    <a:pt x="166" y="3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89" name="Freeform 13"/>
            <p:cNvSpPr>
              <a:spLocks/>
            </p:cNvSpPr>
            <p:nvPr/>
          </p:nvSpPr>
          <p:spPr bwMode="auto">
            <a:xfrm>
              <a:off x="1677" y="1999"/>
              <a:ext cx="251" cy="28"/>
            </a:xfrm>
            <a:custGeom>
              <a:avLst/>
              <a:gdLst/>
              <a:ahLst/>
              <a:cxnLst>
                <a:cxn ang="0">
                  <a:pos x="402" y="17"/>
                </a:cxn>
                <a:cxn ang="0">
                  <a:pos x="408" y="21"/>
                </a:cxn>
                <a:cxn ang="0">
                  <a:pos x="400" y="31"/>
                </a:cxn>
                <a:cxn ang="0">
                  <a:pos x="290" y="9"/>
                </a:cxn>
                <a:cxn ang="0">
                  <a:pos x="22" y="31"/>
                </a:cxn>
                <a:cxn ang="0">
                  <a:pos x="8" y="39"/>
                </a:cxn>
                <a:cxn ang="0">
                  <a:pos x="0" y="39"/>
                </a:cxn>
                <a:cxn ang="0">
                  <a:pos x="30" y="21"/>
                </a:cxn>
                <a:cxn ang="0">
                  <a:pos x="229" y="0"/>
                </a:cxn>
                <a:cxn ang="0">
                  <a:pos x="365" y="6"/>
                </a:cxn>
                <a:cxn ang="0">
                  <a:pos x="402" y="17"/>
                </a:cxn>
              </a:cxnLst>
              <a:rect l="0" t="0" r="r" b="b"/>
              <a:pathLst>
                <a:path w="408" h="39">
                  <a:moveTo>
                    <a:pt x="402" y="17"/>
                  </a:moveTo>
                  <a:lnTo>
                    <a:pt x="408" y="21"/>
                  </a:lnTo>
                  <a:lnTo>
                    <a:pt x="400" y="31"/>
                  </a:lnTo>
                  <a:lnTo>
                    <a:pt x="290" y="9"/>
                  </a:lnTo>
                  <a:lnTo>
                    <a:pt x="22" y="31"/>
                  </a:lnTo>
                  <a:lnTo>
                    <a:pt x="8" y="39"/>
                  </a:lnTo>
                  <a:lnTo>
                    <a:pt x="0" y="39"/>
                  </a:lnTo>
                  <a:lnTo>
                    <a:pt x="30" y="21"/>
                  </a:lnTo>
                  <a:lnTo>
                    <a:pt x="229" y="0"/>
                  </a:lnTo>
                  <a:lnTo>
                    <a:pt x="365" y="6"/>
                  </a:lnTo>
                  <a:lnTo>
                    <a:pt x="402" y="17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90" name="Freeform 14"/>
            <p:cNvSpPr>
              <a:spLocks/>
            </p:cNvSpPr>
            <p:nvPr/>
          </p:nvSpPr>
          <p:spPr bwMode="auto">
            <a:xfrm>
              <a:off x="2043" y="2062"/>
              <a:ext cx="174" cy="8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78" y="8"/>
                </a:cxn>
                <a:cxn ang="0">
                  <a:pos x="282" y="12"/>
                </a:cxn>
                <a:cxn ang="0">
                  <a:pos x="282" y="20"/>
                </a:cxn>
                <a:cxn ang="0">
                  <a:pos x="268" y="34"/>
                </a:cxn>
                <a:cxn ang="0">
                  <a:pos x="264" y="30"/>
                </a:cxn>
                <a:cxn ang="0">
                  <a:pos x="260" y="30"/>
                </a:cxn>
                <a:cxn ang="0">
                  <a:pos x="256" y="65"/>
                </a:cxn>
                <a:cxn ang="0">
                  <a:pos x="225" y="65"/>
                </a:cxn>
                <a:cxn ang="0">
                  <a:pos x="217" y="56"/>
                </a:cxn>
                <a:cxn ang="0">
                  <a:pos x="203" y="99"/>
                </a:cxn>
                <a:cxn ang="0">
                  <a:pos x="181" y="99"/>
                </a:cxn>
                <a:cxn ang="0">
                  <a:pos x="163" y="87"/>
                </a:cxn>
                <a:cxn ang="0">
                  <a:pos x="130" y="125"/>
                </a:cxn>
                <a:cxn ang="0">
                  <a:pos x="112" y="103"/>
                </a:cxn>
                <a:cxn ang="0">
                  <a:pos x="108" y="87"/>
                </a:cxn>
                <a:cxn ang="0">
                  <a:pos x="102" y="81"/>
                </a:cxn>
                <a:cxn ang="0">
                  <a:pos x="65" y="125"/>
                </a:cxn>
                <a:cxn ang="0">
                  <a:pos x="51" y="125"/>
                </a:cxn>
                <a:cxn ang="0">
                  <a:pos x="51" y="87"/>
                </a:cxn>
                <a:cxn ang="0">
                  <a:pos x="47" y="81"/>
                </a:cxn>
                <a:cxn ang="0">
                  <a:pos x="8" y="117"/>
                </a:cxn>
                <a:cxn ang="0">
                  <a:pos x="0" y="117"/>
                </a:cxn>
                <a:cxn ang="0">
                  <a:pos x="11" y="52"/>
                </a:cxn>
                <a:cxn ang="0">
                  <a:pos x="19" y="52"/>
                </a:cxn>
                <a:cxn ang="0">
                  <a:pos x="25" y="81"/>
                </a:cxn>
                <a:cxn ang="0">
                  <a:pos x="65" y="52"/>
                </a:cxn>
                <a:cxn ang="0">
                  <a:pos x="69" y="52"/>
                </a:cxn>
                <a:cxn ang="0">
                  <a:pos x="73" y="99"/>
                </a:cxn>
                <a:cxn ang="0">
                  <a:pos x="102" y="52"/>
                </a:cxn>
                <a:cxn ang="0">
                  <a:pos x="112" y="52"/>
                </a:cxn>
                <a:cxn ang="0">
                  <a:pos x="134" y="99"/>
                </a:cxn>
                <a:cxn ang="0">
                  <a:pos x="148" y="81"/>
                </a:cxn>
                <a:cxn ang="0">
                  <a:pos x="148" y="65"/>
                </a:cxn>
                <a:cxn ang="0">
                  <a:pos x="155" y="56"/>
                </a:cxn>
                <a:cxn ang="0">
                  <a:pos x="195" y="81"/>
                </a:cxn>
                <a:cxn ang="0">
                  <a:pos x="199" y="26"/>
                </a:cxn>
                <a:cxn ang="0">
                  <a:pos x="213" y="30"/>
                </a:cxn>
                <a:cxn ang="0">
                  <a:pos x="242" y="52"/>
                </a:cxn>
                <a:cxn ang="0">
                  <a:pos x="242" y="26"/>
                </a:cxn>
                <a:cxn ang="0">
                  <a:pos x="232" y="16"/>
                </a:cxn>
                <a:cxn ang="0">
                  <a:pos x="232" y="0"/>
                </a:cxn>
                <a:cxn ang="0">
                  <a:pos x="268" y="12"/>
                </a:cxn>
                <a:cxn ang="0">
                  <a:pos x="274" y="8"/>
                </a:cxn>
              </a:cxnLst>
              <a:rect l="0" t="0" r="r" b="b"/>
              <a:pathLst>
                <a:path w="282" h="125">
                  <a:moveTo>
                    <a:pt x="274" y="8"/>
                  </a:moveTo>
                  <a:lnTo>
                    <a:pt x="278" y="8"/>
                  </a:lnTo>
                  <a:lnTo>
                    <a:pt x="282" y="12"/>
                  </a:lnTo>
                  <a:lnTo>
                    <a:pt x="282" y="20"/>
                  </a:lnTo>
                  <a:lnTo>
                    <a:pt x="268" y="34"/>
                  </a:lnTo>
                  <a:lnTo>
                    <a:pt x="264" y="30"/>
                  </a:lnTo>
                  <a:lnTo>
                    <a:pt x="260" y="30"/>
                  </a:lnTo>
                  <a:lnTo>
                    <a:pt x="256" y="65"/>
                  </a:lnTo>
                  <a:lnTo>
                    <a:pt x="225" y="65"/>
                  </a:lnTo>
                  <a:lnTo>
                    <a:pt x="217" y="56"/>
                  </a:lnTo>
                  <a:lnTo>
                    <a:pt x="203" y="99"/>
                  </a:lnTo>
                  <a:lnTo>
                    <a:pt x="181" y="99"/>
                  </a:lnTo>
                  <a:lnTo>
                    <a:pt x="163" y="87"/>
                  </a:lnTo>
                  <a:lnTo>
                    <a:pt x="130" y="125"/>
                  </a:lnTo>
                  <a:lnTo>
                    <a:pt x="112" y="103"/>
                  </a:lnTo>
                  <a:lnTo>
                    <a:pt x="108" y="87"/>
                  </a:lnTo>
                  <a:lnTo>
                    <a:pt x="102" y="81"/>
                  </a:lnTo>
                  <a:lnTo>
                    <a:pt x="65" y="125"/>
                  </a:lnTo>
                  <a:lnTo>
                    <a:pt x="51" y="125"/>
                  </a:lnTo>
                  <a:lnTo>
                    <a:pt x="51" y="87"/>
                  </a:lnTo>
                  <a:lnTo>
                    <a:pt x="47" y="81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11" y="52"/>
                  </a:lnTo>
                  <a:lnTo>
                    <a:pt x="19" y="52"/>
                  </a:lnTo>
                  <a:lnTo>
                    <a:pt x="25" y="81"/>
                  </a:lnTo>
                  <a:lnTo>
                    <a:pt x="65" y="52"/>
                  </a:lnTo>
                  <a:lnTo>
                    <a:pt x="69" y="52"/>
                  </a:lnTo>
                  <a:lnTo>
                    <a:pt x="73" y="99"/>
                  </a:lnTo>
                  <a:lnTo>
                    <a:pt x="102" y="52"/>
                  </a:lnTo>
                  <a:lnTo>
                    <a:pt x="112" y="52"/>
                  </a:lnTo>
                  <a:lnTo>
                    <a:pt x="134" y="99"/>
                  </a:lnTo>
                  <a:lnTo>
                    <a:pt x="148" y="81"/>
                  </a:lnTo>
                  <a:lnTo>
                    <a:pt x="148" y="65"/>
                  </a:lnTo>
                  <a:lnTo>
                    <a:pt x="155" y="56"/>
                  </a:lnTo>
                  <a:lnTo>
                    <a:pt x="195" y="81"/>
                  </a:lnTo>
                  <a:lnTo>
                    <a:pt x="199" y="26"/>
                  </a:lnTo>
                  <a:lnTo>
                    <a:pt x="213" y="30"/>
                  </a:lnTo>
                  <a:lnTo>
                    <a:pt x="242" y="52"/>
                  </a:lnTo>
                  <a:lnTo>
                    <a:pt x="242" y="26"/>
                  </a:lnTo>
                  <a:lnTo>
                    <a:pt x="232" y="16"/>
                  </a:lnTo>
                  <a:lnTo>
                    <a:pt x="232" y="0"/>
                  </a:lnTo>
                  <a:lnTo>
                    <a:pt x="268" y="12"/>
                  </a:lnTo>
                  <a:lnTo>
                    <a:pt x="274" y="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91" name="Freeform 15"/>
            <p:cNvSpPr>
              <a:spLocks/>
            </p:cNvSpPr>
            <p:nvPr/>
          </p:nvSpPr>
          <p:spPr bwMode="auto">
            <a:xfrm>
              <a:off x="2326" y="2103"/>
              <a:ext cx="278" cy="24"/>
            </a:xfrm>
            <a:custGeom>
              <a:avLst/>
              <a:gdLst/>
              <a:ahLst/>
              <a:cxnLst>
                <a:cxn ang="0">
                  <a:pos x="454" y="11"/>
                </a:cxn>
                <a:cxn ang="0">
                  <a:pos x="198" y="33"/>
                </a:cxn>
                <a:cxn ang="0">
                  <a:pos x="36" y="29"/>
                </a:cxn>
                <a:cxn ang="0">
                  <a:pos x="14" y="19"/>
                </a:cxn>
                <a:cxn ang="0">
                  <a:pos x="6" y="19"/>
                </a:cxn>
                <a:cxn ang="0">
                  <a:pos x="0" y="7"/>
                </a:cxn>
                <a:cxn ang="0">
                  <a:pos x="22" y="7"/>
                </a:cxn>
                <a:cxn ang="0">
                  <a:pos x="61" y="19"/>
                </a:cxn>
                <a:cxn ang="0">
                  <a:pos x="361" y="15"/>
                </a:cxn>
                <a:cxn ang="0">
                  <a:pos x="440" y="0"/>
                </a:cxn>
                <a:cxn ang="0">
                  <a:pos x="454" y="3"/>
                </a:cxn>
                <a:cxn ang="0">
                  <a:pos x="454" y="11"/>
                </a:cxn>
              </a:cxnLst>
              <a:rect l="0" t="0" r="r" b="b"/>
              <a:pathLst>
                <a:path w="454" h="33">
                  <a:moveTo>
                    <a:pt x="454" y="11"/>
                  </a:moveTo>
                  <a:lnTo>
                    <a:pt x="198" y="33"/>
                  </a:lnTo>
                  <a:lnTo>
                    <a:pt x="36" y="29"/>
                  </a:lnTo>
                  <a:lnTo>
                    <a:pt x="14" y="19"/>
                  </a:lnTo>
                  <a:lnTo>
                    <a:pt x="6" y="19"/>
                  </a:lnTo>
                  <a:lnTo>
                    <a:pt x="0" y="7"/>
                  </a:lnTo>
                  <a:lnTo>
                    <a:pt x="22" y="7"/>
                  </a:lnTo>
                  <a:lnTo>
                    <a:pt x="61" y="19"/>
                  </a:lnTo>
                  <a:lnTo>
                    <a:pt x="361" y="15"/>
                  </a:lnTo>
                  <a:lnTo>
                    <a:pt x="440" y="0"/>
                  </a:lnTo>
                  <a:lnTo>
                    <a:pt x="454" y="3"/>
                  </a:lnTo>
                  <a:lnTo>
                    <a:pt x="454" y="11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92" name="Freeform 16"/>
            <p:cNvSpPr>
              <a:spLocks/>
            </p:cNvSpPr>
            <p:nvPr/>
          </p:nvSpPr>
          <p:spPr bwMode="auto">
            <a:xfrm>
              <a:off x="2324" y="2155"/>
              <a:ext cx="226" cy="131"/>
            </a:xfrm>
            <a:custGeom>
              <a:avLst/>
              <a:gdLst/>
              <a:ahLst/>
              <a:cxnLst>
                <a:cxn ang="0">
                  <a:pos x="296" y="159"/>
                </a:cxn>
                <a:cxn ang="0">
                  <a:pos x="369" y="177"/>
                </a:cxn>
                <a:cxn ang="0">
                  <a:pos x="369" y="191"/>
                </a:cxn>
                <a:cxn ang="0">
                  <a:pos x="271" y="165"/>
                </a:cxn>
                <a:cxn ang="0">
                  <a:pos x="44" y="57"/>
                </a:cxn>
                <a:cxn ang="0">
                  <a:pos x="0" y="13"/>
                </a:cxn>
                <a:cxn ang="0">
                  <a:pos x="4" y="0"/>
                </a:cxn>
                <a:cxn ang="0">
                  <a:pos x="73" y="57"/>
                </a:cxn>
                <a:cxn ang="0">
                  <a:pos x="296" y="159"/>
                </a:cxn>
              </a:cxnLst>
              <a:rect l="0" t="0" r="r" b="b"/>
              <a:pathLst>
                <a:path w="369" h="191">
                  <a:moveTo>
                    <a:pt x="296" y="159"/>
                  </a:moveTo>
                  <a:lnTo>
                    <a:pt x="369" y="177"/>
                  </a:lnTo>
                  <a:lnTo>
                    <a:pt x="369" y="191"/>
                  </a:lnTo>
                  <a:lnTo>
                    <a:pt x="271" y="165"/>
                  </a:lnTo>
                  <a:lnTo>
                    <a:pt x="44" y="5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73" y="57"/>
                  </a:lnTo>
                  <a:lnTo>
                    <a:pt x="296" y="159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93" name="Freeform 17"/>
            <p:cNvSpPr>
              <a:spLocks/>
            </p:cNvSpPr>
            <p:nvPr/>
          </p:nvSpPr>
          <p:spPr bwMode="auto">
            <a:xfrm>
              <a:off x="1724" y="2205"/>
              <a:ext cx="217" cy="152"/>
            </a:xfrm>
            <a:custGeom>
              <a:avLst/>
              <a:gdLst/>
              <a:ahLst/>
              <a:cxnLst>
                <a:cxn ang="0">
                  <a:pos x="335" y="32"/>
                </a:cxn>
                <a:cxn ang="0">
                  <a:pos x="191" y="137"/>
                </a:cxn>
                <a:cxn ang="0">
                  <a:pos x="4" y="219"/>
                </a:cxn>
                <a:cxn ang="0">
                  <a:pos x="0" y="219"/>
                </a:cxn>
                <a:cxn ang="0">
                  <a:pos x="39" y="198"/>
                </a:cxn>
                <a:cxn ang="0">
                  <a:pos x="191" y="129"/>
                </a:cxn>
                <a:cxn ang="0">
                  <a:pos x="317" y="36"/>
                </a:cxn>
                <a:cxn ang="0">
                  <a:pos x="345" y="0"/>
                </a:cxn>
                <a:cxn ang="0">
                  <a:pos x="353" y="0"/>
                </a:cxn>
                <a:cxn ang="0">
                  <a:pos x="335" y="32"/>
                </a:cxn>
              </a:cxnLst>
              <a:rect l="0" t="0" r="r" b="b"/>
              <a:pathLst>
                <a:path w="353" h="219">
                  <a:moveTo>
                    <a:pt x="335" y="32"/>
                  </a:moveTo>
                  <a:lnTo>
                    <a:pt x="191" y="137"/>
                  </a:lnTo>
                  <a:lnTo>
                    <a:pt x="4" y="219"/>
                  </a:lnTo>
                  <a:lnTo>
                    <a:pt x="0" y="219"/>
                  </a:lnTo>
                  <a:lnTo>
                    <a:pt x="39" y="198"/>
                  </a:lnTo>
                  <a:lnTo>
                    <a:pt x="191" y="129"/>
                  </a:lnTo>
                  <a:lnTo>
                    <a:pt x="317" y="36"/>
                  </a:lnTo>
                  <a:lnTo>
                    <a:pt x="345" y="0"/>
                  </a:lnTo>
                  <a:lnTo>
                    <a:pt x="353" y="0"/>
                  </a:lnTo>
                  <a:lnTo>
                    <a:pt x="335" y="32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94" name="Freeform 18"/>
            <p:cNvSpPr>
              <a:spLocks/>
            </p:cNvSpPr>
            <p:nvPr/>
          </p:nvSpPr>
          <p:spPr bwMode="auto">
            <a:xfrm>
              <a:off x="1775" y="2236"/>
              <a:ext cx="187" cy="261"/>
            </a:xfrm>
            <a:custGeom>
              <a:avLst/>
              <a:gdLst/>
              <a:ahLst/>
              <a:cxnLst>
                <a:cxn ang="0">
                  <a:pos x="292" y="41"/>
                </a:cxn>
                <a:cxn ang="0">
                  <a:pos x="108" y="272"/>
                </a:cxn>
                <a:cxn ang="0">
                  <a:pos x="0" y="377"/>
                </a:cxn>
                <a:cxn ang="0">
                  <a:pos x="165" y="193"/>
                </a:cxn>
                <a:cxn ang="0">
                  <a:pos x="266" y="59"/>
                </a:cxn>
                <a:cxn ang="0">
                  <a:pos x="296" y="0"/>
                </a:cxn>
                <a:cxn ang="0">
                  <a:pos x="303" y="0"/>
                </a:cxn>
                <a:cxn ang="0">
                  <a:pos x="292" y="41"/>
                </a:cxn>
              </a:cxnLst>
              <a:rect l="0" t="0" r="r" b="b"/>
              <a:pathLst>
                <a:path w="303" h="377">
                  <a:moveTo>
                    <a:pt x="292" y="41"/>
                  </a:moveTo>
                  <a:lnTo>
                    <a:pt x="108" y="272"/>
                  </a:lnTo>
                  <a:lnTo>
                    <a:pt x="0" y="377"/>
                  </a:lnTo>
                  <a:lnTo>
                    <a:pt x="165" y="193"/>
                  </a:lnTo>
                  <a:lnTo>
                    <a:pt x="266" y="59"/>
                  </a:lnTo>
                  <a:lnTo>
                    <a:pt x="296" y="0"/>
                  </a:lnTo>
                  <a:lnTo>
                    <a:pt x="303" y="0"/>
                  </a:lnTo>
                  <a:lnTo>
                    <a:pt x="292" y="41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95" name="Freeform 19"/>
            <p:cNvSpPr>
              <a:spLocks/>
            </p:cNvSpPr>
            <p:nvPr/>
          </p:nvSpPr>
          <p:spPr bwMode="auto">
            <a:xfrm>
              <a:off x="2128" y="2272"/>
              <a:ext cx="113" cy="259"/>
            </a:xfrm>
            <a:custGeom>
              <a:avLst/>
              <a:gdLst/>
              <a:ahLst/>
              <a:cxnLst>
                <a:cxn ang="0">
                  <a:pos x="100" y="203"/>
                </a:cxn>
                <a:cxn ang="0">
                  <a:pos x="183" y="369"/>
                </a:cxn>
                <a:cxn ang="0">
                  <a:pos x="183" y="375"/>
                </a:cxn>
                <a:cxn ang="0">
                  <a:pos x="148" y="330"/>
                </a:cxn>
                <a:cxn ang="0">
                  <a:pos x="31" y="9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4" y="4"/>
                </a:cxn>
                <a:cxn ang="0">
                  <a:pos x="100" y="203"/>
                </a:cxn>
              </a:cxnLst>
              <a:rect l="0" t="0" r="r" b="b"/>
              <a:pathLst>
                <a:path w="183" h="375">
                  <a:moveTo>
                    <a:pt x="100" y="203"/>
                  </a:moveTo>
                  <a:lnTo>
                    <a:pt x="183" y="369"/>
                  </a:lnTo>
                  <a:lnTo>
                    <a:pt x="183" y="375"/>
                  </a:lnTo>
                  <a:lnTo>
                    <a:pt x="148" y="330"/>
                  </a:lnTo>
                  <a:lnTo>
                    <a:pt x="31" y="9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4" y="4"/>
                  </a:lnTo>
                  <a:lnTo>
                    <a:pt x="100" y="203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96" name="Freeform 20"/>
            <p:cNvSpPr>
              <a:spLocks/>
            </p:cNvSpPr>
            <p:nvPr/>
          </p:nvSpPr>
          <p:spPr bwMode="auto">
            <a:xfrm>
              <a:off x="2083" y="2299"/>
              <a:ext cx="32" cy="291"/>
            </a:xfrm>
            <a:custGeom>
              <a:avLst/>
              <a:gdLst/>
              <a:ahLst/>
              <a:cxnLst>
                <a:cxn ang="0">
                  <a:pos x="25" y="65"/>
                </a:cxn>
                <a:cxn ang="0">
                  <a:pos x="51" y="282"/>
                </a:cxn>
                <a:cxn ang="0">
                  <a:pos x="47" y="420"/>
                </a:cxn>
                <a:cxn ang="0">
                  <a:pos x="37" y="420"/>
                </a:cxn>
                <a:cxn ang="0">
                  <a:pos x="33" y="238"/>
                </a:cxn>
                <a:cxn ang="0">
                  <a:pos x="4" y="2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5" y="65"/>
                </a:cxn>
              </a:cxnLst>
              <a:rect l="0" t="0" r="r" b="b"/>
              <a:pathLst>
                <a:path w="51" h="420">
                  <a:moveTo>
                    <a:pt x="25" y="65"/>
                  </a:moveTo>
                  <a:lnTo>
                    <a:pt x="51" y="282"/>
                  </a:lnTo>
                  <a:lnTo>
                    <a:pt x="47" y="420"/>
                  </a:lnTo>
                  <a:lnTo>
                    <a:pt x="37" y="420"/>
                  </a:lnTo>
                  <a:lnTo>
                    <a:pt x="33" y="238"/>
                  </a:lnTo>
                  <a:lnTo>
                    <a:pt x="4" y="2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838200" y="0"/>
            <a:ext cx="609600" cy="647700"/>
            <a:chOff x="1624" y="645"/>
            <a:chExt cx="1070" cy="744"/>
          </a:xfrm>
        </p:grpSpPr>
        <p:sp>
          <p:nvSpPr>
            <p:cNvPr id="254998" name="Freeform 22"/>
            <p:cNvSpPr>
              <a:spLocks/>
            </p:cNvSpPr>
            <p:nvPr/>
          </p:nvSpPr>
          <p:spPr bwMode="auto">
            <a:xfrm>
              <a:off x="1624" y="645"/>
              <a:ext cx="1070" cy="744"/>
            </a:xfrm>
            <a:custGeom>
              <a:avLst/>
              <a:gdLst/>
              <a:ahLst/>
              <a:cxnLst>
                <a:cxn ang="0">
                  <a:pos x="1369" y="187"/>
                </a:cxn>
                <a:cxn ang="0">
                  <a:pos x="1231" y="266"/>
                </a:cxn>
                <a:cxn ang="0">
                  <a:pos x="1030" y="370"/>
                </a:cxn>
                <a:cxn ang="0">
                  <a:pos x="1030" y="396"/>
                </a:cxn>
                <a:cxn ang="0">
                  <a:pos x="1347" y="244"/>
                </a:cxn>
                <a:cxn ang="0">
                  <a:pos x="1683" y="238"/>
                </a:cxn>
                <a:cxn ang="0">
                  <a:pos x="1742" y="296"/>
                </a:cxn>
                <a:cxn ang="0">
                  <a:pos x="1629" y="430"/>
                </a:cxn>
                <a:cxn ang="0">
                  <a:pos x="1651" y="560"/>
                </a:cxn>
                <a:cxn ang="0">
                  <a:pos x="1551" y="641"/>
                </a:cxn>
                <a:cxn ang="0">
                  <a:pos x="1347" y="605"/>
                </a:cxn>
                <a:cxn ang="0">
                  <a:pos x="1196" y="552"/>
                </a:cxn>
                <a:cxn ang="0">
                  <a:pos x="1351" y="631"/>
                </a:cxn>
                <a:cxn ang="0">
                  <a:pos x="1478" y="866"/>
                </a:cxn>
                <a:cxn ang="0">
                  <a:pos x="1383" y="945"/>
                </a:cxn>
                <a:cxn ang="0">
                  <a:pos x="1134" y="996"/>
                </a:cxn>
                <a:cxn ang="0">
                  <a:pos x="1048" y="970"/>
                </a:cxn>
                <a:cxn ang="0">
                  <a:pos x="961" y="818"/>
                </a:cxn>
                <a:cxn ang="0">
                  <a:pos x="900" y="757"/>
                </a:cxn>
                <a:cxn ang="0">
                  <a:pos x="904" y="808"/>
                </a:cxn>
                <a:cxn ang="0">
                  <a:pos x="864" y="1031"/>
                </a:cxn>
                <a:cxn ang="0">
                  <a:pos x="708" y="1027"/>
                </a:cxn>
                <a:cxn ang="0">
                  <a:pos x="452" y="1075"/>
                </a:cxn>
                <a:cxn ang="0">
                  <a:pos x="312" y="1006"/>
                </a:cxn>
                <a:cxn ang="0">
                  <a:pos x="456" y="836"/>
                </a:cxn>
                <a:cxn ang="0">
                  <a:pos x="600" y="710"/>
                </a:cxn>
                <a:cxn ang="0">
                  <a:pos x="405" y="779"/>
                </a:cxn>
                <a:cxn ang="0">
                  <a:pos x="91" y="844"/>
                </a:cxn>
                <a:cxn ang="0">
                  <a:pos x="117" y="700"/>
                </a:cxn>
                <a:cxn ang="0">
                  <a:pos x="8" y="530"/>
                </a:cxn>
                <a:cxn ang="0">
                  <a:pos x="38" y="392"/>
                </a:cxn>
                <a:cxn ang="0">
                  <a:pos x="142" y="317"/>
                </a:cxn>
                <a:cxn ang="0">
                  <a:pos x="442" y="361"/>
                </a:cxn>
                <a:cxn ang="0">
                  <a:pos x="487" y="367"/>
                </a:cxn>
                <a:cxn ang="0">
                  <a:pos x="247" y="284"/>
                </a:cxn>
                <a:cxn ang="0">
                  <a:pos x="391" y="169"/>
                </a:cxn>
                <a:cxn ang="0">
                  <a:pos x="489" y="61"/>
                </a:cxn>
                <a:cxn ang="0">
                  <a:pos x="639" y="108"/>
                </a:cxn>
                <a:cxn ang="0">
                  <a:pos x="661" y="404"/>
                </a:cxn>
                <a:cxn ang="0">
                  <a:pos x="716" y="266"/>
                </a:cxn>
                <a:cxn ang="0">
                  <a:pos x="691" y="96"/>
                </a:cxn>
                <a:cxn ang="0">
                  <a:pos x="882" y="49"/>
                </a:cxn>
                <a:cxn ang="0">
                  <a:pos x="1077" y="57"/>
                </a:cxn>
                <a:cxn ang="0">
                  <a:pos x="1312" y="17"/>
                </a:cxn>
              </a:cxnLst>
              <a:rect l="0" t="0" r="r" b="b"/>
              <a:pathLst>
                <a:path w="1742" h="1075">
                  <a:moveTo>
                    <a:pt x="1355" y="53"/>
                  </a:moveTo>
                  <a:lnTo>
                    <a:pt x="1373" y="82"/>
                  </a:lnTo>
                  <a:lnTo>
                    <a:pt x="1369" y="187"/>
                  </a:lnTo>
                  <a:lnTo>
                    <a:pt x="1290" y="238"/>
                  </a:lnTo>
                  <a:lnTo>
                    <a:pt x="1247" y="248"/>
                  </a:lnTo>
                  <a:lnTo>
                    <a:pt x="1231" y="266"/>
                  </a:lnTo>
                  <a:lnTo>
                    <a:pt x="1164" y="296"/>
                  </a:lnTo>
                  <a:lnTo>
                    <a:pt x="1059" y="345"/>
                  </a:lnTo>
                  <a:lnTo>
                    <a:pt x="1030" y="370"/>
                  </a:lnTo>
                  <a:lnTo>
                    <a:pt x="1020" y="378"/>
                  </a:lnTo>
                  <a:lnTo>
                    <a:pt x="1020" y="388"/>
                  </a:lnTo>
                  <a:lnTo>
                    <a:pt x="1030" y="396"/>
                  </a:lnTo>
                  <a:lnTo>
                    <a:pt x="1103" y="345"/>
                  </a:lnTo>
                  <a:lnTo>
                    <a:pt x="1300" y="252"/>
                  </a:lnTo>
                  <a:lnTo>
                    <a:pt x="1347" y="244"/>
                  </a:lnTo>
                  <a:lnTo>
                    <a:pt x="1482" y="223"/>
                  </a:lnTo>
                  <a:lnTo>
                    <a:pt x="1600" y="217"/>
                  </a:lnTo>
                  <a:lnTo>
                    <a:pt x="1683" y="238"/>
                  </a:lnTo>
                  <a:lnTo>
                    <a:pt x="1720" y="256"/>
                  </a:lnTo>
                  <a:lnTo>
                    <a:pt x="1738" y="284"/>
                  </a:lnTo>
                  <a:lnTo>
                    <a:pt x="1742" y="296"/>
                  </a:lnTo>
                  <a:lnTo>
                    <a:pt x="1734" y="321"/>
                  </a:lnTo>
                  <a:lnTo>
                    <a:pt x="1643" y="408"/>
                  </a:lnTo>
                  <a:lnTo>
                    <a:pt x="1629" y="430"/>
                  </a:lnTo>
                  <a:lnTo>
                    <a:pt x="1633" y="483"/>
                  </a:lnTo>
                  <a:lnTo>
                    <a:pt x="1657" y="513"/>
                  </a:lnTo>
                  <a:lnTo>
                    <a:pt x="1651" y="560"/>
                  </a:lnTo>
                  <a:lnTo>
                    <a:pt x="1633" y="591"/>
                  </a:lnTo>
                  <a:lnTo>
                    <a:pt x="1604" y="617"/>
                  </a:lnTo>
                  <a:lnTo>
                    <a:pt x="1551" y="641"/>
                  </a:lnTo>
                  <a:lnTo>
                    <a:pt x="1444" y="653"/>
                  </a:lnTo>
                  <a:lnTo>
                    <a:pt x="1395" y="635"/>
                  </a:lnTo>
                  <a:lnTo>
                    <a:pt x="1347" y="605"/>
                  </a:lnTo>
                  <a:lnTo>
                    <a:pt x="1272" y="580"/>
                  </a:lnTo>
                  <a:lnTo>
                    <a:pt x="1217" y="552"/>
                  </a:lnTo>
                  <a:lnTo>
                    <a:pt x="1196" y="552"/>
                  </a:lnTo>
                  <a:lnTo>
                    <a:pt x="1186" y="560"/>
                  </a:lnTo>
                  <a:lnTo>
                    <a:pt x="1186" y="570"/>
                  </a:lnTo>
                  <a:lnTo>
                    <a:pt x="1351" y="631"/>
                  </a:lnTo>
                  <a:lnTo>
                    <a:pt x="1438" y="714"/>
                  </a:lnTo>
                  <a:lnTo>
                    <a:pt x="1478" y="801"/>
                  </a:lnTo>
                  <a:lnTo>
                    <a:pt x="1478" y="866"/>
                  </a:lnTo>
                  <a:lnTo>
                    <a:pt x="1460" y="901"/>
                  </a:lnTo>
                  <a:lnTo>
                    <a:pt x="1420" y="923"/>
                  </a:lnTo>
                  <a:lnTo>
                    <a:pt x="1383" y="945"/>
                  </a:lnTo>
                  <a:lnTo>
                    <a:pt x="1290" y="952"/>
                  </a:lnTo>
                  <a:lnTo>
                    <a:pt x="1225" y="952"/>
                  </a:lnTo>
                  <a:lnTo>
                    <a:pt x="1134" y="996"/>
                  </a:lnTo>
                  <a:lnTo>
                    <a:pt x="1077" y="984"/>
                  </a:lnTo>
                  <a:lnTo>
                    <a:pt x="1055" y="970"/>
                  </a:lnTo>
                  <a:lnTo>
                    <a:pt x="1048" y="970"/>
                  </a:lnTo>
                  <a:lnTo>
                    <a:pt x="1038" y="952"/>
                  </a:lnTo>
                  <a:lnTo>
                    <a:pt x="1020" y="945"/>
                  </a:lnTo>
                  <a:lnTo>
                    <a:pt x="961" y="818"/>
                  </a:lnTo>
                  <a:lnTo>
                    <a:pt x="925" y="765"/>
                  </a:lnTo>
                  <a:lnTo>
                    <a:pt x="913" y="753"/>
                  </a:lnTo>
                  <a:lnTo>
                    <a:pt x="900" y="757"/>
                  </a:lnTo>
                  <a:lnTo>
                    <a:pt x="896" y="757"/>
                  </a:lnTo>
                  <a:lnTo>
                    <a:pt x="886" y="775"/>
                  </a:lnTo>
                  <a:lnTo>
                    <a:pt x="904" y="808"/>
                  </a:lnTo>
                  <a:lnTo>
                    <a:pt x="913" y="901"/>
                  </a:lnTo>
                  <a:lnTo>
                    <a:pt x="908" y="958"/>
                  </a:lnTo>
                  <a:lnTo>
                    <a:pt x="864" y="1031"/>
                  </a:lnTo>
                  <a:lnTo>
                    <a:pt x="838" y="1043"/>
                  </a:lnTo>
                  <a:lnTo>
                    <a:pt x="756" y="1039"/>
                  </a:lnTo>
                  <a:lnTo>
                    <a:pt x="708" y="1027"/>
                  </a:lnTo>
                  <a:lnTo>
                    <a:pt x="639" y="1027"/>
                  </a:lnTo>
                  <a:lnTo>
                    <a:pt x="529" y="1061"/>
                  </a:lnTo>
                  <a:lnTo>
                    <a:pt x="452" y="1075"/>
                  </a:lnTo>
                  <a:lnTo>
                    <a:pt x="381" y="1067"/>
                  </a:lnTo>
                  <a:lnTo>
                    <a:pt x="347" y="1053"/>
                  </a:lnTo>
                  <a:lnTo>
                    <a:pt x="312" y="1006"/>
                  </a:lnTo>
                  <a:lnTo>
                    <a:pt x="312" y="948"/>
                  </a:lnTo>
                  <a:lnTo>
                    <a:pt x="334" y="905"/>
                  </a:lnTo>
                  <a:lnTo>
                    <a:pt x="456" y="836"/>
                  </a:lnTo>
                  <a:lnTo>
                    <a:pt x="529" y="801"/>
                  </a:lnTo>
                  <a:lnTo>
                    <a:pt x="586" y="739"/>
                  </a:lnTo>
                  <a:lnTo>
                    <a:pt x="600" y="710"/>
                  </a:lnTo>
                  <a:lnTo>
                    <a:pt x="586" y="696"/>
                  </a:lnTo>
                  <a:lnTo>
                    <a:pt x="556" y="704"/>
                  </a:lnTo>
                  <a:lnTo>
                    <a:pt x="405" y="779"/>
                  </a:lnTo>
                  <a:lnTo>
                    <a:pt x="308" y="822"/>
                  </a:lnTo>
                  <a:lnTo>
                    <a:pt x="207" y="848"/>
                  </a:lnTo>
                  <a:lnTo>
                    <a:pt x="91" y="844"/>
                  </a:lnTo>
                  <a:lnTo>
                    <a:pt x="73" y="826"/>
                  </a:lnTo>
                  <a:lnTo>
                    <a:pt x="87" y="761"/>
                  </a:lnTo>
                  <a:lnTo>
                    <a:pt x="117" y="700"/>
                  </a:lnTo>
                  <a:lnTo>
                    <a:pt x="103" y="641"/>
                  </a:lnTo>
                  <a:lnTo>
                    <a:pt x="55" y="580"/>
                  </a:lnTo>
                  <a:lnTo>
                    <a:pt x="8" y="530"/>
                  </a:lnTo>
                  <a:lnTo>
                    <a:pt x="0" y="487"/>
                  </a:lnTo>
                  <a:lnTo>
                    <a:pt x="16" y="422"/>
                  </a:lnTo>
                  <a:lnTo>
                    <a:pt x="38" y="392"/>
                  </a:lnTo>
                  <a:lnTo>
                    <a:pt x="51" y="388"/>
                  </a:lnTo>
                  <a:lnTo>
                    <a:pt x="83" y="347"/>
                  </a:lnTo>
                  <a:lnTo>
                    <a:pt x="142" y="317"/>
                  </a:lnTo>
                  <a:lnTo>
                    <a:pt x="274" y="309"/>
                  </a:lnTo>
                  <a:lnTo>
                    <a:pt x="347" y="321"/>
                  </a:lnTo>
                  <a:lnTo>
                    <a:pt x="442" y="361"/>
                  </a:lnTo>
                  <a:lnTo>
                    <a:pt x="525" y="449"/>
                  </a:lnTo>
                  <a:lnTo>
                    <a:pt x="535" y="440"/>
                  </a:lnTo>
                  <a:lnTo>
                    <a:pt x="487" y="367"/>
                  </a:lnTo>
                  <a:lnTo>
                    <a:pt x="399" y="309"/>
                  </a:lnTo>
                  <a:lnTo>
                    <a:pt x="290" y="284"/>
                  </a:lnTo>
                  <a:lnTo>
                    <a:pt x="247" y="284"/>
                  </a:lnTo>
                  <a:lnTo>
                    <a:pt x="264" y="226"/>
                  </a:lnTo>
                  <a:lnTo>
                    <a:pt x="316" y="191"/>
                  </a:lnTo>
                  <a:lnTo>
                    <a:pt x="391" y="169"/>
                  </a:lnTo>
                  <a:lnTo>
                    <a:pt x="442" y="114"/>
                  </a:lnTo>
                  <a:lnTo>
                    <a:pt x="464" y="79"/>
                  </a:lnTo>
                  <a:lnTo>
                    <a:pt x="489" y="61"/>
                  </a:lnTo>
                  <a:lnTo>
                    <a:pt x="568" y="61"/>
                  </a:lnTo>
                  <a:lnTo>
                    <a:pt x="612" y="82"/>
                  </a:lnTo>
                  <a:lnTo>
                    <a:pt x="639" y="108"/>
                  </a:lnTo>
                  <a:lnTo>
                    <a:pt x="687" y="226"/>
                  </a:lnTo>
                  <a:lnTo>
                    <a:pt x="687" y="296"/>
                  </a:lnTo>
                  <a:lnTo>
                    <a:pt x="661" y="404"/>
                  </a:lnTo>
                  <a:lnTo>
                    <a:pt x="665" y="408"/>
                  </a:lnTo>
                  <a:lnTo>
                    <a:pt x="691" y="378"/>
                  </a:lnTo>
                  <a:lnTo>
                    <a:pt x="716" y="266"/>
                  </a:lnTo>
                  <a:lnTo>
                    <a:pt x="708" y="191"/>
                  </a:lnTo>
                  <a:lnTo>
                    <a:pt x="677" y="122"/>
                  </a:lnTo>
                  <a:lnTo>
                    <a:pt x="691" y="96"/>
                  </a:lnTo>
                  <a:lnTo>
                    <a:pt x="752" y="53"/>
                  </a:lnTo>
                  <a:lnTo>
                    <a:pt x="831" y="35"/>
                  </a:lnTo>
                  <a:lnTo>
                    <a:pt x="882" y="49"/>
                  </a:lnTo>
                  <a:lnTo>
                    <a:pt x="947" y="65"/>
                  </a:lnTo>
                  <a:lnTo>
                    <a:pt x="1044" y="65"/>
                  </a:lnTo>
                  <a:lnTo>
                    <a:pt x="1077" y="57"/>
                  </a:lnTo>
                  <a:lnTo>
                    <a:pt x="1207" y="9"/>
                  </a:lnTo>
                  <a:lnTo>
                    <a:pt x="1257" y="0"/>
                  </a:lnTo>
                  <a:lnTo>
                    <a:pt x="1312" y="17"/>
                  </a:lnTo>
                  <a:lnTo>
                    <a:pt x="1355" y="53"/>
                  </a:lnTo>
                  <a:close/>
                </a:path>
              </a:pathLst>
            </a:custGeom>
            <a:solidFill>
              <a:srgbClr val="91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99" name="Freeform 23"/>
            <p:cNvSpPr>
              <a:spLocks/>
            </p:cNvSpPr>
            <p:nvPr/>
          </p:nvSpPr>
          <p:spPr bwMode="auto">
            <a:xfrm>
              <a:off x="2126" y="754"/>
              <a:ext cx="44" cy="130"/>
            </a:xfrm>
            <a:custGeom>
              <a:avLst/>
              <a:gdLst/>
              <a:ahLst/>
              <a:cxnLst>
                <a:cxn ang="0">
                  <a:pos x="14" y="188"/>
                </a:cxn>
                <a:cxn ang="0">
                  <a:pos x="8" y="190"/>
                </a:cxn>
                <a:cxn ang="0">
                  <a:pos x="0" y="190"/>
                </a:cxn>
                <a:cxn ang="0">
                  <a:pos x="29" y="113"/>
                </a:cxn>
                <a:cxn ang="0">
                  <a:pos x="65" y="0"/>
                </a:cxn>
                <a:cxn ang="0">
                  <a:pos x="73" y="12"/>
                </a:cxn>
                <a:cxn ang="0">
                  <a:pos x="14" y="188"/>
                </a:cxn>
              </a:cxnLst>
              <a:rect l="0" t="0" r="r" b="b"/>
              <a:pathLst>
                <a:path w="73" h="190">
                  <a:moveTo>
                    <a:pt x="14" y="188"/>
                  </a:moveTo>
                  <a:lnTo>
                    <a:pt x="8" y="190"/>
                  </a:lnTo>
                  <a:lnTo>
                    <a:pt x="0" y="190"/>
                  </a:lnTo>
                  <a:lnTo>
                    <a:pt x="29" y="113"/>
                  </a:lnTo>
                  <a:lnTo>
                    <a:pt x="65" y="0"/>
                  </a:lnTo>
                  <a:lnTo>
                    <a:pt x="73" y="12"/>
                  </a:lnTo>
                  <a:lnTo>
                    <a:pt x="14" y="18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0" name="Freeform 24"/>
            <p:cNvSpPr>
              <a:spLocks/>
            </p:cNvSpPr>
            <p:nvPr/>
          </p:nvSpPr>
          <p:spPr bwMode="auto">
            <a:xfrm>
              <a:off x="2181" y="760"/>
              <a:ext cx="91" cy="124"/>
            </a:xfrm>
            <a:custGeom>
              <a:avLst/>
              <a:gdLst/>
              <a:ahLst/>
              <a:cxnLst>
                <a:cxn ang="0">
                  <a:pos x="27" y="148"/>
                </a:cxn>
                <a:cxn ang="0">
                  <a:pos x="13" y="170"/>
                </a:cxn>
                <a:cxn ang="0">
                  <a:pos x="0" y="182"/>
                </a:cxn>
                <a:cxn ang="0">
                  <a:pos x="0" y="156"/>
                </a:cxn>
                <a:cxn ang="0">
                  <a:pos x="147" y="0"/>
                </a:cxn>
                <a:cxn ang="0">
                  <a:pos x="147" y="14"/>
                </a:cxn>
                <a:cxn ang="0">
                  <a:pos x="27" y="148"/>
                </a:cxn>
              </a:cxnLst>
              <a:rect l="0" t="0" r="r" b="b"/>
              <a:pathLst>
                <a:path w="147" h="182">
                  <a:moveTo>
                    <a:pt x="27" y="148"/>
                  </a:moveTo>
                  <a:lnTo>
                    <a:pt x="13" y="170"/>
                  </a:lnTo>
                  <a:lnTo>
                    <a:pt x="0" y="182"/>
                  </a:lnTo>
                  <a:lnTo>
                    <a:pt x="0" y="156"/>
                  </a:lnTo>
                  <a:lnTo>
                    <a:pt x="147" y="0"/>
                  </a:lnTo>
                  <a:lnTo>
                    <a:pt x="147" y="14"/>
                  </a:lnTo>
                  <a:lnTo>
                    <a:pt x="27" y="14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1" name="Freeform 25"/>
            <p:cNvSpPr>
              <a:spLocks/>
            </p:cNvSpPr>
            <p:nvPr/>
          </p:nvSpPr>
          <p:spPr bwMode="auto">
            <a:xfrm>
              <a:off x="1952" y="772"/>
              <a:ext cx="42" cy="107"/>
            </a:xfrm>
            <a:custGeom>
              <a:avLst/>
              <a:gdLst/>
              <a:ahLst/>
              <a:cxnLst>
                <a:cxn ang="0">
                  <a:pos x="69" y="138"/>
                </a:cxn>
                <a:cxn ang="0">
                  <a:pos x="69" y="156"/>
                </a:cxn>
                <a:cxn ang="0">
                  <a:pos x="59" y="156"/>
                </a:cxn>
                <a:cxn ang="0">
                  <a:pos x="29" y="73"/>
                </a:cxn>
                <a:cxn ang="0">
                  <a:pos x="8" y="12"/>
                </a:cxn>
                <a:cxn ang="0">
                  <a:pos x="0" y="0"/>
                </a:cxn>
                <a:cxn ang="0">
                  <a:pos x="25" y="34"/>
                </a:cxn>
                <a:cxn ang="0">
                  <a:pos x="69" y="138"/>
                </a:cxn>
              </a:cxnLst>
              <a:rect l="0" t="0" r="r" b="b"/>
              <a:pathLst>
                <a:path w="69" h="156">
                  <a:moveTo>
                    <a:pt x="69" y="138"/>
                  </a:moveTo>
                  <a:lnTo>
                    <a:pt x="69" y="156"/>
                  </a:lnTo>
                  <a:lnTo>
                    <a:pt x="59" y="156"/>
                  </a:lnTo>
                  <a:lnTo>
                    <a:pt x="29" y="7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25" y="34"/>
                  </a:lnTo>
                  <a:lnTo>
                    <a:pt x="69" y="13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2" name="Freeform 26"/>
            <p:cNvSpPr>
              <a:spLocks/>
            </p:cNvSpPr>
            <p:nvPr/>
          </p:nvSpPr>
          <p:spPr bwMode="auto">
            <a:xfrm>
              <a:off x="1877" y="808"/>
              <a:ext cx="96" cy="93"/>
            </a:xfrm>
            <a:custGeom>
              <a:avLst/>
              <a:gdLst/>
              <a:ahLst/>
              <a:cxnLst>
                <a:cxn ang="0">
                  <a:pos x="144" y="81"/>
                </a:cxn>
                <a:cxn ang="0">
                  <a:pos x="156" y="125"/>
                </a:cxn>
                <a:cxn ang="0">
                  <a:pos x="148" y="134"/>
                </a:cxn>
                <a:cxn ang="0">
                  <a:pos x="123" y="73"/>
                </a:cxn>
                <a:cxn ang="0">
                  <a:pos x="105" y="48"/>
                </a:cxn>
                <a:cxn ang="0">
                  <a:pos x="30" y="8"/>
                </a:cxn>
                <a:cxn ang="0">
                  <a:pos x="26" y="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5" y="34"/>
                </a:cxn>
                <a:cxn ang="0">
                  <a:pos x="144" y="81"/>
                </a:cxn>
              </a:cxnLst>
              <a:rect l="0" t="0" r="r" b="b"/>
              <a:pathLst>
                <a:path w="156" h="134">
                  <a:moveTo>
                    <a:pt x="144" y="81"/>
                  </a:moveTo>
                  <a:lnTo>
                    <a:pt x="156" y="125"/>
                  </a:lnTo>
                  <a:lnTo>
                    <a:pt x="148" y="134"/>
                  </a:lnTo>
                  <a:lnTo>
                    <a:pt x="123" y="73"/>
                  </a:lnTo>
                  <a:lnTo>
                    <a:pt x="105" y="4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5" y="34"/>
                  </a:lnTo>
                  <a:lnTo>
                    <a:pt x="144" y="81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3" name="Freeform 27"/>
            <p:cNvSpPr>
              <a:spLocks/>
            </p:cNvSpPr>
            <p:nvPr/>
          </p:nvSpPr>
          <p:spPr bwMode="auto">
            <a:xfrm>
              <a:off x="2316" y="879"/>
              <a:ext cx="210" cy="64"/>
            </a:xfrm>
            <a:custGeom>
              <a:avLst/>
              <a:gdLst/>
              <a:ahLst/>
              <a:cxnLst>
                <a:cxn ang="0">
                  <a:pos x="344" y="6"/>
                </a:cxn>
                <a:cxn ang="0">
                  <a:pos x="214" y="14"/>
                </a:cxn>
                <a:cxn ang="0">
                  <a:pos x="56" y="61"/>
                </a:cxn>
                <a:cxn ang="0">
                  <a:pos x="8" y="91"/>
                </a:cxn>
                <a:cxn ang="0">
                  <a:pos x="0" y="91"/>
                </a:cxn>
                <a:cxn ang="0">
                  <a:pos x="0" y="75"/>
                </a:cxn>
                <a:cxn ang="0">
                  <a:pos x="117" y="31"/>
                </a:cxn>
                <a:cxn ang="0">
                  <a:pos x="261" y="0"/>
                </a:cxn>
                <a:cxn ang="0">
                  <a:pos x="338" y="0"/>
                </a:cxn>
                <a:cxn ang="0">
                  <a:pos x="344" y="6"/>
                </a:cxn>
              </a:cxnLst>
              <a:rect l="0" t="0" r="r" b="b"/>
              <a:pathLst>
                <a:path w="344" h="91">
                  <a:moveTo>
                    <a:pt x="344" y="6"/>
                  </a:moveTo>
                  <a:lnTo>
                    <a:pt x="214" y="14"/>
                  </a:lnTo>
                  <a:lnTo>
                    <a:pt x="56" y="61"/>
                  </a:lnTo>
                  <a:lnTo>
                    <a:pt x="8" y="91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117" y="31"/>
                  </a:lnTo>
                  <a:lnTo>
                    <a:pt x="261" y="0"/>
                  </a:lnTo>
                  <a:lnTo>
                    <a:pt x="338" y="0"/>
                  </a:lnTo>
                  <a:lnTo>
                    <a:pt x="344" y="6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4" name="Freeform 28"/>
            <p:cNvSpPr>
              <a:spLocks/>
            </p:cNvSpPr>
            <p:nvPr/>
          </p:nvSpPr>
          <p:spPr bwMode="auto">
            <a:xfrm>
              <a:off x="2347" y="943"/>
              <a:ext cx="165" cy="33"/>
            </a:xfrm>
            <a:custGeom>
              <a:avLst/>
              <a:gdLst/>
              <a:ahLst/>
              <a:cxnLst>
                <a:cxn ang="0">
                  <a:pos x="73" y="19"/>
                </a:cxn>
                <a:cxn ang="0">
                  <a:pos x="8" y="45"/>
                </a:cxn>
                <a:cxn ang="0">
                  <a:pos x="4" y="49"/>
                </a:cxn>
                <a:cxn ang="0">
                  <a:pos x="0" y="45"/>
                </a:cxn>
                <a:cxn ang="0">
                  <a:pos x="39" y="13"/>
                </a:cxn>
                <a:cxn ang="0">
                  <a:pos x="169" y="0"/>
                </a:cxn>
                <a:cxn ang="0">
                  <a:pos x="266" y="6"/>
                </a:cxn>
                <a:cxn ang="0">
                  <a:pos x="73" y="19"/>
                </a:cxn>
              </a:cxnLst>
              <a:rect l="0" t="0" r="r" b="b"/>
              <a:pathLst>
                <a:path w="266" h="49">
                  <a:moveTo>
                    <a:pt x="73" y="19"/>
                  </a:moveTo>
                  <a:lnTo>
                    <a:pt x="8" y="45"/>
                  </a:lnTo>
                  <a:lnTo>
                    <a:pt x="4" y="49"/>
                  </a:lnTo>
                  <a:lnTo>
                    <a:pt x="0" y="45"/>
                  </a:lnTo>
                  <a:lnTo>
                    <a:pt x="39" y="13"/>
                  </a:lnTo>
                  <a:lnTo>
                    <a:pt x="169" y="0"/>
                  </a:lnTo>
                  <a:lnTo>
                    <a:pt x="266" y="6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5" name="Freeform 29"/>
            <p:cNvSpPr>
              <a:spLocks/>
            </p:cNvSpPr>
            <p:nvPr/>
          </p:nvSpPr>
          <p:spPr bwMode="auto">
            <a:xfrm>
              <a:off x="1941" y="947"/>
              <a:ext cx="344" cy="165"/>
            </a:xfrm>
            <a:custGeom>
              <a:avLst/>
              <a:gdLst/>
              <a:ahLst/>
              <a:cxnLst>
                <a:cxn ang="0">
                  <a:pos x="434" y="39"/>
                </a:cxn>
                <a:cxn ang="0">
                  <a:pos x="473" y="47"/>
                </a:cxn>
                <a:cxn ang="0">
                  <a:pos x="538" y="94"/>
                </a:cxn>
                <a:cxn ang="0">
                  <a:pos x="560" y="138"/>
                </a:cxn>
                <a:cxn ang="0">
                  <a:pos x="560" y="148"/>
                </a:cxn>
                <a:cxn ang="0">
                  <a:pos x="513" y="165"/>
                </a:cxn>
                <a:cxn ang="0">
                  <a:pos x="481" y="165"/>
                </a:cxn>
                <a:cxn ang="0">
                  <a:pos x="469" y="205"/>
                </a:cxn>
                <a:cxn ang="0">
                  <a:pos x="444" y="199"/>
                </a:cxn>
                <a:cxn ang="0">
                  <a:pos x="430" y="185"/>
                </a:cxn>
                <a:cxn ang="0">
                  <a:pos x="412" y="195"/>
                </a:cxn>
                <a:cxn ang="0">
                  <a:pos x="398" y="217"/>
                </a:cxn>
                <a:cxn ang="0">
                  <a:pos x="379" y="230"/>
                </a:cxn>
                <a:cxn ang="0">
                  <a:pos x="373" y="234"/>
                </a:cxn>
                <a:cxn ang="0">
                  <a:pos x="351" y="213"/>
                </a:cxn>
                <a:cxn ang="0">
                  <a:pos x="296" y="234"/>
                </a:cxn>
                <a:cxn ang="0">
                  <a:pos x="278" y="217"/>
                </a:cxn>
                <a:cxn ang="0">
                  <a:pos x="231" y="238"/>
                </a:cxn>
                <a:cxn ang="0">
                  <a:pos x="213" y="226"/>
                </a:cxn>
                <a:cxn ang="0">
                  <a:pos x="177" y="226"/>
                </a:cxn>
                <a:cxn ang="0">
                  <a:pos x="138" y="238"/>
                </a:cxn>
                <a:cxn ang="0">
                  <a:pos x="122" y="238"/>
                </a:cxn>
                <a:cxn ang="0">
                  <a:pos x="112" y="217"/>
                </a:cxn>
                <a:cxn ang="0">
                  <a:pos x="69" y="199"/>
                </a:cxn>
                <a:cxn ang="0">
                  <a:pos x="39" y="191"/>
                </a:cxn>
                <a:cxn ang="0">
                  <a:pos x="0" y="155"/>
                </a:cxn>
                <a:cxn ang="0">
                  <a:pos x="8" y="130"/>
                </a:cxn>
                <a:cxn ang="0">
                  <a:pos x="26" y="112"/>
                </a:cxn>
                <a:cxn ang="0">
                  <a:pos x="39" y="77"/>
                </a:cxn>
                <a:cxn ang="0">
                  <a:pos x="55" y="65"/>
                </a:cxn>
                <a:cxn ang="0">
                  <a:pos x="134" y="69"/>
                </a:cxn>
                <a:cxn ang="0">
                  <a:pos x="170" y="69"/>
                </a:cxn>
                <a:cxn ang="0">
                  <a:pos x="243" y="15"/>
                </a:cxn>
                <a:cxn ang="0">
                  <a:pos x="278" y="0"/>
                </a:cxn>
                <a:cxn ang="0">
                  <a:pos x="365" y="7"/>
                </a:cxn>
                <a:cxn ang="0">
                  <a:pos x="434" y="39"/>
                </a:cxn>
              </a:cxnLst>
              <a:rect l="0" t="0" r="r" b="b"/>
              <a:pathLst>
                <a:path w="560" h="238">
                  <a:moveTo>
                    <a:pt x="434" y="39"/>
                  </a:moveTo>
                  <a:lnTo>
                    <a:pt x="473" y="47"/>
                  </a:lnTo>
                  <a:lnTo>
                    <a:pt x="538" y="94"/>
                  </a:lnTo>
                  <a:lnTo>
                    <a:pt x="560" y="138"/>
                  </a:lnTo>
                  <a:lnTo>
                    <a:pt x="560" y="148"/>
                  </a:lnTo>
                  <a:lnTo>
                    <a:pt x="513" y="165"/>
                  </a:lnTo>
                  <a:lnTo>
                    <a:pt x="481" y="165"/>
                  </a:lnTo>
                  <a:lnTo>
                    <a:pt x="469" y="205"/>
                  </a:lnTo>
                  <a:lnTo>
                    <a:pt x="444" y="199"/>
                  </a:lnTo>
                  <a:lnTo>
                    <a:pt x="430" y="185"/>
                  </a:lnTo>
                  <a:lnTo>
                    <a:pt x="412" y="195"/>
                  </a:lnTo>
                  <a:lnTo>
                    <a:pt x="398" y="217"/>
                  </a:lnTo>
                  <a:lnTo>
                    <a:pt x="379" y="230"/>
                  </a:lnTo>
                  <a:lnTo>
                    <a:pt x="373" y="234"/>
                  </a:lnTo>
                  <a:lnTo>
                    <a:pt x="351" y="213"/>
                  </a:lnTo>
                  <a:lnTo>
                    <a:pt x="296" y="234"/>
                  </a:lnTo>
                  <a:lnTo>
                    <a:pt x="278" y="217"/>
                  </a:lnTo>
                  <a:lnTo>
                    <a:pt x="231" y="238"/>
                  </a:lnTo>
                  <a:lnTo>
                    <a:pt x="213" y="226"/>
                  </a:lnTo>
                  <a:lnTo>
                    <a:pt x="177" y="226"/>
                  </a:lnTo>
                  <a:lnTo>
                    <a:pt x="138" y="238"/>
                  </a:lnTo>
                  <a:lnTo>
                    <a:pt x="122" y="238"/>
                  </a:lnTo>
                  <a:lnTo>
                    <a:pt x="112" y="217"/>
                  </a:lnTo>
                  <a:lnTo>
                    <a:pt x="69" y="199"/>
                  </a:lnTo>
                  <a:lnTo>
                    <a:pt x="39" y="191"/>
                  </a:lnTo>
                  <a:lnTo>
                    <a:pt x="0" y="155"/>
                  </a:lnTo>
                  <a:lnTo>
                    <a:pt x="8" y="130"/>
                  </a:lnTo>
                  <a:lnTo>
                    <a:pt x="26" y="112"/>
                  </a:lnTo>
                  <a:lnTo>
                    <a:pt x="39" y="77"/>
                  </a:lnTo>
                  <a:lnTo>
                    <a:pt x="55" y="65"/>
                  </a:lnTo>
                  <a:lnTo>
                    <a:pt x="134" y="69"/>
                  </a:lnTo>
                  <a:lnTo>
                    <a:pt x="170" y="69"/>
                  </a:lnTo>
                  <a:lnTo>
                    <a:pt x="243" y="15"/>
                  </a:lnTo>
                  <a:lnTo>
                    <a:pt x="278" y="0"/>
                  </a:lnTo>
                  <a:lnTo>
                    <a:pt x="365" y="7"/>
                  </a:lnTo>
                  <a:lnTo>
                    <a:pt x="434" y="39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6" name="Freeform 30"/>
            <p:cNvSpPr>
              <a:spLocks/>
            </p:cNvSpPr>
            <p:nvPr/>
          </p:nvSpPr>
          <p:spPr bwMode="auto">
            <a:xfrm>
              <a:off x="1999" y="988"/>
              <a:ext cx="202" cy="70"/>
            </a:xfrm>
            <a:custGeom>
              <a:avLst/>
              <a:gdLst/>
              <a:ahLst/>
              <a:cxnLst>
                <a:cxn ang="0">
                  <a:pos x="226" y="61"/>
                </a:cxn>
                <a:cxn ang="0">
                  <a:pos x="270" y="25"/>
                </a:cxn>
                <a:cxn ang="0">
                  <a:pos x="274" y="25"/>
                </a:cxn>
                <a:cxn ang="0">
                  <a:pos x="284" y="51"/>
                </a:cxn>
                <a:cxn ang="0">
                  <a:pos x="301" y="47"/>
                </a:cxn>
                <a:cxn ang="0">
                  <a:pos x="313" y="29"/>
                </a:cxn>
                <a:cxn ang="0">
                  <a:pos x="327" y="29"/>
                </a:cxn>
                <a:cxn ang="0">
                  <a:pos x="327" y="61"/>
                </a:cxn>
                <a:cxn ang="0">
                  <a:pos x="301" y="61"/>
                </a:cxn>
                <a:cxn ang="0">
                  <a:pos x="284" y="69"/>
                </a:cxn>
                <a:cxn ang="0">
                  <a:pos x="252" y="61"/>
                </a:cxn>
                <a:cxn ang="0">
                  <a:pos x="226" y="73"/>
                </a:cxn>
                <a:cxn ang="0">
                  <a:pos x="213" y="73"/>
                </a:cxn>
                <a:cxn ang="0">
                  <a:pos x="201" y="55"/>
                </a:cxn>
                <a:cxn ang="0">
                  <a:pos x="179" y="77"/>
                </a:cxn>
                <a:cxn ang="0">
                  <a:pos x="157" y="77"/>
                </a:cxn>
                <a:cxn ang="0">
                  <a:pos x="148" y="69"/>
                </a:cxn>
                <a:cxn ang="0">
                  <a:pos x="136" y="87"/>
                </a:cxn>
                <a:cxn ang="0">
                  <a:pos x="126" y="94"/>
                </a:cxn>
                <a:cxn ang="0">
                  <a:pos x="114" y="94"/>
                </a:cxn>
                <a:cxn ang="0">
                  <a:pos x="96" y="77"/>
                </a:cxn>
                <a:cxn ang="0">
                  <a:pos x="82" y="98"/>
                </a:cxn>
                <a:cxn ang="0">
                  <a:pos x="49" y="98"/>
                </a:cxn>
                <a:cxn ang="0">
                  <a:pos x="0" y="83"/>
                </a:cxn>
                <a:cxn ang="0">
                  <a:pos x="0" y="73"/>
                </a:cxn>
                <a:cxn ang="0">
                  <a:pos x="39" y="77"/>
                </a:cxn>
                <a:cxn ang="0">
                  <a:pos x="49" y="77"/>
                </a:cxn>
                <a:cxn ang="0">
                  <a:pos x="53" y="83"/>
                </a:cxn>
                <a:cxn ang="0">
                  <a:pos x="61" y="51"/>
                </a:cxn>
                <a:cxn ang="0">
                  <a:pos x="88" y="47"/>
                </a:cxn>
                <a:cxn ang="0">
                  <a:pos x="100" y="47"/>
                </a:cxn>
                <a:cxn ang="0">
                  <a:pos x="110" y="63"/>
                </a:cxn>
                <a:cxn ang="0">
                  <a:pos x="122" y="77"/>
                </a:cxn>
                <a:cxn ang="0">
                  <a:pos x="126" y="77"/>
                </a:cxn>
                <a:cxn ang="0">
                  <a:pos x="136" y="69"/>
                </a:cxn>
                <a:cxn ang="0">
                  <a:pos x="136" y="29"/>
                </a:cxn>
                <a:cxn ang="0">
                  <a:pos x="140" y="25"/>
                </a:cxn>
                <a:cxn ang="0">
                  <a:pos x="173" y="63"/>
                </a:cxn>
                <a:cxn ang="0">
                  <a:pos x="201" y="33"/>
                </a:cxn>
                <a:cxn ang="0">
                  <a:pos x="205" y="8"/>
                </a:cxn>
                <a:cxn ang="0">
                  <a:pos x="213" y="0"/>
                </a:cxn>
                <a:cxn ang="0">
                  <a:pos x="219" y="0"/>
                </a:cxn>
                <a:cxn ang="0">
                  <a:pos x="226" y="61"/>
                </a:cxn>
              </a:cxnLst>
              <a:rect l="0" t="0" r="r" b="b"/>
              <a:pathLst>
                <a:path w="327" h="98">
                  <a:moveTo>
                    <a:pt x="226" y="61"/>
                  </a:moveTo>
                  <a:lnTo>
                    <a:pt x="270" y="25"/>
                  </a:lnTo>
                  <a:lnTo>
                    <a:pt x="274" y="25"/>
                  </a:lnTo>
                  <a:lnTo>
                    <a:pt x="284" y="51"/>
                  </a:lnTo>
                  <a:lnTo>
                    <a:pt x="301" y="47"/>
                  </a:lnTo>
                  <a:lnTo>
                    <a:pt x="313" y="29"/>
                  </a:lnTo>
                  <a:lnTo>
                    <a:pt x="327" y="29"/>
                  </a:lnTo>
                  <a:lnTo>
                    <a:pt x="327" y="61"/>
                  </a:lnTo>
                  <a:lnTo>
                    <a:pt x="301" y="61"/>
                  </a:lnTo>
                  <a:lnTo>
                    <a:pt x="284" y="69"/>
                  </a:lnTo>
                  <a:lnTo>
                    <a:pt x="252" y="61"/>
                  </a:lnTo>
                  <a:lnTo>
                    <a:pt x="226" y="73"/>
                  </a:lnTo>
                  <a:lnTo>
                    <a:pt x="213" y="73"/>
                  </a:lnTo>
                  <a:lnTo>
                    <a:pt x="201" y="55"/>
                  </a:lnTo>
                  <a:lnTo>
                    <a:pt x="179" y="77"/>
                  </a:lnTo>
                  <a:lnTo>
                    <a:pt x="157" y="77"/>
                  </a:lnTo>
                  <a:lnTo>
                    <a:pt x="148" y="69"/>
                  </a:lnTo>
                  <a:lnTo>
                    <a:pt x="136" y="87"/>
                  </a:lnTo>
                  <a:lnTo>
                    <a:pt x="126" y="94"/>
                  </a:lnTo>
                  <a:lnTo>
                    <a:pt x="114" y="94"/>
                  </a:lnTo>
                  <a:lnTo>
                    <a:pt x="96" y="77"/>
                  </a:lnTo>
                  <a:lnTo>
                    <a:pt x="82" y="98"/>
                  </a:lnTo>
                  <a:lnTo>
                    <a:pt x="49" y="98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39" y="77"/>
                  </a:lnTo>
                  <a:lnTo>
                    <a:pt x="49" y="77"/>
                  </a:lnTo>
                  <a:lnTo>
                    <a:pt x="53" y="83"/>
                  </a:lnTo>
                  <a:lnTo>
                    <a:pt x="61" y="51"/>
                  </a:lnTo>
                  <a:lnTo>
                    <a:pt x="88" y="47"/>
                  </a:lnTo>
                  <a:lnTo>
                    <a:pt x="100" y="47"/>
                  </a:lnTo>
                  <a:lnTo>
                    <a:pt x="110" y="63"/>
                  </a:lnTo>
                  <a:lnTo>
                    <a:pt x="122" y="77"/>
                  </a:lnTo>
                  <a:lnTo>
                    <a:pt x="126" y="77"/>
                  </a:lnTo>
                  <a:lnTo>
                    <a:pt x="136" y="69"/>
                  </a:lnTo>
                  <a:lnTo>
                    <a:pt x="136" y="29"/>
                  </a:lnTo>
                  <a:lnTo>
                    <a:pt x="140" y="25"/>
                  </a:lnTo>
                  <a:lnTo>
                    <a:pt x="173" y="63"/>
                  </a:lnTo>
                  <a:lnTo>
                    <a:pt x="201" y="33"/>
                  </a:lnTo>
                  <a:lnTo>
                    <a:pt x="205" y="8"/>
                  </a:lnTo>
                  <a:lnTo>
                    <a:pt x="213" y="0"/>
                  </a:lnTo>
                  <a:lnTo>
                    <a:pt x="219" y="0"/>
                  </a:lnTo>
                  <a:lnTo>
                    <a:pt x="226" y="6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7" name="Freeform 31"/>
            <p:cNvSpPr>
              <a:spLocks/>
            </p:cNvSpPr>
            <p:nvPr/>
          </p:nvSpPr>
          <p:spPr bwMode="auto">
            <a:xfrm>
              <a:off x="1735" y="1004"/>
              <a:ext cx="171" cy="63"/>
            </a:xfrm>
            <a:custGeom>
              <a:avLst/>
              <a:gdLst/>
              <a:ahLst/>
              <a:cxnLst>
                <a:cxn ang="0">
                  <a:pos x="266" y="12"/>
                </a:cxn>
                <a:cxn ang="0">
                  <a:pos x="278" y="12"/>
                </a:cxn>
                <a:cxn ang="0">
                  <a:pos x="152" y="16"/>
                </a:cxn>
                <a:cxn ang="0">
                  <a:pos x="25" y="69"/>
                </a:cxn>
                <a:cxn ang="0">
                  <a:pos x="4" y="91"/>
                </a:cxn>
                <a:cxn ang="0">
                  <a:pos x="0" y="91"/>
                </a:cxn>
                <a:cxn ang="0">
                  <a:pos x="13" y="69"/>
                </a:cxn>
                <a:cxn ang="0">
                  <a:pos x="114" y="22"/>
                </a:cxn>
                <a:cxn ang="0">
                  <a:pos x="195" y="0"/>
                </a:cxn>
                <a:cxn ang="0">
                  <a:pos x="256" y="8"/>
                </a:cxn>
                <a:cxn ang="0">
                  <a:pos x="266" y="12"/>
                </a:cxn>
              </a:cxnLst>
              <a:rect l="0" t="0" r="r" b="b"/>
              <a:pathLst>
                <a:path w="278" h="91">
                  <a:moveTo>
                    <a:pt x="266" y="12"/>
                  </a:moveTo>
                  <a:lnTo>
                    <a:pt x="278" y="12"/>
                  </a:lnTo>
                  <a:lnTo>
                    <a:pt x="152" y="16"/>
                  </a:lnTo>
                  <a:lnTo>
                    <a:pt x="25" y="69"/>
                  </a:lnTo>
                  <a:lnTo>
                    <a:pt x="4" y="91"/>
                  </a:lnTo>
                  <a:lnTo>
                    <a:pt x="0" y="91"/>
                  </a:lnTo>
                  <a:lnTo>
                    <a:pt x="13" y="69"/>
                  </a:lnTo>
                  <a:lnTo>
                    <a:pt x="114" y="22"/>
                  </a:lnTo>
                  <a:lnTo>
                    <a:pt x="195" y="0"/>
                  </a:lnTo>
                  <a:lnTo>
                    <a:pt x="256" y="8"/>
                  </a:lnTo>
                  <a:lnTo>
                    <a:pt x="266" y="12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8" name="Freeform 32"/>
            <p:cNvSpPr>
              <a:spLocks/>
            </p:cNvSpPr>
            <p:nvPr/>
          </p:nvSpPr>
          <p:spPr bwMode="auto">
            <a:xfrm>
              <a:off x="2221" y="1019"/>
              <a:ext cx="16" cy="23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4" y="34"/>
                </a:cxn>
                <a:cxn ang="0">
                  <a:pos x="0" y="34"/>
                </a:cxn>
                <a:cxn ang="0">
                  <a:pos x="0" y="18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12"/>
                </a:cxn>
              </a:cxnLst>
              <a:rect l="0" t="0" r="r" b="b"/>
              <a:pathLst>
                <a:path w="25" h="34">
                  <a:moveTo>
                    <a:pt x="25" y="12"/>
                  </a:moveTo>
                  <a:lnTo>
                    <a:pt x="4" y="34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9" name="Freeform 33"/>
            <p:cNvSpPr>
              <a:spLocks/>
            </p:cNvSpPr>
            <p:nvPr/>
          </p:nvSpPr>
          <p:spPr bwMode="auto">
            <a:xfrm>
              <a:off x="1754" y="1040"/>
              <a:ext cx="147" cy="102"/>
            </a:xfrm>
            <a:custGeom>
              <a:avLst/>
              <a:gdLst/>
              <a:ahLst/>
              <a:cxnLst>
                <a:cxn ang="0">
                  <a:pos x="239" y="4"/>
                </a:cxn>
                <a:cxn ang="0">
                  <a:pos x="217" y="17"/>
                </a:cxn>
                <a:cxn ang="0">
                  <a:pos x="130" y="47"/>
                </a:cxn>
                <a:cxn ang="0">
                  <a:pos x="34" y="114"/>
                </a:cxn>
                <a:cxn ang="0">
                  <a:pos x="0" y="148"/>
                </a:cxn>
                <a:cxn ang="0">
                  <a:pos x="63" y="79"/>
                </a:cxn>
                <a:cxn ang="0">
                  <a:pos x="192" y="10"/>
                </a:cxn>
                <a:cxn ang="0">
                  <a:pos x="213" y="0"/>
                </a:cxn>
                <a:cxn ang="0">
                  <a:pos x="235" y="0"/>
                </a:cxn>
                <a:cxn ang="0">
                  <a:pos x="239" y="4"/>
                </a:cxn>
              </a:cxnLst>
              <a:rect l="0" t="0" r="r" b="b"/>
              <a:pathLst>
                <a:path w="239" h="148">
                  <a:moveTo>
                    <a:pt x="239" y="4"/>
                  </a:moveTo>
                  <a:lnTo>
                    <a:pt x="217" y="17"/>
                  </a:lnTo>
                  <a:lnTo>
                    <a:pt x="130" y="47"/>
                  </a:lnTo>
                  <a:lnTo>
                    <a:pt x="34" y="114"/>
                  </a:lnTo>
                  <a:lnTo>
                    <a:pt x="0" y="148"/>
                  </a:lnTo>
                  <a:lnTo>
                    <a:pt x="63" y="79"/>
                  </a:lnTo>
                  <a:lnTo>
                    <a:pt x="192" y="10"/>
                  </a:lnTo>
                  <a:lnTo>
                    <a:pt x="213" y="0"/>
                  </a:lnTo>
                  <a:lnTo>
                    <a:pt x="235" y="0"/>
                  </a:lnTo>
                  <a:lnTo>
                    <a:pt x="239" y="4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10" name="Freeform 34"/>
            <p:cNvSpPr>
              <a:spLocks/>
            </p:cNvSpPr>
            <p:nvPr/>
          </p:nvSpPr>
          <p:spPr bwMode="auto">
            <a:xfrm>
              <a:off x="2126" y="1046"/>
              <a:ext cx="64" cy="27"/>
            </a:xfrm>
            <a:custGeom>
              <a:avLst/>
              <a:gdLst/>
              <a:ahLst/>
              <a:cxnLst>
                <a:cxn ang="0">
                  <a:pos x="104" y="21"/>
                </a:cxn>
                <a:cxn ang="0">
                  <a:pos x="51" y="25"/>
                </a:cxn>
                <a:cxn ang="0">
                  <a:pos x="35" y="37"/>
                </a:cxn>
                <a:cxn ang="0">
                  <a:pos x="14" y="25"/>
                </a:cxn>
                <a:cxn ang="0">
                  <a:pos x="0" y="33"/>
                </a:cxn>
                <a:cxn ang="0">
                  <a:pos x="4" y="15"/>
                </a:cxn>
                <a:cxn ang="0">
                  <a:pos x="35" y="4"/>
                </a:cxn>
                <a:cxn ang="0">
                  <a:pos x="65" y="4"/>
                </a:cxn>
                <a:cxn ang="0">
                  <a:pos x="69" y="0"/>
                </a:cxn>
                <a:cxn ang="0">
                  <a:pos x="104" y="11"/>
                </a:cxn>
                <a:cxn ang="0">
                  <a:pos x="104" y="21"/>
                </a:cxn>
              </a:cxnLst>
              <a:rect l="0" t="0" r="r" b="b"/>
              <a:pathLst>
                <a:path w="104" h="37">
                  <a:moveTo>
                    <a:pt x="104" y="21"/>
                  </a:moveTo>
                  <a:lnTo>
                    <a:pt x="51" y="25"/>
                  </a:lnTo>
                  <a:lnTo>
                    <a:pt x="35" y="37"/>
                  </a:lnTo>
                  <a:lnTo>
                    <a:pt x="14" y="25"/>
                  </a:lnTo>
                  <a:lnTo>
                    <a:pt x="0" y="33"/>
                  </a:lnTo>
                  <a:lnTo>
                    <a:pt x="4" y="15"/>
                  </a:lnTo>
                  <a:lnTo>
                    <a:pt x="35" y="4"/>
                  </a:lnTo>
                  <a:lnTo>
                    <a:pt x="65" y="4"/>
                  </a:lnTo>
                  <a:lnTo>
                    <a:pt x="69" y="0"/>
                  </a:lnTo>
                  <a:lnTo>
                    <a:pt x="104" y="11"/>
                  </a:lnTo>
                  <a:lnTo>
                    <a:pt x="104" y="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11" name="Freeform 35"/>
            <p:cNvSpPr>
              <a:spLocks/>
            </p:cNvSpPr>
            <p:nvPr/>
          </p:nvSpPr>
          <p:spPr bwMode="auto">
            <a:xfrm>
              <a:off x="2296" y="1089"/>
              <a:ext cx="67" cy="5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08" y="71"/>
                </a:cxn>
                <a:cxn ang="0">
                  <a:pos x="14" y="19"/>
                </a:cxn>
                <a:cxn ang="0">
                  <a:pos x="4" y="19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87" y="41"/>
                </a:cxn>
                <a:cxn ang="0">
                  <a:pos x="108" y="61"/>
                </a:cxn>
              </a:cxnLst>
              <a:rect l="0" t="0" r="r" b="b"/>
              <a:pathLst>
                <a:path w="108" h="71">
                  <a:moveTo>
                    <a:pt x="108" y="61"/>
                  </a:moveTo>
                  <a:lnTo>
                    <a:pt x="108" y="71"/>
                  </a:lnTo>
                  <a:lnTo>
                    <a:pt x="14" y="19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8" y="0"/>
                  </a:lnTo>
                  <a:lnTo>
                    <a:pt x="87" y="41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12" name="Freeform 36"/>
            <p:cNvSpPr>
              <a:spLocks/>
            </p:cNvSpPr>
            <p:nvPr/>
          </p:nvSpPr>
          <p:spPr bwMode="auto">
            <a:xfrm>
              <a:off x="2250" y="1114"/>
              <a:ext cx="85" cy="100"/>
            </a:xfrm>
            <a:custGeom>
              <a:avLst/>
              <a:gdLst/>
              <a:ahLst/>
              <a:cxnLst>
                <a:cxn ang="0">
                  <a:pos x="136" y="126"/>
                </a:cxn>
                <a:cxn ang="0">
                  <a:pos x="136" y="144"/>
                </a:cxn>
                <a:cxn ang="0">
                  <a:pos x="128" y="144"/>
                </a:cxn>
                <a:cxn ang="0">
                  <a:pos x="101" y="101"/>
                </a:cxn>
                <a:cxn ang="0">
                  <a:pos x="10" y="18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49" y="22"/>
                </a:cxn>
                <a:cxn ang="0">
                  <a:pos x="136" y="126"/>
                </a:cxn>
              </a:cxnLst>
              <a:rect l="0" t="0" r="r" b="b"/>
              <a:pathLst>
                <a:path w="136" h="144">
                  <a:moveTo>
                    <a:pt x="136" y="126"/>
                  </a:moveTo>
                  <a:lnTo>
                    <a:pt x="136" y="144"/>
                  </a:lnTo>
                  <a:lnTo>
                    <a:pt x="128" y="144"/>
                  </a:lnTo>
                  <a:lnTo>
                    <a:pt x="101" y="101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6" y="0"/>
                  </a:lnTo>
                  <a:lnTo>
                    <a:pt x="49" y="22"/>
                  </a:lnTo>
                  <a:lnTo>
                    <a:pt x="136" y="126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13" name="Freeform 37"/>
            <p:cNvSpPr>
              <a:spLocks/>
            </p:cNvSpPr>
            <p:nvPr/>
          </p:nvSpPr>
          <p:spPr bwMode="auto">
            <a:xfrm>
              <a:off x="1983" y="1157"/>
              <a:ext cx="87" cy="135"/>
            </a:xfrm>
            <a:custGeom>
              <a:avLst/>
              <a:gdLst/>
              <a:ahLst/>
              <a:cxnLst>
                <a:cxn ang="0">
                  <a:pos x="114" y="54"/>
                </a:cxn>
                <a:cxn ang="0">
                  <a:pos x="14" y="188"/>
                </a:cxn>
                <a:cxn ang="0">
                  <a:pos x="4" y="196"/>
                </a:cxn>
                <a:cxn ang="0">
                  <a:pos x="0" y="196"/>
                </a:cxn>
                <a:cxn ang="0">
                  <a:pos x="114" y="26"/>
                </a:cxn>
                <a:cxn ang="0">
                  <a:pos x="136" y="0"/>
                </a:cxn>
                <a:cxn ang="0">
                  <a:pos x="140" y="0"/>
                </a:cxn>
                <a:cxn ang="0">
                  <a:pos x="114" y="54"/>
                </a:cxn>
              </a:cxnLst>
              <a:rect l="0" t="0" r="r" b="b"/>
              <a:pathLst>
                <a:path w="140" h="196">
                  <a:moveTo>
                    <a:pt x="114" y="54"/>
                  </a:moveTo>
                  <a:lnTo>
                    <a:pt x="14" y="188"/>
                  </a:lnTo>
                  <a:lnTo>
                    <a:pt x="4" y="196"/>
                  </a:lnTo>
                  <a:lnTo>
                    <a:pt x="0" y="196"/>
                  </a:lnTo>
                  <a:lnTo>
                    <a:pt x="114" y="26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14" y="54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14" name="Freeform 38"/>
            <p:cNvSpPr>
              <a:spLocks/>
            </p:cNvSpPr>
            <p:nvPr/>
          </p:nvSpPr>
          <p:spPr bwMode="auto">
            <a:xfrm>
              <a:off x="2085" y="1161"/>
              <a:ext cx="16" cy="81"/>
            </a:xfrm>
            <a:custGeom>
              <a:avLst/>
              <a:gdLst/>
              <a:ahLst/>
              <a:cxnLst>
                <a:cxn ang="0">
                  <a:pos x="25" y="34"/>
                </a:cxn>
                <a:cxn ang="0">
                  <a:pos x="0" y="117"/>
                </a:cxn>
                <a:cxn ang="0">
                  <a:pos x="8" y="4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25" y="34"/>
                </a:cxn>
              </a:cxnLst>
              <a:rect l="0" t="0" r="r" b="b"/>
              <a:pathLst>
                <a:path w="25" h="117">
                  <a:moveTo>
                    <a:pt x="25" y="34"/>
                  </a:moveTo>
                  <a:lnTo>
                    <a:pt x="0" y="117"/>
                  </a:lnTo>
                  <a:lnTo>
                    <a:pt x="8" y="4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867400" y="5373688"/>
            <a:ext cx="1676400" cy="1257300"/>
            <a:chOff x="1624" y="645"/>
            <a:chExt cx="1070" cy="744"/>
          </a:xfrm>
        </p:grpSpPr>
        <p:sp>
          <p:nvSpPr>
            <p:cNvPr id="255016" name="Freeform 40"/>
            <p:cNvSpPr>
              <a:spLocks/>
            </p:cNvSpPr>
            <p:nvPr/>
          </p:nvSpPr>
          <p:spPr bwMode="auto">
            <a:xfrm>
              <a:off x="1624" y="645"/>
              <a:ext cx="1070" cy="744"/>
            </a:xfrm>
            <a:custGeom>
              <a:avLst/>
              <a:gdLst/>
              <a:ahLst/>
              <a:cxnLst>
                <a:cxn ang="0">
                  <a:pos x="1369" y="187"/>
                </a:cxn>
                <a:cxn ang="0">
                  <a:pos x="1231" y="266"/>
                </a:cxn>
                <a:cxn ang="0">
                  <a:pos x="1030" y="370"/>
                </a:cxn>
                <a:cxn ang="0">
                  <a:pos x="1030" y="396"/>
                </a:cxn>
                <a:cxn ang="0">
                  <a:pos x="1347" y="244"/>
                </a:cxn>
                <a:cxn ang="0">
                  <a:pos x="1683" y="238"/>
                </a:cxn>
                <a:cxn ang="0">
                  <a:pos x="1742" y="296"/>
                </a:cxn>
                <a:cxn ang="0">
                  <a:pos x="1629" y="430"/>
                </a:cxn>
                <a:cxn ang="0">
                  <a:pos x="1651" y="560"/>
                </a:cxn>
                <a:cxn ang="0">
                  <a:pos x="1551" y="641"/>
                </a:cxn>
                <a:cxn ang="0">
                  <a:pos x="1347" y="605"/>
                </a:cxn>
                <a:cxn ang="0">
                  <a:pos x="1196" y="552"/>
                </a:cxn>
                <a:cxn ang="0">
                  <a:pos x="1351" y="631"/>
                </a:cxn>
                <a:cxn ang="0">
                  <a:pos x="1478" y="866"/>
                </a:cxn>
                <a:cxn ang="0">
                  <a:pos x="1383" y="945"/>
                </a:cxn>
                <a:cxn ang="0">
                  <a:pos x="1134" y="996"/>
                </a:cxn>
                <a:cxn ang="0">
                  <a:pos x="1048" y="970"/>
                </a:cxn>
                <a:cxn ang="0">
                  <a:pos x="961" y="818"/>
                </a:cxn>
                <a:cxn ang="0">
                  <a:pos x="900" y="757"/>
                </a:cxn>
                <a:cxn ang="0">
                  <a:pos x="904" y="808"/>
                </a:cxn>
                <a:cxn ang="0">
                  <a:pos x="864" y="1031"/>
                </a:cxn>
                <a:cxn ang="0">
                  <a:pos x="708" y="1027"/>
                </a:cxn>
                <a:cxn ang="0">
                  <a:pos x="452" y="1075"/>
                </a:cxn>
                <a:cxn ang="0">
                  <a:pos x="312" y="1006"/>
                </a:cxn>
                <a:cxn ang="0">
                  <a:pos x="456" y="836"/>
                </a:cxn>
                <a:cxn ang="0">
                  <a:pos x="600" y="710"/>
                </a:cxn>
                <a:cxn ang="0">
                  <a:pos x="405" y="779"/>
                </a:cxn>
                <a:cxn ang="0">
                  <a:pos x="91" y="844"/>
                </a:cxn>
                <a:cxn ang="0">
                  <a:pos x="117" y="700"/>
                </a:cxn>
                <a:cxn ang="0">
                  <a:pos x="8" y="530"/>
                </a:cxn>
                <a:cxn ang="0">
                  <a:pos x="38" y="392"/>
                </a:cxn>
                <a:cxn ang="0">
                  <a:pos x="142" y="317"/>
                </a:cxn>
                <a:cxn ang="0">
                  <a:pos x="442" y="361"/>
                </a:cxn>
                <a:cxn ang="0">
                  <a:pos x="487" y="367"/>
                </a:cxn>
                <a:cxn ang="0">
                  <a:pos x="247" y="284"/>
                </a:cxn>
                <a:cxn ang="0">
                  <a:pos x="391" y="169"/>
                </a:cxn>
                <a:cxn ang="0">
                  <a:pos x="489" y="61"/>
                </a:cxn>
                <a:cxn ang="0">
                  <a:pos x="639" y="108"/>
                </a:cxn>
                <a:cxn ang="0">
                  <a:pos x="661" y="404"/>
                </a:cxn>
                <a:cxn ang="0">
                  <a:pos x="716" y="266"/>
                </a:cxn>
                <a:cxn ang="0">
                  <a:pos x="691" y="96"/>
                </a:cxn>
                <a:cxn ang="0">
                  <a:pos x="882" y="49"/>
                </a:cxn>
                <a:cxn ang="0">
                  <a:pos x="1077" y="57"/>
                </a:cxn>
                <a:cxn ang="0">
                  <a:pos x="1312" y="17"/>
                </a:cxn>
              </a:cxnLst>
              <a:rect l="0" t="0" r="r" b="b"/>
              <a:pathLst>
                <a:path w="1742" h="1075">
                  <a:moveTo>
                    <a:pt x="1355" y="53"/>
                  </a:moveTo>
                  <a:lnTo>
                    <a:pt x="1373" y="82"/>
                  </a:lnTo>
                  <a:lnTo>
                    <a:pt x="1369" y="187"/>
                  </a:lnTo>
                  <a:lnTo>
                    <a:pt x="1290" y="238"/>
                  </a:lnTo>
                  <a:lnTo>
                    <a:pt x="1247" y="248"/>
                  </a:lnTo>
                  <a:lnTo>
                    <a:pt x="1231" y="266"/>
                  </a:lnTo>
                  <a:lnTo>
                    <a:pt x="1164" y="296"/>
                  </a:lnTo>
                  <a:lnTo>
                    <a:pt x="1059" y="345"/>
                  </a:lnTo>
                  <a:lnTo>
                    <a:pt x="1030" y="370"/>
                  </a:lnTo>
                  <a:lnTo>
                    <a:pt x="1020" y="378"/>
                  </a:lnTo>
                  <a:lnTo>
                    <a:pt x="1020" y="388"/>
                  </a:lnTo>
                  <a:lnTo>
                    <a:pt x="1030" y="396"/>
                  </a:lnTo>
                  <a:lnTo>
                    <a:pt x="1103" y="345"/>
                  </a:lnTo>
                  <a:lnTo>
                    <a:pt x="1300" y="252"/>
                  </a:lnTo>
                  <a:lnTo>
                    <a:pt x="1347" y="244"/>
                  </a:lnTo>
                  <a:lnTo>
                    <a:pt x="1482" y="223"/>
                  </a:lnTo>
                  <a:lnTo>
                    <a:pt x="1600" y="217"/>
                  </a:lnTo>
                  <a:lnTo>
                    <a:pt x="1683" y="238"/>
                  </a:lnTo>
                  <a:lnTo>
                    <a:pt x="1720" y="256"/>
                  </a:lnTo>
                  <a:lnTo>
                    <a:pt x="1738" y="284"/>
                  </a:lnTo>
                  <a:lnTo>
                    <a:pt x="1742" y="296"/>
                  </a:lnTo>
                  <a:lnTo>
                    <a:pt x="1734" y="321"/>
                  </a:lnTo>
                  <a:lnTo>
                    <a:pt x="1643" y="408"/>
                  </a:lnTo>
                  <a:lnTo>
                    <a:pt x="1629" y="430"/>
                  </a:lnTo>
                  <a:lnTo>
                    <a:pt x="1633" y="483"/>
                  </a:lnTo>
                  <a:lnTo>
                    <a:pt x="1657" y="513"/>
                  </a:lnTo>
                  <a:lnTo>
                    <a:pt x="1651" y="560"/>
                  </a:lnTo>
                  <a:lnTo>
                    <a:pt x="1633" y="591"/>
                  </a:lnTo>
                  <a:lnTo>
                    <a:pt x="1604" y="617"/>
                  </a:lnTo>
                  <a:lnTo>
                    <a:pt x="1551" y="641"/>
                  </a:lnTo>
                  <a:lnTo>
                    <a:pt x="1444" y="653"/>
                  </a:lnTo>
                  <a:lnTo>
                    <a:pt x="1395" y="635"/>
                  </a:lnTo>
                  <a:lnTo>
                    <a:pt x="1347" y="605"/>
                  </a:lnTo>
                  <a:lnTo>
                    <a:pt x="1272" y="580"/>
                  </a:lnTo>
                  <a:lnTo>
                    <a:pt x="1217" y="552"/>
                  </a:lnTo>
                  <a:lnTo>
                    <a:pt x="1196" y="552"/>
                  </a:lnTo>
                  <a:lnTo>
                    <a:pt x="1186" y="560"/>
                  </a:lnTo>
                  <a:lnTo>
                    <a:pt x="1186" y="570"/>
                  </a:lnTo>
                  <a:lnTo>
                    <a:pt x="1351" y="631"/>
                  </a:lnTo>
                  <a:lnTo>
                    <a:pt x="1438" y="714"/>
                  </a:lnTo>
                  <a:lnTo>
                    <a:pt x="1478" y="801"/>
                  </a:lnTo>
                  <a:lnTo>
                    <a:pt x="1478" y="866"/>
                  </a:lnTo>
                  <a:lnTo>
                    <a:pt x="1460" y="901"/>
                  </a:lnTo>
                  <a:lnTo>
                    <a:pt x="1420" y="923"/>
                  </a:lnTo>
                  <a:lnTo>
                    <a:pt x="1383" y="945"/>
                  </a:lnTo>
                  <a:lnTo>
                    <a:pt x="1290" y="952"/>
                  </a:lnTo>
                  <a:lnTo>
                    <a:pt x="1225" y="952"/>
                  </a:lnTo>
                  <a:lnTo>
                    <a:pt x="1134" y="996"/>
                  </a:lnTo>
                  <a:lnTo>
                    <a:pt x="1077" y="984"/>
                  </a:lnTo>
                  <a:lnTo>
                    <a:pt x="1055" y="970"/>
                  </a:lnTo>
                  <a:lnTo>
                    <a:pt x="1048" y="970"/>
                  </a:lnTo>
                  <a:lnTo>
                    <a:pt x="1038" y="952"/>
                  </a:lnTo>
                  <a:lnTo>
                    <a:pt x="1020" y="945"/>
                  </a:lnTo>
                  <a:lnTo>
                    <a:pt x="961" y="818"/>
                  </a:lnTo>
                  <a:lnTo>
                    <a:pt x="925" y="765"/>
                  </a:lnTo>
                  <a:lnTo>
                    <a:pt x="913" y="753"/>
                  </a:lnTo>
                  <a:lnTo>
                    <a:pt x="900" y="757"/>
                  </a:lnTo>
                  <a:lnTo>
                    <a:pt x="896" y="757"/>
                  </a:lnTo>
                  <a:lnTo>
                    <a:pt x="886" y="775"/>
                  </a:lnTo>
                  <a:lnTo>
                    <a:pt x="904" y="808"/>
                  </a:lnTo>
                  <a:lnTo>
                    <a:pt x="913" y="901"/>
                  </a:lnTo>
                  <a:lnTo>
                    <a:pt x="908" y="958"/>
                  </a:lnTo>
                  <a:lnTo>
                    <a:pt x="864" y="1031"/>
                  </a:lnTo>
                  <a:lnTo>
                    <a:pt x="838" y="1043"/>
                  </a:lnTo>
                  <a:lnTo>
                    <a:pt x="756" y="1039"/>
                  </a:lnTo>
                  <a:lnTo>
                    <a:pt x="708" y="1027"/>
                  </a:lnTo>
                  <a:lnTo>
                    <a:pt x="639" y="1027"/>
                  </a:lnTo>
                  <a:lnTo>
                    <a:pt x="529" y="1061"/>
                  </a:lnTo>
                  <a:lnTo>
                    <a:pt x="452" y="1075"/>
                  </a:lnTo>
                  <a:lnTo>
                    <a:pt x="381" y="1067"/>
                  </a:lnTo>
                  <a:lnTo>
                    <a:pt x="347" y="1053"/>
                  </a:lnTo>
                  <a:lnTo>
                    <a:pt x="312" y="1006"/>
                  </a:lnTo>
                  <a:lnTo>
                    <a:pt x="312" y="948"/>
                  </a:lnTo>
                  <a:lnTo>
                    <a:pt x="334" y="905"/>
                  </a:lnTo>
                  <a:lnTo>
                    <a:pt x="456" y="836"/>
                  </a:lnTo>
                  <a:lnTo>
                    <a:pt x="529" y="801"/>
                  </a:lnTo>
                  <a:lnTo>
                    <a:pt x="586" y="739"/>
                  </a:lnTo>
                  <a:lnTo>
                    <a:pt x="600" y="710"/>
                  </a:lnTo>
                  <a:lnTo>
                    <a:pt x="586" y="696"/>
                  </a:lnTo>
                  <a:lnTo>
                    <a:pt x="556" y="704"/>
                  </a:lnTo>
                  <a:lnTo>
                    <a:pt x="405" y="779"/>
                  </a:lnTo>
                  <a:lnTo>
                    <a:pt x="308" y="822"/>
                  </a:lnTo>
                  <a:lnTo>
                    <a:pt x="207" y="848"/>
                  </a:lnTo>
                  <a:lnTo>
                    <a:pt x="91" y="844"/>
                  </a:lnTo>
                  <a:lnTo>
                    <a:pt x="73" y="826"/>
                  </a:lnTo>
                  <a:lnTo>
                    <a:pt x="87" y="761"/>
                  </a:lnTo>
                  <a:lnTo>
                    <a:pt x="117" y="700"/>
                  </a:lnTo>
                  <a:lnTo>
                    <a:pt x="103" y="641"/>
                  </a:lnTo>
                  <a:lnTo>
                    <a:pt x="55" y="580"/>
                  </a:lnTo>
                  <a:lnTo>
                    <a:pt x="8" y="530"/>
                  </a:lnTo>
                  <a:lnTo>
                    <a:pt x="0" y="487"/>
                  </a:lnTo>
                  <a:lnTo>
                    <a:pt x="16" y="422"/>
                  </a:lnTo>
                  <a:lnTo>
                    <a:pt x="38" y="392"/>
                  </a:lnTo>
                  <a:lnTo>
                    <a:pt x="51" y="388"/>
                  </a:lnTo>
                  <a:lnTo>
                    <a:pt x="83" y="347"/>
                  </a:lnTo>
                  <a:lnTo>
                    <a:pt x="142" y="317"/>
                  </a:lnTo>
                  <a:lnTo>
                    <a:pt x="274" y="309"/>
                  </a:lnTo>
                  <a:lnTo>
                    <a:pt x="347" y="321"/>
                  </a:lnTo>
                  <a:lnTo>
                    <a:pt x="442" y="361"/>
                  </a:lnTo>
                  <a:lnTo>
                    <a:pt x="525" y="449"/>
                  </a:lnTo>
                  <a:lnTo>
                    <a:pt x="535" y="440"/>
                  </a:lnTo>
                  <a:lnTo>
                    <a:pt x="487" y="367"/>
                  </a:lnTo>
                  <a:lnTo>
                    <a:pt x="399" y="309"/>
                  </a:lnTo>
                  <a:lnTo>
                    <a:pt x="290" y="284"/>
                  </a:lnTo>
                  <a:lnTo>
                    <a:pt x="247" y="284"/>
                  </a:lnTo>
                  <a:lnTo>
                    <a:pt x="264" y="226"/>
                  </a:lnTo>
                  <a:lnTo>
                    <a:pt x="316" y="191"/>
                  </a:lnTo>
                  <a:lnTo>
                    <a:pt x="391" y="169"/>
                  </a:lnTo>
                  <a:lnTo>
                    <a:pt x="442" y="114"/>
                  </a:lnTo>
                  <a:lnTo>
                    <a:pt x="464" y="79"/>
                  </a:lnTo>
                  <a:lnTo>
                    <a:pt x="489" y="61"/>
                  </a:lnTo>
                  <a:lnTo>
                    <a:pt x="568" y="61"/>
                  </a:lnTo>
                  <a:lnTo>
                    <a:pt x="612" y="82"/>
                  </a:lnTo>
                  <a:lnTo>
                    <a:pt x="639" y="108"/>
                  </a:lnTo>
                  <a:lnTo>
                    <a:pt x="687" y="226"/>
                  </a:lnTo>
                  <a:lnTo>
                    <a:pt x="687" y="296"/>
                  </a:lnTo>
                  <a:lnTo>
                    <a:pt x="661" y="404"/>
                  </a:lnTo>
                  <a:lnTo>
                    <a:pt x="665" y="408"/>
                  </a:lnTo>
                  <a:lnTo>
                    <a:pt x="691" y="378"/>
                  </a:lnTo>
                  <a:lnTo>
                    <a:pt x="716" y="266"/>
                  </a:lnTo>
                  <a:lnTo>
                    <a:pt x="708" y="191"/>
                  </a:lnTo>
                  <a:lnTo>
                    <a:pt x="677" y="122"/>
                  </a:lnTo>
                  <a:lnTo>
                    <a:pt x="691" y="96"/>
                  </a:lnTo>
                  <a:lnTo>
                    <a:pt x="752" y="53"/>
                  </a:lnTo>
                  <a:lnTo>
                    <a:pt x="831" y="35"/>
                  </a:lnTo>
                  <a:lnTo>
                    <a:pt x="882" y="49"/>
                  </a:lnTo>
                  <a:lnTo>
                    <a:pt x="947" y="65"/>
                  </a:lnTo>
                  <a:lnTo>
                    <a:pt x="1044" y="65"/>
                  </a:lnTo>
                  <a:lnTo>
                    <a:pt x="1077" y="57"/>
                  </a:lnTo>
                  <a:lnTo>
                    <a:pt x="1207" y="9"/>
                  </a:lnTo>
                  <a:lnTo>
                    <a:pt x="1257" y="0"/>
                  </a:lnTo>
                  <a:lnTo>
                    <a:pt x="1312" y="17"/>
                  </a:lnTo>
                  <a:lnTo>
                    <a:pt x="1355" y="53"/>
                  </a:lnTo>
                  <a:close/>
                </a:path>
              </a:pathLst>
            </a:custGeom>
            <a:solidFill>
              <a:srgbClr val="91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17" name="Freeform 41"/>
            <p:cNvSpPr>
              <a:spLocks/>
            </p:cNvSpPr>
            <p:nvPr/>
          </p:nvSpPr>
          <p:spPr bwMode="auto">
            <a:xfrm>
              <a:off x="2126" y="754"/>
              <a:ext cx="44" cy="130"/>
            </a:xfrm>
            <a:custGeom>
              <a:avLst/>
              <a:gdLst/>
              <a:ahLst/>
              <a:cxnLst>
                <a:cxn ang="0">
                  <a:pos x="14" y="188"/>
                </a:cxn>
                <a:cxn ang="0">
                  <a:pos x="8" y="190"/>
                </a:cxn>
                <a:cxn ang="0">
                  <a:pos x="0" y="190"/>
                </a:cxn>
                <a:cxn ang="0">
                  <a:pos x="29" y="113"/>
                </a:cxn>
                <a:cxn ang="0">
                  <a:pos x="65" y="0"/>
                </a:cxn>
                <a:cxn ang="0">
                  <a:pos x="73" y="12"/>
                </a:cxn>
                <a:cxn ang="0">
                  <a:pos x="14" y="188"/>
                </a:cxn>
              </a:cxnLst>
              <a:rect l="0" t="0" r="r" b="b"/>
              <a:pathLst>
                <a:path w="73" h="190">
                  <a:moveTo>
                    <a:pt x="14" y="188"/>
                  </a:moveTo>
                  <a:lnTo>
                    <a:pt x="8" y="190"/>
                  </a:lnTo>
                  <a:lnTo>
                    <a:pt x="0" y="190"/>
                  </a:lnTo>
                  <a:lnTo>
                    <a:pt x="29" y="113"/>
                  </a:lnTo>
                  <a:lnTo>
                    <a:pt x="65" y="0"/>
                  </a:lnTo>
                  <a:lnTo>
                    <a:pt x="73" y="12"/>
                  </a:lnTo>
                  <a:lnTo>
                    <a:pt x="14" y="18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18" name="Freeform 42"/>
            <p:cNvSpPr>
              <a:spLocks/>
            </p:cNvSpPr>
            <p:nvPr/>
          </p:nvSpPr>
          <p:spPr bwMode="auto">
            <a:xfrm>
              <a:off x="2181" y="760"/>
              <a:ext cx="91" cy="124"/>
            </a:xfrm>
            <a:custGeom>
              <a:avLst/>
              <a:gdLst/>
              <a:ahLst/>
              <a:cxnLst>
                <a:cxn ang="0">
                  <a:pos x="27" y="148"/>
                </a:cxn>
                <a:cxn ang="0">
                  <a:pos x="13" y="170"/>
                </a:cxn>
                <a:cxn ang="0">
                  <a:pos x="0" y="182"/>
                </a:cxn>
                <a:cxn ang="0">
                  <a:pos x="0" y="156"/>
                </a:cxn>
                <a:cxn ang="0">
                  <a:pos x="147" y="0"/>
                </a:cxn>
                <a:cxn ang="0">
                  <a:pos x="147" y="14"/>
                </a:cxn>
                <a:cxn ang="0">
                  <a:pos x="27" y="148"/>
                </a:cxn>
              </a:cxnLst>
              <a:rect l="0" t="0" r="r" b="b"/>
              <a:pathLst>
                <a:path w="147" h="182">
                  <a:moveTo>
                    <a:pt x="27" y="148"/>
                  </a:moveTo>
                  <a:lnTo>
                    <a:pt x="13" y="170"/>
                  </a:lnTo>
                  <a:lnTo>
                    <a:pt x="0" y="182"/>
                  </a:lnTo>
                  <a:lnTo>
                    <a:pt x="0" y="156"/>
                  </a:lnTo>
                  <a:lnTo>
                    <a:pt x="147" y="0"/>
                  </a:lnTo>
                  <a:lnTo>
                    <a:pt x="147" y="14"/>
                  </a:lnTo>
                  <a:lnTo>
                    <a:pt x="27" y="14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19" name="Freeform 43"/>
            <p:cNvSpPr>
              <a:spLocks/>
            </p:cNvSpPr>
            <p:nvPr/>
          </p:nvSpPr>
          <p:spPr bwMode="auto">
            <a:xfrm>
              <a:off x="1952" y="772"/>
              <a:ext cx="42" cy="107"/>
            </a:xfrm>
            <a:custGeom>
              <a:avLst/>
              <a:gdLst/>
              <a:ahLst/>
              <a:cxnLst>
                <a:cxn ang="0">
                  <a:pos x="69" y="138"/>
                </a:cxn>
                <a:cxn ang="0">
                  <a:pos x="69" y="156"/>
                </a:cxn>
                <a:cxn ang="0">
                  <a:pos x="59" y="156"/>
                </a:cxn>
                <a:cxn ang="0">
                  <a:pos x="29" y="73"/>
                </a:cxn>
                <a:cxn ang="0">
                  <a:pos x="8" y="12"/>
                </a:cxn>
                <a:cxn ang="0">
                  <a:pos x="0" y="0"/>
                </a:cxn>
                <a:cxn ang="0">
                  <a:pos x="25" y="34"/>
                </a:cxn>
                <a:cxn ang="0">
                  <a:pos x="69" y="138"/>
                </a:cxn>
              </a:cxnLst>
              <a:rect l="0" t="0" r="r" b="b"/>
              <a:pathLst>
                <a:path w="69" h="156">
                  <a:moveTo>
                    <a:pt x="69" y="138"/>
                  </a:moveTo>
                  <a:lnTo>
                    <a:pt x="69" y="156"/>
                  </a:lnTo>
                  <a:lnTo>
                    <a:pt x="59" y="156"/>
                  </a:lnTo>
                  <a:lnTo>
                    <a:pt x="29" y="7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25" y="34"/>
                  </a:lnTo>
                  <a:lnTo>
                    <a:pt x="69" y="13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20" name="Freeform 44"/>
            <p:cNvSpPr>
              <a:spLocks/>
            </p:cNvSpPr>
            <p:nvPr/>
          </p:nvSpPr>
          <p:spPr bwMode="auto">
            <a:xfrm>
              <a:off x="1877" y="808"/>
              <a:ext cx="96" cy="93"/>
            </a:xfrm>
            <a:custGeom>
              <a:avLst/>
              <a:gdLst/>
              <a:ahLst/>
              <a:cxnLst>
                <a:cxn ang="0">
                  <a:pos x="144" y="81"/>
                </a:cxn>
                <a:cxn ang="0">
                  <a:pos x="156" y="125"/>
                </a:cxn>
                <a:cxn ang="0">
                  <a:pos x="148" y="134"/>
                </a:cxn>
                <a:cxn ang="0">
                  <a:pos x="123" y="73"/>
                </a:cxn>
                <a:cxn ang="0">
                  <a:pos x="105" y="48"/>
                </a:cxn>
                <a:cxn ang="0">
                  <a:pos x="30" y="8"/>
                </a:cxn>
                <a:cxn ang="0">
                  <a:pos x="26" y="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5" y="34"/>
                </a:cxn>
                <a:cxn ang="0">
                  <a:pos x="144" y="81"/>
                </a:cxn>
              </a:cxnLst>
              <a:rect l="0" t="0" r="r" b="b"/>
              <a:pathLst>
                <a:path w="156" h="134">
                  <a:moveTo>
                    <a:pt x="144" y="81"/>
                  </a:moveTo>
                  <a:lnTo>
                    <a:pt x="156" y="125"/>
                  </a:lnTo>
                  <a:lnTo>
                    <a:pt x="148" y="134"/>
                  </a:lnTo>
                  <a:lnTo>
                    <a:pt x="123" y="73"/>
                  </a:lnTo>
                  <a:lnTo>
                    <a:pt x="105" y="4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5" y="34"/>
                  </a:lnTo>
                  <a:lnTo>
                    <a:pt x="144" y="81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21" name="Freeform 45"/>
            <p:cNvSpPr>
              <a:spLocks/>
            </p:cNvSpPr>
            <p:nvPr/>
          </p:nvSpPr>
          <p:spPr bwMode="auto">
            <a:xfrm>
              <a:off x="2316" y="879"/>
              <a:ext cx="210" cy="64"/>
            </a:xfrm>
            <a:custGeom>
              <a:avLst/>
              <a:gdLst/>
              <a:ahLst/>
              <a:cxnLst>
                <a:cxn ang="0">
                  <a:pos x="344" y="6"/>
                </a:cxn>
                <a:cxn ang="0">
                  <a:pos x="214" y="14"/>
                </a:cxn>
                <a:cxn ang="0">
                  <a:pos x="56" y="61"/>
                </a:cxn>
                <a:cxn ang="0">
                  <a:pos x="8" y="91"/>
                </a:cxn>
                <a:cxn ang="0">
                  <a:pos x="0" y="91"/>
                </a:cxn>
                <a:cxn ang="0">
                  <a:pos x="0" y="75"/>
                </a:cxn>
                <a:cxn ang="0">
                  <a:pos x="117" y="31"/>
                </a:cxn>
                <a:cxn ang="0">
                  <a:pos x="261" y="0"/>
                </a:cxn>
                <a:cxn ang="0">
                  <a:pos x="338" y="0"/>
                </a:cxn>
                <a:cxn ang="0">
                  <a:pos x="344" y="6"/>
                </a:cxn>
              </a:cxnLst>
              <a:rect l="0" t="0" r="r" b="b"/>
              <a:pathLst>
                <a:path w="344" h="91">
                  <a:moveTo>
                    <a:pt x="344" y="6"/>
                  </a:moveTo>
                  <a:lnTo>
                    <a:pt x="214" y="14"/>
                  </a:lnTo>
                  <a:lnTo>
                    <a:pt x="56" y="61"/>
                  </a:lnTo>
                  <a:lnTo>
                    <a:pt x="8" y="91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117" y="31"/>
                  </a:lnTo>
                  <a:lnTo>
                    <a:pt x="261" y="0"/>
                  </a:lnTo>
                  <a:lnTo>
                    <a:pt x="338" y="0"/>
                  </a:lnTo>
                  <a:lnTo>
                    <a:pt x="344" y="6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22" name="Freeform 46"/>
            <p:cNvSpPr>
              <a:spLocks/>
            </p:cNvSpPr>
            <p:nvPr/>
          </p:nvSpPr>
          <p:spPr bwMode="auto">
            <a:xfrm>
              <a:off x="2347" y="943"/>
              <a:ext cx="165" cy="33"/>
            </a:xfrm>
            <a:custGeom>
              <a:avLst/>
              <a:gdLst/>
              <a:ahLst/>
              <a:cxnLst>
                <a:cxn ang="0">
                  <a:pos x="73" y="19"/>
                </a:cxn>
                <a:cxn ang="0">
                  <a:pos x="8" y="45"/>
                </a:cxn>
                <a:cxn ang="0">
                  <a:pos x="4" y="49"/>
                </a:cxn>
                <a:cxn ang="0">
                  <a:pos x="0" y="45"/>
                </a:cxn>
                <a:cxn ang="0">
                  <a:pos x="39" y="13"/>
                </a:cxn>
                <a:cxn ang="0">
                  <a:pos x="169" y="0"/>
                </a:cxn>
                <a:cxn ang="0">
                  <a:pos x="266" y="6"/>
                </a:cxn>
                <a:cxn ang="0">
                  <a:pos x="73" y="19"/>
                </a:cxn>
              </a:cxnLst>
              <a:rect l="0" t="0" r="r" b="b"/>
              <a:pathLst>
                <a:path w="266" h="49">
                  <a:moveTo>
                    <a:pt x="73" y="19"/>
                  </a:moveTo>
                  <a:lnTo>
                    <a:pt x="8" y="45"/>
                  </a:lnTo>
                  <a:lnTo>
                    <a:pt x="4" y="49"/>
                  </a:lnTo>
                  <a:lnTo>
                    <a:pt x="0" y="45"/>
                  </a:lnTo>
                  <a:lnTo>
                    <a:pt x="39" y="13"/>
                  </a:lnTo>
                  <a:lnTo>
                    <a:pt x="169" y="0"/>
                  </a:lnTo>
                  <a:lnTo>
                    <a:pt x="266" y="6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23" name="Freeform 47"/>
            <p:cNvSpPr>
              <a:spLocks/>
            </p:cNvSpPr>
            <p:nvPr/>
          </p:nvSpPr>
          <p:spPr bwMode="auto">
            <a:xfrm>
              <a:off x="1941" y="947"/>
              <a:ext cx="344" cy="165"/>
            </a:xfrm>
            <a:custGeom>
              <a:avLst/>
              <a:gdLst/>
              <a:ahLst/>
              <a:cxnLst>
                <a:cxn ang="0">
                  <a:pos x="434" y="39"/>
                </a:cxn>
                <a:cxn ang="0">
                  <a:pos x="473" y="47"/>
                </a:cxn>
                <a:cxn ang="0">
                  <a:pos x="538" y="94"/>
                </a:cxn>
                <a:cxn ang="0">
                  <a:pos x="560" y="138"/>
                </a:cxn>
                <a:cxn ang="0">
                  <a:pos x="560" y="148"/>
                </a:cxn>
                <a:cxn ang="0">
                  <a:pos x="513" y="165"/>
                </a:cxn>
                <a:cxn ang="0">
                  <a:pos x="481" y="165"/>
                </a:cxn>
                <a:cxn ang="0">
                  <a:pos x="469" y="205"/>
                </a:cxn>
                <a:cxn ang="0">
                  <a:pos x="444" y="199"/>
                </a:cxn>
                <a:cxn ang="0">
                  <a:pos x="430" y="185"/>
                </a:cxn>
                <a:cxn ang="0">
                  <a:pos x="412" y="195"/>
                </a:cxn>
                <a:cxn ang="0">
                  <a:pos x="398" y="217"/>
                </a:cxn>
                <a:cxn ang="0">
                  <a:pos x="379" y="230"/>
                </a:cxn>
                <a:cxn ang="0">
                  <a:pos x="373" y="234"/>
                </a:cxn>
                <a:cxn ang="0">
                  <a:pos x="351" y="213"/>
                </a:cxn>
                <a:cxn ang="0">
                  <a:pos x="296" y="234"/>
                </a:cxn>
                <a:cxn ang="0">
                  <a:pos x="278" y="217"/>
                </a:cxn>
                <a:cxn ang="0">
                  <a:pos x="231" y="238"/>
                </a:cxn>
                <a:cxn ang="0">
                  <a:pos x="213" y="226"/>
                </a:cxn>
                <a:cxn ang="0">
                  <a:pos x="177" y="226"/>
                </a:cxn>
                <a:cxn ang="0">
                  <a:pos x="138" y="238"/>
                </a:cxn>
                <a:cxn ang="0">
                  <a:pos x="122" y="238"/>
                </a:cxn>
                <a:cxn ang="0">
                  <a:pos x="112" y="217"/>
                </a:cxn>
                <a:cxn ang="0">
                  <a:pos x="69" y="199"/>
                </a:cxn>
                <a:cxn ang="0">
                  <a:pos x="39" y="191"/>
                </a:cxn>
                <a:cxn ang="0">
                  <a:pos x="0" y="155"/>
                </a:cxn>
                <a:cxn ang="0">
                  <a:pos x="8" y="130"/>
                </a:cxn>
                <a:cxn ang="0">
                  <a:pos x="26" y="112"/>
                </a:cxn>
                <a:cxn ang="0">
                  <a:pos x="39" y="77"/>
                </a:cxn>
                <a:cxn ang="0">
                  <a:pos x="55" y="65"/>
                </a:cxn>
                <a:cxn ang="0">
                  <a:pos x="134" y="69"/>
                </a:cxn>
                <a:cxn ang="0">
                  <a:pos x="170" y="69"/>
                </a:cxn>
                <a:cxn ang="0">
                  <a:pos x="243" y="15"/>
                </a:cxn>
                <a:cxn ang="0">
                  <a:pos x="278" y="0"/>
                </a:cxn>
                <a:cxn ang="0">
                  <a:pos x="365" y="7"/>
                </a:cxn>
                <a:cxn ang="0">
                  <a:pos x="434" y="39"/>
                </a:cxn>
              </a:cxnLst>
              <a:rect l="0" t="0" r="r" b="b"/>
              <a:pathLst>
                <a:path w="560" h="238">
                  <a:moveTo>
                    <a:pt x="434" y="39"/>
                  </a:moveTo>
                  <a:lnTo>
                    <a:pt x="473" y="47"/>
                  </a:lnTo>
                  <a:lnTo>
                    <a:pt x="538" y="94"/>
                  </a:lnTo>
                  <a:lnTo>
                    <a:pt x="560" y="138"/>
                  </a:lnTo>
                  <a:lnTo>
                    <a:pt x="560" y="148"/>
                  </a:lnTo>
                  <a:lnTo>
                    <a:pt x="513" y="165"/>
                  </a:lnTo>
                  <a:lnTo>
                    <a:pt x="481" y="165"/>
                  </a:lnTo>
                  <a:lnTo>
                    <a:pt x="469" y="205"/>
                  </a:lnTo>
                  <a:lnTo>
                    <a:pt x="444" y="199"/>
                  </a:lnTo>
                  <a:lnTo>
                    <a:pt x="430" y="185"/>
                  </a:lnTo>
                  <a:lnTo>
                    <a:pt x="412" y="195"/>
                  </a:lnTo>
                  <a:lnTo>
                    <a:pt x="398" y="217"/>
                  </a:lnTo>
                  <a:lnTo>
                    <a:pt x="379" y="230"/>
                  </a:lnTo>
                  <a:lnTo>
                    <a:pt x="373" y="234"/>
                  </a:lnTo>
                  <a:lnTo>
                    <a:pt x="351" y="213"/>
                  </a:lnTo>
                  <a:lnTo>
                    <a:pt x="296" y="234"/>
                  </a:lnTo>
                  <a:lnTo>
                    <a:pt x="278" y="217"/>
                  </a:lnTo>
                  <a:lnTo>
                    <a:pt x="231" y="238"/>
                  </a:lnTo>
                  <a:lnTo>
                    <a:pt x="213" y="226"/>
                  </a:lnTo>
                  <a:lnTo>
                    <a:pt x="177" y="226"/>
                  </a:lnTo>
                  <a:lnTo>
                    <a:pt x="138" y="238"/>
                  </a:lnTo>
                  <a:lnTo>
                    <a:pt x="122" y="238"/>
                  </a:lnTo>
                  <a:lnTo>
                    <a:pt x="112" y="217"/>
                  </a:lnTo>
                  <a:lnTo>
                    <a:pt x="69" y="199"/>
                  </a:lnTo>
                  <a:lnTo>
                    <a:pt x="39" y="191"/>
                  </a:lnTo>
                  <a:lnTo>
                    <a:pt x="0" y="155"/>
                  </a:lnTo>
                  <a:lnTo>
                    <a:pt x="8" y="130"/>
                  </a:lnTo>
                  <a:lnTo>
                    <a:pt x="26" y="112"/>
                  </a:lnTo>
                  <a:lnTo>
                    <a:pt x="39" y="77"/>
                  </a:lnTo>
                  <a:lnTo>
                    <a:pt x="55" y="65"/>
                  </a:lnTo>
                  <a:lnTo>
                    <a:pt x="134" y="69"/>
                  </a:lnTo>
                  <a:lnTo>
                    <a:pt x="170" y="69"/>
                  </a:lnTo>
                  <a:lnTo>
                    <a:pt x="243" y="15"/>
                  </a:lnTo>
                  <a:lnTo>
                    <a:pt x="278" y="0"/>
                  </a:lnTo>
                  <a:lnTo>
                    <a:pt x="365" y="7"/>
                  </a:lnTo>
                  <a:lnTo>
                    <a:pt x="434" y="39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24" name="Freeform 48"/>
            <p:cNvSpPr>
              <a:spLocks/>
            </p:cNvSpPr>
            <p:nvPr/>
          </p:nvSpPr>
          <p:spPr bwMode="auto">
            <a:xfrm>
              <a:off x="1999" y="988"/>
              <a:ext cx="202" cy="70"/>
            </a:xfrm>
            <a:custGeom>
              <a:avLst/>
              <a:gdLst/>
              <a:ahLst/>
              <a:cxnLst>
                <a:cxn ang="0">
                  <a:pos x="226" y="61"/>
                </a:cxn>
                <a:cxn ang="0">
                  <a:pos x="270" y="25"/>
                </a:cxn>
                <a:cxn ang="0">
                  <a:pos x="274" y="25"/>
                </a:cxn>
                <a:cxn ang="0">
                  <a:pos x="284" y="51"/>
                </a:cxn>
                <a:cxn ang="0">
                  <a:pos x="301" y="47"/>
                </a:cxn>
                <a:cxn ang="0">
                  <a:pos x="313" y="29"/>
                </a:cxn>
                <a:cxn ang="0">
                  <a:pos x="327" y="29"/>
                </a:cxn>
                <a:cxn ang="0">
                  <a:pos x="327" y="61"/>
                </a:cxn>
                <a:cxn ang="0">
                  <a:pos x="301" y="61"/>
                </a:cxn>
                <a:cxn ang="0">
                  <a:pos x="284" y="69"/>
                </a:cxn>
                <a:cxn ang="0">
                  <a:pos x="252" y="61"/>
                </a:cxn>
                <a:cxn ang="0">
                  <a:pos x="226" y="73"/>
                </a:cxn>
                <a:cxn ang="0">
                  <a:pos x="213" y="73"/>
                </a:cxn>
                <a:cxn ang="0">
                  <a:pos x="201" y="55"/>
                </a:cxn>
                <a:cxn ang="0">
                  <a:pos x="179" y="77"/>
                </a:cxn>
                <a:cxn ang="0">
                  <a:pos x="157" y="77"/>
                </a:cxn>
                <a:cxn ang="0">
                  <a:pos x="148" y="69"/>
                </a:cxn>
                <a:cxn ang="0">
                  <a:pos x="136" y="87"/>
                </a:cxn>
                <a:cxn ang="0">
                  <a:pos x="126" y="94"/>
                </a:cxn>
                <a:cxn ang="0">
                  <a:pos x="114" y="94"/>
                </a:cxn>
                <a:cxn ang="0">
                  <a:pos x="96" y="77"/>
                </a:cxn>
                <a:cxn ang="0">
                  <a:pos x="82" y="98"/>
                </a:cxn>
                <a:cxn ang="0">
                  <a:pos x="49" y="98"/>
                </a:cxn>
                <a:cxn ang="0">
                  <a:pos x="0" y="83"/>
                </a:cxn>
                <a:cxn ang="0">
                  <a:pos x="0" y="73"/>
                </a:cxn>
                <a:cxn ang="0">
                  <a:pos x="39" y="77"/>
                </a:cxn>
                <a:cxn ang="0">
                  <a:pos x="49" y="77"/>
                </a:cxn>
                <a:cxn ang="0">
                  <a:pos x="53" y="83"/>
                </a:cxn>
                <a:cxn ang="0">
                  <a:pos x="61" y="51"/>
                </a:cxn>
                <a:cxn ang="0">
                  <a:pos x="88" y="47"/>
                </a:cxn>
                <a:cxn ang="0">
                  <a:pos x="100" y="47"/>
                </a:cxn>
                <a:cxn ang="0">
                  <a:pos x="110" y="63"/>
                </a:cxn>
                <a:cxn ang="0">
                  <a:pos x="122" y="77"/>
                </a:cxn>
                <a:cxn ang="0">
                  <a:pos x="126" y="77"/>
                </a:cxn>
                <a:cxn ang="0">
                  <a:pos x="136" y="69"/>
                </a:cxn>
                <a:cxn ang="0">
                  <a:pos x="136" y="29"/>
                </a:cxn>
                <a:cxn ang="0">
                  <a:pos x="140" y="25"/>
                </a:cxn>
                <a:cxn ang="0">
                  <a:pos x="173" y="63"/>
                </a:cxn>
                <a:cxn ang="0">
                  <a:pos x="201" y="33"/>
                </a:cxn>
                <a:cxn ang="0">
                  <a:pos x="205" y="8"/>
                </a:cxn>
                <a:cxn ang="0">
                  <a:pos x="213" y="0"/>
                </a:cxn>
                <a:cxn ang="0">
                  <a:pos x="219" y="0"/>
                </a:cxn>
                <a:cxn ang="0">
                  <a:pos x="226" y="61"/>
                </a:cxn>
              </a:cxnLst>
              <a:rect l="0" t="0" r="r" b="b"/>
              <a:pathLst>
                <a:path w="327" h="98">
                  <a:moveTo>
                    <a:pt x="226" y="61"/>
                  </a:moveTo>
                  <a:lnTo>
                    <a:pt x="270" y="25"/>
                  </a:lnTo>
                  <a:lnTo>
                    <a:pt x="274" y="25"/>
                  </a:lnTo>
                  <a:lnTo>
                    <a:pt x="284" y="51"/>
                  </a:lnTo>
                  <a:lnTo>
                    <a:pt x="301" y="47"/>
                  </a:lnTo>
                  <a:lnTo>
                    <a:pt x="313" y="29"/>
                  </a:lnTo>
                  <a:lnTo>
                    <a:pt x="327" y="29"/>
                  </a:lnTo>
                  <a:lnTo>
                    <a:pt x="327" y="61"/>
                  </a:lnTo>
                  <a:lnTo>
                    <a:pt x="301" y="61"/>
                  </a:lnTo>
                  <a:lnTo>
                    <a:pt x="284" y="69"/>
                  </a:lnTo>
                  <a:lnTo>
                    <a:pt x="252" y="61"/>
                  </a:lnTo>
                  <a:lnTo>
                    <a:pt x="226" y="73"/>
                  </a:lnTo>
                  <a:lnTo>
                    <a:pt x="213" y="73"/>
                  </a:lnTo>
                  <a:lnTo>
                    <a:pt x="201" y="55"/>
                  </a:lnTo>
                  <a:lnTo>
                    <a:pt x="179" y="77"/>
                  </a:lnTo>
                  <a:lnTo>
                    <a:pt x="157" y="77"/>
                  </a:lnTo>
                  <a:lnTo>
                    <a:pt x="148" y="69"/>
                  </a:lnTo>
                  <a:lnTo>
                    <a:pt x="136" y="87"/>
                  </a:lnTo>
                  <a:lnTo>
                    <a:pt x="126" y="94"/>
                  </a:lnTo>
                  <a:lnTo>
                    <a:pt x="114" y="94"/>
                  </a:lnTo>
                  <a:lnTo>
                    <a:pt x="96" y="77"/>
                  </a:lnTo>
                  <a:lnTo>
                    <a:pt x="82" y="98"/>
                  </a:lnTo>
                  <a:lnTo>
                    <a:pt x="49" y="98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39" y="77"/>
                  </a:lnTo>
                  <a:lnTo>
                    <a:pt x="49" y="77"/>
                  </a:lnTo>
                  <a:lnTo>
                    <a:pt x="53" y="83"/>
                  </a:lnTo>
                  <a:lnTo>
                    <a:pt x="61" y="51"/>
                  </a:lnTo>
                  <a:lnTo>
                    <a:pt x="88" y="47"/>
                  </a:lnTo>
                  <a:lnTo>
                    <a:pt x="100" y="47"/>
                  </a:lnTo>
                  <a:lnTo>
                    <a:pt x="110" y="63"/>
                  </a:lnTo>
                  <a:lnTo>
                    <a:pt x="122" y="77"/>
                  </a:lnTo>
                  <a:lnTo>
                    <a:pt x="126" y="77"/>
                  </a:lnTo>
                  <a:lnTo>
                    <a:pt x="136" y="69"/>
                  </a:lnTo>
                  <a:lnTo>
                    <a:pt x="136" y="29"/>
                  </a:lnTo>
                  <a:lnTo>
                    <a:pt x="140" y="25"/>
                  </a:lnTo>
                  <a:lnTo>
                    <a:pt x="173" y="63"/>
                  </a:lnTo>
                  <a:lnTo>
                    <a:pt x="201" y="33"/>
                  </a:lnTo>
                  <a:lnTo>
                    <a:pt x="205" y="8"/>
                  </a:lnTo>
                  <a:lnTo>
                    <a:pt x="213" y="0"/>
                  </a:lnTo>
                  <a:lnTo>
                    <a:pt x="219" y="0"/>
                  </a:lnTo>
                  <a:lnTo>
                    <a:pt x="226" y="6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25" name="Freeform 49"/>
            <p:cNvSpPr>
              <a:spLocks/>
            </p:cNvSpPr>
            <p:nvPr/>
          </p:nvSpPr>
          <p:spPr bwMode="auto">
            <a:xfrm>
              <a:off x="1735" y="1004"/>
              <a:ext cx="171" cy="63"/>
            </a:xfrm>
            <a:custGeom>
              <a:avLst/>
              <a:gdLst/>
              <a:ahLst/>
              <a:cxnLst>
                <a:cxn ang="0">
                  <a:pos x="266" y="12"/>
                </a:cxn>
                <a:cxn ang="0">
                  <a:pos x="278" y="12"/>
                </a:cxn>
                <a:cxn ang="0">
                  <a:pos x="152" y="16"/>
                </a:cxn>
                <a:cxn ang="0">
                  <a:pos x="25" y="69"/>
                </a:cxn>
                <a:cxn ang="0">
                  <a:pos x="4" y="91"/>
                </a:cxn>
                <a:cxn ang="0">
                  <a:pos x="0" y="91"/>
                </a:cxn>
                <a:cxn ang="0">
                  <a:pos x="13" y="69"/>
                </a:cxn>
                <a:cxn ang="0">
                  <a:pos x="114" y="22"/>
                </a:cxn>
                <a:cxn ang="0">
                  <a:pos x="195" y="0"/>
                </a:cxn>
                <a:cxn ang="0">
                  <a:pos x="256" y="8"/>
                </a:cxn>
                <a:cxn ang="0">
                  <a:pos x="266" y="12"/>
                </a:cxn>
              </a:cxnLst>
              <a:rect l="0" t="0" r="r" b="b"/>
              <a:pathLst>
                <a:path w="278" h="91">
                  <a:moveTo>
                    <a:pt x="266" y="12"/>
                  </a:moveTo>
                  <a:lnTo>
                    <a:pt x="278" y="12"/>
                  </a:lnTo>
                  <a:lnTo>
                    <a:pt x="152" y="16"/>
                  </a:lnTo>
                  <a:lnTo>
                    <a:pt x="25" y="69"/>
                  </a:lnTo>
                  <a:lnTo>
                    <a:pt x="4" y="91"/>
                  </a:lnTo>
                  <a:lnTo>
                    <a:pt x="0" y="91"/>
                  </a:lnTo>
                  <a:lnTo>
                    <a:pt x="13" y="69"/>
                  </a:lnTo>
                  <a:lnTo>
                    <a:pt x="114" y="22"/>
                  </a:lnTo>
                  <a:lnTo>
                    <a:pt x="195" y="0"/>
                  </a:lnTo>
                  <a:lnTo>
                    <a:pt x="256" y="8"/>
                  </a:lnTo>
                  <a:lnTo>
                    <a:pt x="266" y="12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26" name="Freeform 50"/>
            <p:cNvSpPr>
              <a:spLocks/>
            </p:cNvSpPr>
            <p:nvPr/>
          </p:nvSpPr>
          <p:spPr bwMode="auto">
            <a:xfrm>
              <a:off x="2221" y="1019"/>
              <a:ext cx="16" cy="23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4" y="34"/>
                </a:cxn>
                <a:cxn ang="0">
                  <a:pos x="0" y="34"/>
                </a:cxn>
                <a:cxn ang="0">
                  <a:pos x="0" y="18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12"/>
                </a:cxn>
              </a:cxnLst>
              <a:rect l="0" t="0" r="r" b="b"/>
              <a:pathLst>
                <a:path w="25" h="34">
                  <a:moveTo>
                    <a:pt x="25" y="12"/>
                  </a:moveTo>
                  <a:lnTo>
                    <a:pt x="4" y="34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27" name="Freeform 51"/>
            <p:cNvSpPr>
              <a:spLocks/>
            </p:cNvSpPr>
            <p:nvPr/>
          </p:nvSpPr>
          <p:spPr bwMode="auto">
            <a:xfrm>
              <a:off x="1754" y="1040"/>
              <a:ext cx="147" cy="102"/>
            </a:xfrm>
            <a:custGeom>
              <a:avLst/>
              <a:gdLst/>
              <a:ahLst/>
              <a:cxnLst>
                <a:cxn ang="0">
                  <a:pos x="239" y="4"/>
                </a:cxn>
                <a:cxn ang="0">
                  <a:pos x="217" y="17"/>
                </a:cxn>
                <a:cxn ang="0">
                  <a:pos x="130" y="47"/>
                </a:cxn>
                <a:cxn ang="0">
                  <a:pos x="34" y="114"/>
                </a:cxn>
                <a:cxn ang="0">
                  <a:pos x="0" y="148"/>
                </a:cxn>
                <a:cxn ang="0">
                  <a:pos x="63" y="79"/>
                </a:cxn>
                <a:cxn ang="0">
                  <a:pos x="192" y="10"/>
                </a:cxn>
                <a:cxn ang="0">
                  <a:pos x="213" y="0"/>
                </a:cxn>
                <a:cxn ang="0">
                  <a:pos x="235" y="0"/>
                </a:cxn>
                <a:cxn ang="0">
                  <a:pos x="239" y="4"/>
                </a:cxn>
              </a:cxnLst>
              <a:rect l="0" t="0" r="r" b="b"/>
              <a:pathLst>
                <a:path w="239" h="148">
                  <a:moveTo>
                    <a:pt x="239" y="4"/>
                  </a:moveTo>
                  <a:lnTo>
                    <a:pt x="217" y="17"/>
                  </a:lnTo>
                  <a:lnTo>
                    <a:pt x="130" y="47"/>
                  </a:lnTo>
                  <a:lnTo>
                    <a:pt x="34" y="114"/>
                  </a:lnTo>
                  <a:lnTo>
                    <a:pt x="0" y="148"/>
                  </a:lnTo>
                  <a:lnTo>
                    <a:pt x="63" y="79"/>
                  </a:lnTo>
                  <a:lnTo>
                    <a:pt x="192" y="10"/>
                  </a:lnTo>
                  <a:lnTo>
                    <a:pt x="213" y="0"/>
                  </a:lnTo>
                  <a:lnTo>
                    <a:pt x="235" y="0"/>
                  </a:lnTo>
                  <a:lnTo>
                    <a:pt x="239" y="4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28" name="Freeform 52"/>
            <p:cNvSpPr>
              <a:spLocks/>
            </p:cNvSpPr>
            <p:nvPr/>
          </p:nvSpPr>
          <p:spPr bwMode="auto">
            <a:xfrm>
              <a:off x="2126" y="1046"/>
              <a:ext cx="64" cy="27"/>
            </a:xfrm>
            <a:custGeom>
              <a:avLst/>
              <a:gdLst/>
              <a:ahLst/>
              <a:cxnLst>
                <a:cxn ang="0">
                  <a:pos x="104" y="21"/>
                </a:cxn>
                <a:cxn ang="0">
                  <a:pos x="51" y="25"/>
                </a:cxn>
                <a:cxn ang="0">
                  <a:pos x="35" y="37"/>
                </a:cxn>
                <a:cxn ang="0">
                  <a:pos x="14" y="25"/>
                </a:cxn>
                <a:cxn ang="0">
                  <a:pos x="0" y="33"/>
                </a:cxn>
                <a:cxn ang="0">
                  <a:pos x="4" y="15"/>
                </a:cxn>
                <a:cxn ang="0">
                  <a:pos x="35" y="4"/>
                </a:cxn>
                <a:cxn ang="0">
                  <a:pos x="65" y="4"/>
                </a:cxn>
                <a:cxn ang="0">
                  <a:pos x="69" y="0"/>
                </a:cxn>
                <a:cxn ang="0">
                  <a:pos x="104" y="11"/>
                </a:cxn>
                <a:cxn ang="0">
                  <a:pos x="104" y="21"/>
                </a:cxn>
              </a:cxnLst>
              <a:rect l="0" t="0" r="r" b="b"/>
              <a:pathLst>
                <a:path w="104" h="37">
                  <a:moveTo>
                    <a:pt x="104" y="21"/>
                  </a:moveTo>
                  <a:lnTo>
                    <a:pt x="51" y="25"/>
                  </a:lnTo>
                  <a:lnTo>
                    <a:pt x="35" y="37"/>
                  </a:lnTo>
                  <a:lnTo>
                    <a:pt x="14" y="25"/>
                  </a:lnTo>
                  <a:lnTo>
                    <a:pt x="0" y="33"/>
                  </a:lnTo>
                  <a:lnTo>
                    <a:pt x="4" y="15"/>
                  </a:lnTo>
                  <a:lnTo>
                    <a:pt x="35" y="4"/>
                  </a:lnTo>
                  <a:lnTo>
                    <a:pt x="65" y="4"/>
                  </a:lnTo>
                  <a:lnTo>
                    <a:pt x="69" y="0"/>
                  </a:lnTo>
                  <a:lnTo>
                    <a:pt x="104" y="11"/>
                  </a:lnTo>
                  <a:lnTo>
                    <a:pt x="104" y="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29" name="Freeform 53"/>
            <p:cNvSpPr>
              <a:spLocks/>
            </p:cNvSpPr>
            <p:nvPr/>
          </p:nvSpPr>
          <p:spPr bwMode="auto">
            <a:xfrm>
              <a:off x="2296" y="1089"/>
              <a:ext cx="67" cy="5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08" y="71"/>
                </a:cxn>
                <a:cxn ang="0">
                  <a:pos x="14" y="19"/>
                </a:cxn>
                <a:cxn ang="0">
                  <a:pos x="4" y="19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87" y="41"/>
                </a:cxn>
                <a:cxn ang="0">
                  <a:pos x="108" y="61"/>
                </a:cxn>
              </a:cxnLst>
              <a:rect l="0" t="0" r="r" b="b"/>
              <a:pathLst>
                <a:path w="108" h="71">
                  <a:moveTo>
                    <a:pt x="108" y="61"/>
                  </a:moveTo>
                  <a:lnTo>
                    <a:pt x="108" y="71"/>
                  </a:lnTo>
                  <a:lnTo>
                    <a:pt x="14" y="19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8" y="0"/>
                  </a:lnTo>
                  <a:lnTo>
                    <a:pt x="87" y="41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30" name="Freeform 54"/>
            <p:cNvSpPr>
              <a:spLocks/>
            </p:cNvSpPr>
            <p:nvPr/>
          </p:nvSpPr>
          <p:spPr bwMode="auto">
            <a:xfrm>
              <a:off x="2250" y="1114"/>
              <a:ext cx="85" cy="100"/>
            </a:xfrm>
            <a:custGeom>
              <a:avLst/>
              <a:gdLst/>
              <a:ahLst/>
              <a:cxnLst>
                <a:cxn ang="0">
                  <a:pos x="136" y="126"/>
                </a:cxn>
                <a:cxn ang="0">
                  <a:pos x="136" y="144"/>
                </a:cxn>
                <a:cxn ang="0">
                  <a:pos x="128" y="144"/>
                </a:cxn>
                <a:cxn ang="0">
                  <a:pos x="101" y="101"/>
                </a:cxn>
                <a:cxn ang="0">
                  <a:pos x="10" y="18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49" y="22"/>
                </a:cxn>
                <a:cxn ang="0">
                  <a:pos x="136" y="126"/>
                </a:cxn>
              </a:cxnLst>
              <a:rect l="0" t="0" r="r" b="b"/>
              <a:pathLst>
                <a:path w="136" h="144">
                  <a:moveTo>
                    <a:pt x="136" y="126"/>
                  </a:moveTo>
                  <a:lnTo>
                    <a:pt x="136" y="144"/>
                  </a:lnTo>
                  <a:lnTo>
                    <a:pt x="128" y="144"/>
                  </a:lnTo>
                  <a:lnTo>
                    <a:pt x="101" y="101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6" y="0"/>
                  </a:lnTo>
                  <a:lnTo>
                    <a:pt x="49" y="22"/>
                  </a:lnTo>
                  <a:lnTo>
                    <a:pt x="136" y="126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31" name="Freeform 55"/>
            <p:cNvSpPr>
              <a:spLocks/>
            </p:cNvSpPr>
            <p:nvPr/>
          </p:nvSpPr>
          <p:spPr bwMode="auto">
            <a:xfrm>
              <a:off x="1983" y="1157"/>
              <a:ext cx="87" cy="135"/>
            </a:xfrm>
            <a:custGeom>
              <a:avLst/>
              <a:gdLst/>
              <a:ahLst/>
              <a:cxnLst>
                <a:cxn ang="0">
                  <a:pos x="114" y="54"/>
                </a:cxn>
                <a:cxn ang="0">
                  <a:pos x="14" y="188"/>
                </a:cxn>
                <a:cxn ang="0">
                  <a:pos x="4" y="196"/>
                </a:cxn>
                <a:cxn ang="0">
                  <a:pos x="0" y="196"/>
                </a:cxn>
                <a:cxn ang="0">
                  <a:pos x="114" y="26"/>
                </a:cxn>
                <a:cxn ang="0">
                  <a:pos x="136" y="0"/>
                </a:cxn>
                <a:cxn ang="0">
                  <a:pos x="140" y="0"/>
                </a:cxn>
                <a:cxn ang="0">
                  <a:pos x="114" y="54"/>
                </a:cxn>
              </a:cxnLst>
              <a:rect l="0" t="0" r="r" b="b"/>
              <a:pathLst>
                <a:path w="140" h="196">
                  <a:moveTo>
                    <a:pt x="114" y="54"/>
                  </a:moveTo>
                  <a:lnTo>
                    <a:pt x="14" y="188"/>
                  </a:lnTo>
                  <a:lnTo>
                    <a:pt x="4" y="196"/>
                  </a:lnTo>
                  <a:lnTo>
                    <a:pt x="0" y="196"/>
                  </a:lnTo>
                  <a:lnTo>
                    <a:pt x="114" y="26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14" y="54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32" name="Freeform 56"/>
            <p:cNvSpPr>
              <a:spLocks/>
            </p:cNvSpPr>
            <p:nvPr/>
          </p:nvSpPr>
          <p:spPr bwMode="auto">
            <a:xfrm>
              <a:off x="2085" y="1161"/>
              <a:ext cx="16" cy="81"/>
            </a:xfrm>
            <a:custGeom>
              <a:avLst/>
              <a:gdLst/>
              <a:ahLst/>
              <a:cxnLst>
                <a:cxn ang="0">
                  <a:pos x="25" y="34"/>
                </a:cxn>
                <a:cxn ang="0">
                  <a:pos x="0" y="117"/>
                </a:cxn>
                <a:cxn ang="0">
                  <a:pos x="8" y="4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25" y="34"/>
                </a:cxn>
              </a:cxnLst>
              <a:rect l="0" t="0" r="r" b="b"/>
              <a:pathLst>
                <a:path w="25" h="117">
                  <a:moveTo>
                    <a:pt x="25" y="34"/>
                  </a:moveTo>
                  <a:lnTo>
                    <a:pt x="0" y="117"/>
                  </a:lnTo>
                  <a:lnTo>
                    <a:pt x="8" y="4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7380288" y="4724400"/>
            <a:ext cx="1447800" cy="1670050"/>
            <a:chOff x="1449" y="1384"/>
            <a:chExt cx="1355" cy="1436"/>
          </a:xfrm>
        </p:grpSpPr>
        <p:sp>
          <p:nvSpPr>
            <p:cNvPr id="255034" name="Freeform 58"/>
            <p:cNvSpPr>
              <a:spLocks/>
            </p:cNvSpPr>
            <p:nvPr/>
          </p:nvSpPr>
          <p:spPr bwMode="auto">
            <a:xfrm>
              <a:off x="1449" y="1384"/>
              <a:ext cx="1355" cy="1436"/>
            </a:xfrm>
            <a:custGeom>
              <a:avLst/>
              <a:gdLst/>
              <a:ahLst/>
              <a:cxnLst>
                <a:cxn ang="0">
                  <a:pos x="1282" y="248"/>
                </a:cxn>
                <a:cxn ang="0">
                  <a:pos x="1152" y="688"/>
                </a:cxn>
                <a:cxn ang="0">
                  <a:pos x="1209" y="558"/>
                </a:cxn>
                <a:cxn ang="0">
                  <a:pos x="1353" y="227"/>
                </a:cxn>
                <a:cxn ang="0">
                  <a:pos x="1635" y="132"/>
                </a:cxn>
                <a:cxn ang="0">
                  <a:pos x="1797" y="241"/>
                </a:cxn>
                <a:cxn ang="0">
                  <a:pos x="1992" y="335"/>
                </a:cxn>
                <a:cxn ang="0">
                  <a:pos x="1967" y="562"/>
                </a:cxn>
                <a:cxn ang="0">
                  <a:pos x="1631" y="858"/>
                </a:cxn>
                <a:cxn ang="0">
                  <a:pos x="1387" y="959"/>
                </a:cxn>
                <a:cxn ang="0">
                  <a:pos x="1645" y="915"/>
                </a:cxn>
                <a:cxn ang="0">
                  <a:pos x="2119" y="909"/>
                </a:cxn>
                <a:cxn ang="0">
                  <a:pos x="2205" y="1099"/>
                </a:cxn>
                <a:cxn ang="0">
                  <a:pos x="2115" y="1266"/>
                </a:cxn>
                <a:cxn ang="0">
                  <a:pos x="2105" y="1397"/>
                </a:cxn>
                <a:cxn ang="0">
                  <a:pos x="1953" y="1541"/>
                </a:cxn>
                <a:cxn ang="0">
                  <a:pos x="1600" y="1489"/>
                </a:cxn>
                <a:cxn ang="0">
                  <a:pos x="1282" y="1176"/>
                </a:cxn>
                <a:cxn ang="0">
                  <a:pos x="1257" y="1180"/>
                </a:cxn>
                <a:cxn ang="0">
                  <a:pos x="1448" y="1458"/>
                </a:cxn>
                <a:cxn ang="0">
                  <a:pos x="1509" y="1854"/>
                </a:cxn>
                <a:cxn ang="0">
                  <a:pos x="1310" y="1927"/>
                </a:cxn>
                <a:cxn ang="0">
                  <a:pos x="1140" y="2050"/>
                </a:cxn>
                <a:cxn ang="0">
                  <a:pos x="1091" y="2071"/>
                </a:cxn>
                <a:cxn ang="0">
                  <a:pos x="945" y="1980"/>
                </a:cxn>
                <a:cxn ang="0">
                  <a:pos x="902" y="1537"/>
                </a:cxn>
                <a:cxn ang="0">
                  <a:pos x="927" y="1371"/>
                </a:cxn>
                <a:cxn ang="0">
                  <a:pos x="939" y="1280"/>
                </a:cxn>
                <a:cxn ang="0">
                  <a:pos x="909" y="1314"/>
                </a:cxn>
                <a:cxn ang="0">
                  <a:pos x="740" y="1858"/>
                </a:cxn>
                <a:cxn ang="0">
                  <a:pos x="643" y="1959"/>
                </a:cxn>
                <a:cxn ang="0">
                  <a:pos x="479" y="1941"/>
                </a:cxn>
                <a:cxn ang="0">
                  <a:pos x="339" y="1724"/>
                </a:cxn>
                <a:cxn ang="0">
                  <a:pos x="144" y="1550"/>
                </a:cxn>
                <a:cxn ang="0">
                  <a:pos x="331" y="1270"/>
                </a:cxn>
                <a:cxn ang="0">
                  <a:pos x="740" y="1118"/>
                </a:cxn>
                <a:cxn ang="0">
                  <a:pos x="683" y="1101"/>
                </a:cxn>
                <a:cxn ang="0">
                  <a:pos x="310" y="1136"/>
                </a:cxn>
                <a:cxn ang="0">
                  <a:pos x="49" y="1041"/>
                </a:cxn>
                <a:cxn ang="0">
                  <a:pos x="0" y="933"/>
                </a:cxn>
                <a:cxn ang="0">
                  <a:pos x="140" y="696"/>
                </a:cxn>
                <a:cxn ang="0">
                  <a:pos x="227" y="396"/>
                </a:cxn>
                <a:cxn ang="0">
                  <a:pos x="588" y="432"/>
                </a:cxn>
                <a:cxn ang="0">
                  <a:pos x="870" y="742"/>
                </a:cxn>
                <a:cxn ang="0">
                  <a:pos x="902" y="736"/>
                </a:cxn>
                <a:cxn ang="0">
                  <a:pos x="665" y="440"/>
                </a:cxn>
                <a:cxn ang="0">
                  <a:pos x="596" y="237"/>
                </a:cxn>
                <a:cxn ang="0">
                  <a:pos x="740" y="110"/>
                </a:cxn>
                <a:cxn ang="0">
                  <a:pos x="1022" y="14"/>
                </a:cxn>
                <a:cxn ang="0">
                  <a:pos x="1231" y="61"/>
                </a:cxn>
              </a:cxnLst>
              <a:rect l="0" t="0" r="r" b="b"/>
              <a:pathLst>
                <a:path w="2205" h="2071">
                  <a:moveTo>
                    <a:pt x="1231" y="61"/>
                  </a:moveTo>
                  <a:lnTo>
                    <a:pt x="1274" y="144"/>
                  </a:lnTo>
                  <a:lnTo>
                    <a:pt x="1282" y="248"/>
                  </a:lnTo>
                  <a:lnTo>
                    <a:pt x="1245" y="392"/>
                  </a:lnTo>
                  <a:lnTo>
                    <a:pt x="1209" y="479"/>
                  </a:lnTo>
                  <a:lnTo>
                    <a:pt x="1152" y="688"/>
                  </a:lnTo>
                  <a:lnTo>
                    <a:pt x="1162" y="710"/>
                  </a:lnTo>
                  <a:lnTo>
                    <a:pt x="1170" y="720"/>
                  </a:lnTo>
                  <a:lnTo>
                    <a:pt x="1209" y="558"/>
                  </a:lnTo>
                  <a:lnTo>
                    <a:pt x="1261" y="410"/>
                  </a:lnTo>
                  <a:lnTo>
                    <a:pt x="1310" y="294"/>
                  </a:lnTo>
                  <a:lnTo>
                    <a:pt x="1353" y="227"/>
                  </a:lnTo>
                  <a:lnTo>
                    <a:pt x="1458" y="144"/>
                  </a:lnTo>
                  <a:lnTo>
                    <a:pt x="1570" y="118"/>
                  </a:lnTo>
                  <a:lnTo>
                    <a:pt x="1635" y="132"/>
                  </a:lnTo>
                  <a:lnTo>
                    <a:pt x="1693" y="171"/>
                  </a:lnTo>
                  <a:lnTo>
                    <a:pt x="1744" y="223"/>
                  </a:lnTo>
                  <a:lnTo>
                    <a:pt x="1797" y="241"/>
                  </a:lnTo>
                  <a:lnTo>
                    <a:pt x="1884" y="244"/>
                  </a:lnTo>
                  <a:lnTo>
                    <a:pt x="1935" y="274"/>
                  </a:lnTo>
                  <a:lnTo>
                    <a:pt x="1992" y="335"/>
                  </a:lnTo>
                  <a:lnTo>
                    <a:pt x="2004" y="388"/>
                  </a:lnTo>
                  <a:lnTo>
                    <a:pt x="2004" y="440"/>
                  </a:lnTo>
                  <a:lnTo>
                    <a:pt x="1967" y="562"/>
                  </a:lnTo>
                  <a:lnTo>
                    <a:pt x="1896" y="671"/>
                  </a:lnTo>
                  <a:lnTo>
                    <a:pt x="1801" y="757"/>
                  </a:lnTo>
                  <a:lnTo>
                    <a:pt x="1631" y="858"/>
                  </a:lnTo>
                  <a:lnTo>
                    <a:pt x="1462" y="923"/>
                  </a:lnTo>
                  <a:lnTo>
                    <a:pt x="1401" y="937"/>
                  </a:lnTo>
                  <a:lnTo>
                    <a:pt x="1387" y="959"/>
                  </a:lnTo>
                  <a:lnTo>
                    <a:pt x="1383" y="963"/>
                  </a:lnTo>
                  <a:lnTo>
                    <a:pt x="1426" y="959"/>
                  </a:lnTo>
                  <a:lnTo>
                    <a:pt x="1645" y="915"/>
                  </a:lnTo>
                  <a:lnTo>
                    <a:pt x="1906" y="901"/>
                  </a:lnTo>
                  <a:lnTo>
                    <a:pt x="2010" y="894"/>
                  </a:lnTo>
                  <a:lnTo>
                    <a:pt x="2119" y="909"/>
                  </a:lnTo>
                  <a:lnTo>
                    <a:pt x="2170" y="949"/>
                  </a:lnTo>
                  <a:lnTo>
                    <a:pt x="2205" y="1002"/>
                  </a:lnTo>
                  <a:lnTo>
                    <a:pt x="2205" y="1099"/>
                  </a:lnTo>
                  <a:lnTo>
                    <a:pt x="2196" y="1128"/>
                  </a:lnTo>
                  <a:lnTo>
                    <a:pt x="2134" y="1197"/>
                  </a:lnTo>
                  <a:lnTo>
                    <a:pt x="2115" y="1266"/>
                  </a:lnTo>
                  <a:lnTo>
                    <a:pt x="2115" y="1349"/>
                  </a:lnTo>
                  <a:lnTo>
                    <a:pt x="2105" y="1359"/>
                  </a:lnTo>
                  <a:lnTo>
                    <a:pt x="2105" y="1397"/>
                  </a:lnTo>
                  <a:lnTo>
                    <a:pt x="2079" y="1446"/>
                  </a:lnTo>
                  <a:lnTo>
                    <a:pt x="2026" y="1505"/>
                  </a:lnTo>
                  <a:lnTo>
                    <a:pt x="1953" y="1541"/>
                  </a:lnTo>
                  <a:lnTo>
                    <a:pt x="1835" y="1562"/>
                  </a:lnTo>
                  <a:lnTo>
                    <a:pt x="1722" y="1541"/>
                  </a:lnTo>
                  <a:lnTo>
                    <a:pt x="1600" y="1489"/>
                  </a:lnTo>
                  <a:lnTo>
                    <a:pt x="1440" y="1389"/>
                  </a:lnTo>
                  <a:lnTo>
                    <a:pt x="1304" y="1215"/>
                  </a:lnTo>
                  <a:lnTo>
                    <a:pt x="1282" y="1176"/>
                  </a:lnTo>
                  <a:lnTo>
                    <a:pt x="1270" y="1172"/>
                  </a:lnTo>
                  <a:lnTo>
                    <a:pt x="1266" y="1172"/>
                  </a:lnTo>
                  <a:lnTo>
                    <a:pt x="1257" y="1180"/>
                  </a:lnTo>
                  <a:lnTo>
                    <a:pt x="1274" y="1219"/>
                  </a:lnTo>
                  <a:lnTo>
                    <a:pt x="1371" y="1349"/>
                  </a:lnTo>
                  <a:lnTo>
                    <a:pt x="1448" y="1458"/>
                  </a:lnTo>
                  <a:lnTo>
                    <a:pt x="1523" y="1663"/>
                  </a:lnTo>
                  <a:lnTo>
                    <a:pt x="1535" y="1746"/>
                  </a:lnTo>
                  <a:lnTo>
                    <a:pt x="1509" y="1854"/>
                  </a:lnTo>
                  <a:lnTo>
                    <a:pt x="1470" y="1906"/>
                  </a:lnTo>
                  <a:lnTo>
                    <a:pt x="1422" y="1941"/>
                  </a:lnTo>
                  <a:lnTo>
                    <a:pt x="1310" y="1927"/>
                  </a:lnTo>
                  <a:lnTo>
                    <a:pt x="1278" y="1937"/>
                  </a:lnTo>
                  <a:lnTo>
                    <a:pt x="1152" y="2050"/>
                  </a:lnTo>
                  <a:lnTo>
                    <a:pt x="1140" y="2050"/>
                  </a:lnTo>
                  <a:lnTo>
                    <a:pt x="1136" y="2053"/>
                  </a:lnTo>
                  <a:lnTo>
                    <a:pt x="1136" y="2063"/>
                  </a:lnTo>
                  <a:lnTo>
                    <a:pt x="1091" y="2071"/>
                  </a:lnTo>
                  <a:lnTo>
                    <a:pt x="1032" y="2063"/>
                  </a:lnTo>
                  <a:lnTo>
                    <a:pt x="984" y="2034"/>
                  </a:lnTo>
                  <a:lnTo>
                    <a:pt x="945" y="1980"/>
                  </a:lnTo>
                  <a:lnTo>
                    <a:pt x="917" y="1923"/>
                  </a:lnTo>
                  <a:lnTo>
                    <a:pt x="892" y="1718"/>
                  </a:lnTo>
                  <a:lnTo>
                    <a:pt x="902" y="1537"/>
                  </a:lnTo>
                  <a:lnTo>
                    <a:pt x="909" y="1489"/>
                  </a:lnTo>
                  <a:lnTo>
                    <a:pt x="909" y="1450"/>
                  </a:lnTo>
                  <a:lnTo>
                    <a:pt x="927" y="1371"/>
                  </a:lnTo>
                  <a:lnTo>
                    <a:pt x="931" y="1337"/>
                  </a:lnTo>
                  <a:lnTo>
                    <a:pt x="939" y="1298"/>
                  </a:lnTo>
                  <a:lnTo>
                    <a:pt x="939" y="1280"/>
                  </a:lnTo>
                  <a:lnTo>
                    <a:pt x="931" y="1270"/>
                  </a:lnTo>
                  <a:lnTo>
                    <a:pt x="923" y="1270"/>
                  </a:lnTo>
                  <a:lnTo>
                    <a:pt x="909" y="1314"/>
                  </a:lnTo>
                  <a:lnTo>
                    <a:pt x="874" y="1475"/>
                  </a:lnTo>
                  <a:lnTo>
                    <a:pt x="823" y="1689"/>
                  </a:lnTo>
                  <a:lnTo>
                    <a:pt x="740" y="1858"/>
                  </a:lnTo>
                  <a:lnTo>
                    <a:pt x="675" y="1931"/>
                  </a:lnTo>
                  <a:lnTo>
                    <a:pt x="653" y="1951"/>
                  </a:lnTo>
                  <a:lnTo>
                    <a:pt x="643" y="1959"/>
                  </a:lnTo>
                  <a:lnTo>
                    <a:pt x="580" y="1967"/>
                  </a:lnTo>
                  <a:lnTo>
                    <a:pt x="505" y="1955"/>
                  </a:lnTo>
                  <a:lnTo>
                    <a:pt x="479" y="1941"/>
                  </a:lnTo>
                  <a:lnTo>
                    <a:pt x="418" y="1868"/>
                  </a:lnTo>
                  <a:lnTo>
                    <a:pt x="397" y="1775"/>
                  </a:lnTo>
                  <a:lnTo>
                    <a:pt x="339" y="1724"/>
                  </a:lnTo>
                  <a:lnTo>
                    <a:pt x="201" y="1641"/>
                  </a:lnTo>
                  <a:lnTo>
                    <a:pt x="158" y="1588"/>
                  </a:lnTo>
                  <a:lnTo>
                    <a:pt x="144" y="1550"/>
                  </a:lnTo>
                  <a:lnTo>
                    <a:pt x="154" y="1483"/>
                  </a:lnTo>
                  <a:lnTo>
                    <a:pt x="195" y="1402"/>
                  </a:lnTo>
                  <a:lnTo>
                    <a:pt x="331" y="1270"/>
                  </a:lnTo>
                  <a:lnTo>
                    <a:pt x="470" y="1189"/>
                  </a:lnTo>
                  <a:lnTo>
                    <a:pt x="610" y="1140"/>
                  </a:lnTo>
                  <a:lnTo>
                    <a:pt x="740" y="1118"/>
                  </a:lnTo>
                  <a:lnTo>
                    <a:pt x="758" y="1107"/>
                  </a:lnTo>
                  <a:lnTo>
                    <a:pt x="744" y="1093"/>
                  </a:lnTo>
                  <a:lnTo>
                    <a:pt x="683" y="1101"/>
                  </a:lnTo>
                  <a:lnTo>
                    <a:pt x="618" y="1101"/>
                  </a:lnTo>
                  <a:lnTo>
                    <a:pt x="436" y="1140"/>
                  </a:lnTo>
                  <a:lnTo>
                    <a:pt x="310" y="1136"/>
                  </a:lnTo>
                  <a:lnTo>
                    <a:pt x="174" y="1124"/>
                  </a:lnTo>
                  <a:lnTo>
                    <a:pt x="79" y="1071"/>
                  </a:lnTo>
                  <a:lnTo>
                    <a:pt x="49" y="1041"/>
                  </a:lnTo>
                  <a:lnTo>
                    <a:pt x="43" y="1018"/>
                  </a:lnTo>
                  <a:lnTo>
                    <a:pt x="10" y="976"/>
                  </a:lnTo>
                  <a:lnTo>
                    <a:pt x="0" y="933"/>
                  </a:lnTo>
                  <a:lnTo>
                    <a:pt x="18" y="866"/>
                  </a:lnTo>
                  <a:lnTo>
                    <a:pt x="126" y="746"/>
                  </a:lnTo>
                  <a:lnTo>
                    <a:pt x="140" y="696"/>
                  </a:lnTo>
                  <a:lnTo>
                    <a:pt x="140" y="497"/>
                  </a:lnTo>
                  <a:lnTo>
                    <a:pt x="166" y="450"/>
                  </a:lnTo>
                  <a:lnTo>
                    <a:pt x="227" y="396"/>
                  </a:lnTo>
                  <a:lnTo>
                    <a:pt x="310" y="367"/>
                  </a:lnTo>
                  <a:lnTo>
                    <a:pt x="444" y="371"/>
                  </a:lnTo>
                  <a:lnTo>
                    <a:pt x="588" y="432"/>
                  </a:lnTo>
                  <a:lnTo>
                    <a:pt x="689" y="493"/>
                  </a:lnTo>
                  <a:lnTo>
                    <a:pt x="773" y="598"/>
                  </a:lnTo>
                  <a:lnTo>
                    <a:pt x="870" y="742"/>
                  </a:lnTo>
                  <a:lnTo>
                    <a:pt x="884" y="749"/>
                  </a:lnTo>
                  <a:lnTo>
                    <a:pt x="896" y="742"/>
                  </a:lnTo>
                  <a:lnTo>
                    <a:pt x="902" y="736"/>
                  </a:lnTo>
                  <a:lnTo>
                    <a:pt x="862" y="653"/>
                  </a:lnTo>
                  <a:lnTo>
                    <a:pt x="718" y="479"/>
                  </a:lnTo>
                  <a:lnTo>
                    <a:pt x="665" y="440"/>
                  </a:lnTo>
                  <a:lnTo>
                    <a:pt x="621" y="379"/>
                  </a:lnTo>
                  <a:lnTo>
                    <a:pt x="596" y="302"/>
                  </a:lnTo>
                  <a:lnTo>
                    <a:pt x="596" y="237"/>
                  </a:lnTo>
                  <a:lnTo>
                    <a:pt x="621" y="175"/>
                  </a:lnTo>
                  <a:lnTo>
                    <a:pt x="696" y="118"/>
                  </a:lnTo>
                  <a:lnTo>
                    <a:pt x="740" y="110"/>
                  </a:lnTo>
                  <a:lnTo>
                    <a:pt x="888" y="122"/>
                  </a:lnTo>
                  <a:lnTo>
                    <a:pt x="957" y="89"/>
                  </a:lnTo>
                  <a:lnTo>
                    <a:pt x="1022" y="14"/>
                  </a:lnTo>
                  <a:lnTo>
                    <a:pt x="1048" y="0"/>
                  </a:lnTo>
                  <a:lnTo>
                    <a:pt x="1158" y="10"/>
                  </a:lnTo>
                  <a:lnTo>
                    <a:pt x="1231" y="61"/>
                  </a:lnTo>
                  <a:close/>
                </a:path>
              </a:pathLst>
            </a:custGeom>
            <a:solidFill>
              <a:srgbClr val="FF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35" name="Freeform 59"/>
            <p:cNvSpPr>
              <a:spLocks/>
            </p:cNvSpPr>
            <p:nvPr/>
          </p:nvSpPr>
          <p:spPr bwMode="auto">
            <a:xfrm>
              <a:off x="1607" y="1541"/>
              <a:ext cx="1010" cy="1069"/>
            </a:xfrm>
            <a:custGeom>
              <a:avLst/>
              <a:gdLst/>
              <a:ahLst/>
              <a:cxnLst>
                <a:cxn ang="0">
                  <a:pos x="956" y="183"/>
                </a:cxn>
                <a:cxn ang="0">
                  <a:pos x="860" y="513"/>
                </a:cxn>
                <a:cxn ang="0">
                  <a:pos x="901" y="416"/>
                </a:cxn>
                <a:cxn ang="0">
                  <a:pos x="1008" y="167"/>
                </a:cxn>
                <a:cxn ang="0">
                  <a:pos x="1221" y="96"/>
                </a:cxn>
                <a:cxn ang="0">
                  <a:pos x="1339" y="177"/>
                </a:cxn>
                <a:cxn ang="0">
                  <a:pos x="1485" y="248"/>
                </a:cxn>
                <a:cxn ang="0">
                  <a:pos x="1467" y="418"/>
                </a:cxn>
                <a:cxn ang="0">
                  <a:pos x="1217" y="639"/>
                </a:cxn>
                <a:cxn ang="0">
                  <a:pos x="1035" y="714"/>
                </a:cxn>
                <a:cxn ang="0">
                  <a:pos x="1226" y="682"/>
                </a:cxn>
                <a:cxn ang="0">
                  <a:pos x="1580" y="678"/>
                </a:cxn>
                <a:cxn ang="0">
                  <a:pos x="1645" y="818"/>
                </a:cxn>
                <a:cxn ang="0">
                  <a:pos x="1578" y="945"/>
                </a:cxn>
                <a:cxn ang="0">
                  <a:pos x="1570" y="1041"/>
                </a:cxn>
                <a:cxn ang="0">
                  <a:pos x="1455" y="1148"/>
                </a:cxn>
                <a:cxn ang="0">
                  <a:pos x="1193" y="1110"/>
                </a:cxn>
                <a:cxn ang="0">
                  <a:pos x="956" y="876"/>
                </a:cxn>
                <a:cxn ang="0">
                  <a:pos x="936" y="880"/>
                </a:cxn>
                <a:cxn ang="0">
                  <a:pos x="1080" y="1087"/>
                </a:cxn>
                <a:cxn ang="0">
                  <a:pos x="1126" y="1383"/>
                </a:cxn>
                <a:cxn ang="0">
                  <a:pos x="976" y="1438"/>
                </a:cxn>
                <a:cxn ang="0">
                  <a:pos x="850" y="1529"/>
                </a:cxn>
                <a:cxn ang="0">
                  <a:pos x="814" y="1544"/>
                </a:cxn>
                <a:cxn ang="0">
                  <a:pos x="704" y="1477"/>
                </a:cxn>
                <a:cxn ang="0">
                  <a:pos x="670" y="1146"/>
                </a:cxn>
                <a:cxn ang="0">
                  <a:pos x="690" y="1022"/>
                </a:cxn>
                <a:cxn ang="0">
                  <a:pos x="700" y="955"/>
                </a:cxn>
                <a:cxn ang="0">
                  <a:pos x="678" y="980"/>
                </a:cxn>
                <a:cxn ang="0">
                  <a:pos x="552" y="1387"/>
                </a:cxn>
                <a:cxn ang="0">
                  <a:pos x="479" y="1462"/>
                </a:cxn>
                <a:cxn ang="0">
                  <a:pos x="357" y="1448"/>
                </a:cxn>
                <a:cxn ang="0">
                  <a:pos x="252" y="1286"/>
                </a:cxn>
                <a:cxn ang="0">
                  <a:pos x="106" y="1156"/>
                </a:cxn>
                <a:cxn ang="0">
                  <a:pos x="246" y="947"/>
                </a:cxn>
                <a:cxn ang="0">
                  <a:pos x="552" y="834"/>
                </a:cxn>
                <a:cxn ang="0">
                  <a:pos x="508" y="820"/>
                </a:cxn>
                <a:cxn ang="0">
                  <a:pos x="228" y="846"/>
                </a:cxn>
                <a:cxn ang="0">
                  <a:pos x="35" y="775"/>
                </a:cxn>
                <a:cxn ang="0">
                  <a:pos x="0" y="694"/>
                </a:cxn>
                <a:cxn ang="0">
                  <a:pos x="102" y="519"/>
                </a:cxn>
                <a:cxn ang="0">
                  <a:pos x="167" y="294"/>
                </a:cxn>
                <a:cxn ang="0">
                  <a:pos x="437" y="321"/>
                </a:cxn>
                <a:cxn ang="0">
                  <a:pos x="649" y="552"/>
                </a:cxn>
                <a:cxn ang="0">
                  <a:pos x="670" y="548"/>
                </a:cxn>
                <a:cxn ang="0">
                  <a:pos x="495" y="327"/>
                </a:cxn>
                <a:cxn ang="0">
                  <a:pos x="443" y="173"/>
                </a:cxn>
                <a:cxn ang="0">
                  <a:pos x="552" y="81"/>
                </a:cxn>
                <a:cxn ang="0">
                  <a:pos x="761" y="10"/>
                </a:cxn>
                <a:cxn ang="0">
                  <a:pos x="917" y="45"/>
                </a:cxn>
              </a:cxnLst>
              <a:rect l="0" t="0" r="r" b="b"/>
              <a:pathLst>
                <a:path w="1645" h="1544">
                  <a:moveTo>
                    <a:pt x="917" y="45"/>
                  </a:moveTo>
                  <a:lnTo>
                    <a:pt x="950" y="106"/>
                  </a:lnTo>
                  <a:lnTo>
                    <a:pt x="956" y="183"/>
                  </a:lnTo>
                  <a:lnTo>
                    <a:pt x="927" y="292"/>
                  </a:lnTo>
                  <a:lnTo>
                    <a:pt x="901" y="357"/>
                  </a:lnTo>
                  <a:lnTo>
                    <a:pt x="860" y="513"/>
                  </a:lnTo>
                  <a:lnTo>
                    <a:pt x="865" y="528"/>
                  </a:lnTo>
                  <a:lnTo>
                    <a:pt x="871" y="534"/>
                  </a:lnTo>
                  <a:lnTo>
                    <a:pt x="901" y="416"/>
                  </a:lnTo>
                  <a:lnTo>
                    <a:pt x="940" y="304"/>
                  </a:lnTo>
                  <a:lnTo>
                    <a:pt x="976" y="217"/>
                  </a:lnTo>
                  <a:lnTo>
                    <a:pt x="1008" y="167"/>
                  </a:lnTo>
                  <a:lnTo>
                    <a:pt x="1086" y="106"/>
                  </a:lnTo>
                  <a:lnTo>
                    <a:pt x="1171" y="87"/>
                  </a:lnTo>
                  <a:lnTo>
                    <a:pt x="1221" y="96"/>
                  </a:lnTo>
                  <a:lnTo>
                    <a:pt x="1262" y="126"/>
                  </a:lnTo>
                  <a:lnTo>
                    <a:pt x="1301" y="165"/>
                  </a:lnTo>
                  <a:lnTo>
                    <a:pt x="1339" y="177"/>
                  </a:lnTo>
                  <a:lnTo>
                    <a:pt x="1404" y="181"/>
                  </a:lnTo>
                  <a:lnTo>
                    <a:pt x="1443" y="203"/>
                  </a:lnTo>
                  <a:lnTo>
                    <a:pt x="1485" y="248"/>
                  </a:lnTo>
                  <a:lnTo>
                    <a:pt x="1495" y="288"/>
                  </a:lnTo>
                  <a:lnTo>
                    <a:pt x="1495" y="327"/>
                  </a:lnTo>
                  <a:lnTo>
                    <a:pt x="1467" y="418"/>
                  </a:lnTo>
                  <a:lnTo>
                    <a:pt x="1414" y="499"/>
                  </a:lnTo>
                  <a:lnTo>
                    <a:pt x="1343" y="564"/>
                  </a:lnTo>
                  <a:lnTo>
                    <a:pt x="1217" y="639"/>
                  </a:lnTo>
                  <a:lnTo>
                    <a:pt x="1090" y="688"/>
                  </a:lnTo>
                  <a:lnTo>
                    <a:pt x="1045" y="696"/>
                  </a:lnTo>
                  <a:lnTo>
                    <a:pt x="1035" y="714"/>
                  </a:lnTo>
                  <a:lnTo>
                    <a:pt x="1031" y="718"/>
                  </a:lnTo>
                  <a:lnTo>
                    <a:pt x="1063" y="714"/>
                  </a:lnTo>
                  <a:lnTo>
                    <a:pt x="1226" y="682"/>
                  </a:lnTo>
                  <a:lnTo>
                    <a:pt x="1420" y="672"/>
                  </a:lnTo>
                  <a:lnTo>
                    <a:pt x="1499" y="665"/>
                  </a:lnTo>
                  <a:lnTo>
                    <a:pt x="1580" y="678"/>
                  </a:lnTo>
                  <a:lnTo>
                    <a:pt x="1619" y="708"/>
                  </a:lnTo>
                  <a:lnTo>
                    <a:pt x="1645" y="745"/>
                  </a:lnTo>
                  <a:lnTo>
                    <a:pt x="1645" y="818"/>
                  </a:lnTo>
                  <a:lnTo>
                    <a:pt x="1639" y="840"/>
                  </a:lnTo>
                  <a:lnTo>
                    <a:pt x="1593" y="891"/>
                  </a:lnTo>
                  <a:lnTo>
                    <a:pt x="1578" y="945"/>
                  </a:lnTo>
                  <a:lnTo>
                    <a:pt x="1578" y="1006"/>
                  </a:lnTo>
                  <a:lnTo>
                    <a:pt x="1570" y="1012"/>
                  </a:lnTo>
                  <a:lnTo>
                    <a:pt x="1570" y="1041"/>
                  </a:lnTo>
                  <a:lnTo>
                    <a:pt x="1550" y="1077"/>
                  </a:lnTo>
                  <a:lnTo>
                    <a:pt x="1512" y="1122"/>
                  </a:lnTo>
                  <a:lnTo>
                    <a:pt x="1455" y="1148"/>
                  </a:lnTo>
                  <a:lnTo>
                    <a:pt x="1368" y="1166"/>
                  </a:lnTo>
                  <a:lnTo>
                    <a:pt x="1284" y="1148"/>
                  </a:lnTo>
                  <a:lnTo>
                    <a:pt x="1193" y="1110"/>
                  </a:lnTo>
                  <a:lnTo>
                    <a:pt x="1073" y="1035"/>
                  </a:lnTo>
                  <a:lnTo>
                    <a:pt x="972" y="905"/>
                  </a:lnTo>
                  <a:lnTo>
                    <a:pt x="956" y="876"/>
                  </a:lnTo>
                  <a:lnTo>
                    <a:pt x="946" y="872"/>
                  </a:lnTo>
                  <a:lnTo>
                    <a:pt x="944" y="872"/>
                  </a:lnTo>
                  <a:lnTo>
                    <a:pt x="936" y="880"/>
                  </a:lnTo>
                  <a:lnTo>
                    <a:pt x="950" y="909"/>
                  </a:lnTo>
                  <a:lnTo>
                    <a:pt x="1021" y="1006"/>
                  </a:lnTo>
                  <a:lnTo>
                    <a:pt x="1080" y="1087"/>
                  </a:lnTo>
                  <a:lnTo>
                    <a:pt x="1136" y="1241"/>
                  </a:lnTo>
                  <a:lnTo>
                    <a:pt x="1144" y="1302"/>
                  </a:lnTo>
                  <a:lnTo>
                    <a:pt x="1126" y="1383"/>
                  </a:lnTo>
                  <a:lnTo>
                    <a:pt x="1096" y="1422"/>
                  </a:lnTo>
                  <a:lnTo>
                    <a:pt x="1061" y="1448"/>
                  </a:lnTo>
                  <a:lnTo>
                    <a:pt x="976" y="1438"/>
                  </a:lnTo>
                  <a:lnTo>
                    <a:pt x="954" y="1444"/>
                  </a:lnTo>
                  <a:lnTo>
                    <a:pt x="860" y="1529"/>
                  </a:lnTo>
                  <a:lnTo>
                    <a:pt x="850" y="1529"/>
                  </a:lnTo>
                  <a:lnTo>
                    <a:pt x="846" y="1533"/>
                  </a:lnTo>
                  <a:lnTo>
                    <a:pt x="846" y="1538"/>
                  </a:lnTo>
                  <a:lnTo>
                    <a:pt x="814" y="1544"/>
                  </a:lnTo>
                  <a:lnTo>
                    <a:pt x="769" y="1538"/>
                  </a:lnTo>
                  <a:lnTo>
                    <a:pt x="733" y="1517"/>
                  </a:lnTo>
                  <a:lnTo>
                    <a:pt x="704" y="1477"/>
                  </a:lnTo>
                  <a:lnTo>
                    <a:pt x="684" y="1434"/>
                  </a:lnTo>
                  <a:lnTo>
                    <a:pt x="664" y="1282"/>
                  </a:lnTo>
                  <a:lnTo>
                    <a:pt x="670" y="1146"/>
                  </a:lnTo>
                  <a:lnTo>
                    <a:pt x="678" y="1110"/>
                  </a:lnTo>
                  <a:lnTo>
                    <a:pt x="678" y="1081"/>
                  </a:lnTo>
                  <a:lnTo>
                    <a:pt x="690" y="1022"/>
                  </a:lnTo>
                  <a:lnTo>
                    <a:pt x="694" y="996"/>
                  </a:lnTo>
                  <a:lnTo>
                    <a:pt x="700" y="966"/>
                  </a:lnTo>
                  <a:lnTo>
                    <a:pt x="700" y="955"/>
                  </a:lnTo>
                  <a:lnTo>
                    <a:pt x="694" y="947"/>
                  </a:lnTo>
                  <a:lnTo>
                    <a:pt x="688" y="947"/>
                  </a:lnTo>
                  <a:lnTo>
                    <a:pt x="678" y="980"/>
                  </a:lnTo>
                  <a:lnTo>
                    <a:pt x="650" y="1101"/>
                  </a:lnTo>
                  <a:lnTo>
                    <a:pt x="613" y="1258"/>
                  </a:lnTo>
                  <a:lnTo>
                    <a:pt x="552" y="1387"/>
                  </a:lnTo>
                  <a:lnTo>
                    <a:pt x="503" y="1440"/>
                  </a:lnTo>
                  <a:lnTo>
                    <a:pt x="485" y="1454"/>
                  </a:lnTo>
                  <a:lnTo>
                    <a:pt x="479" y="1462"/>
                  </a:lnTo>
                  <a:lnTo>
                    <a:pt x="432" y="1467"/>
                  </a:lnTo>
                  <a:lnTo>
                    <a:pt x="376" y="1458"/>
                  </a:lnTo>
                  <a:lnTo>
                    <a:pt x="357" y="1448"/>
                  </a:lnTo>
                  <a:lnTo>
                    <a:pt x="309" y="1393"/>
                  </a:lnTo>
                  <a:lnTo>
                    <a:pt x="295" y="1323"/>
                  </a:lnTo>
                  <a:lnTo>
                    <a:pt x="252" y="1286"/>
                  </a:lnTo>
                  <a:lnTo>
                    <a:pt x="147" y="1223"/>
                  </a:lnTo>
                  <a:lnTo>
                    <a:pt x="116" y="1183"/>
                  </a:lnTo>
                  <a:lnTo>
                    <a:pt x="106" y="1156"/>
                  </a:lnTo>
                  <a:lnTo>
                    <a:pt x="112" y="1106"/>
                  </a:lnTo>
                  <a:lnTo>
                    <a:pt x="146" y="1045"/>
                  </a:lnTo>
                  <a:lnTo>
                    <a:pt x="246" y="947"/>
                  </a:lnTo>
                  <a:lnTo>
                    <a:pt x="349" y="886"/>
                  </a:lnTo>
                  <a:lnTo>
                    <a:pt x="453" y="850"/>
                  </a:lnTo>
                  <a:lnTo>
                    <a:pt x="552" y="834"/>
                  </a:lnTo>
                  <a:lnTo>
                    <a:pt x="564" y="824"/>
                  </a:lnTo>
                  <a:lnTo>
                    <a:pt x="554" y="814"/>
                  </a:lnTo>
                  <a:lnTo>
                    <a:pt x="508" y="820"/>
                  </a:lnTo>
                  <a:lnTo>
                    <a:pt x="459" y="820"/>
                  </a:lnTo>
                  <a:lnTo>
                    <a:pt x="323" y="850"/>
                  </a:lnTo>
                  <a:lnTo>
                    <a:pt x="228" y="846"/>
                  </a:lnTo>
                  <a:lnTo>
                    <a:pt x="128" y="836"/>
                  </a:lnTo>
                  <a:lnTo>
                    <a:pt x="57" y="799"/>
                  </a:lnTo>
                  <a:lnTo>
                    <a:pt x="35" y="775"/>
                  </a:lnTo>
                  <a:lnTo>
                    <a:pt x="31" y="759"/>
                  </a:lnTo>
                  <a:lnTo>
                    <a:pt x="5" y="728"/>
                  </a:lnTo>
                  <a:lnTo>
                    <a:pt x="0" y="694"/>
                  </a:lnTo>
                  <a:lnTo>
                    <a:pt x="11" y="645"/>
                  </a:lnTo>
                  <a:lnTo>
                    <a:pt x="92" y="554"/>
                  </a:lnTo>
                  <a:lnTo>
                    <a:pt x="102" y="519"/>
                  </a:lnTo>
                  <a:lnTo>
                    <a:pt x="102" y="369"/>
                  </a:lnTo>
                  <a:lnTo>
                    <a:pt x="122" y="333"/>
                  </a:lnTo>
                  <a:lnTo>
                    <a:pt x="167" y="294"/>
                  </a:lnTo>
                  <a:lnTo>
                    <a:pt x="228" y="272"/>
                  </a:lnTo>
                  <a:lnTo>
                    <a:pt x="331" y="276"/>
                  </a:lnTo>
                  <a:lnTo>
                    <a:pt x="437" y="321"/>
                  </a:lnTo>
                  <a:lnTo>
                    <a:pt x="512" y="367"/>
                  </a:lnTo>
                  <a:lnTo>
                    <a:pt x="576" y="444"/>
                  </a:lnTo>
                  <a:lnTo>
                    <a:pt x="649" y="552"/>
                  </a:lnTo>
                  <a:lnTo>
                    <a:pt x="658" y="558"/>
                  </a:lnTo>
                  <a:lnTo>
                    <a:pt x="668" y="552"/>
                  </a:lnTo>
                  <a:lnTo>
                    <a:pt x="670" y="548"/>
                  </a:lnTo>
                  <a:lnTo>
                    <a:pt x="643" y="487"/>
                  </a:lnTo>
                  <a:lnTo>
                    <a:pt x="534" y="357"/>
                  </a:lnTo>
                  <a:lnTo>
                    <a:pt x="495" y="327"/>
                  </a:lnTo>
                  <a:lnTo>
                    <a:pt x="463" y="282"/>
                  </a:lnTo>
                  <a:lnTo>
                    <a:pt x="443" y="223"/>
                  </a:lnTo>
                  <a:lnTo>
                    <a:pt x="443" y="173"/>
                  </a:lnTo>
                  <a:lnTo>
                    <a:pt x="463" y="128"/>
                  </a:lnTo>
                  <a:lnTo>
                    <a:pt x="518" y="87"/>
                  </a:lnTo>
                  <a:lnTo>
                    <a:pt x="552" y="81"/>
                  </a:lnTo>
                  <a:lnTo>
                    <a:pt x="660" y="90"/>
                  </a:lnTo>
                  <a:lnTo>
                    <a:pt x="714" y="65"/>
                  </a:lnTo>
                  <a:lnTo>
                    <a:pt x="761" y="10"/>
                  </a:lnTo>
                  <a:lnTo>
                    <a:pt x="781" y="0"/>
                  </a:lnTo>
                  <a:lnTo>
                    <a:pt x="864" y="6"/>
                  </a:lnTo>
                  <a:lnTo>
                    <a:pt x="917" y="45"/>
                  </a:ln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36" name="Freeform 60"/>
            <p:cNvSpPr>
              <a:spLocks/>
            </p:cNvSpPr>
            <p:nvPr/>
          </p:nvSpPr>
          <p:spPr bwMode="auto">
            <a:xfrm>
              <a:off x="1751" y="1702"/>
              <a:ext cx="711" cy="755"/>
            </a:xfrm>
            <a:custGeom>
              <a:avLst/>
              <a:gdLst/>
              <a:ahLst/>
              <a:cxnLst>
                <a:cxn ang="0">
                  <a:pos x="675" y="132"/>
                </a:cxn>
                <a:cxn ang="0">
                  <a:pos x="606" y="363"/>
                </a:cxn>
                <a:cxn ang="0">
                  <a:pos x="635" y="293"/>
                </a:cxn>
                <a:cxn ang="0">
                  <a:pos x="710" y="120"/>
                </a:cxn>
                <a:cxn ang="0">
                  <a:pos x="860" y="69"/>
                </a:cxn>
                <a:cxn ang="0">
                  <a:pos x="945" y="126"/>
                </a:cxn>
                <a:cxn ang="0">
                  <a:pos x="1046" y="177"/>
                </a:cxn>
                <a:cxn ang="0">
                  <a:pos x="1034" y="295"/>
                </a:cxn>
                <a:cxn ang="0">
                  <a:pos x="856" y="451"/>
                </a:cxn>
                <a:cxn ang="0">
                  <a:pos x="730" y="503"/>
                </a:cxn>
                <a:cxn ang="0">
                  <a:pos x="864" y="481"/>
                </a:cxn>
                <a:cxn ang="0">
                  <a:pos x="1113" y="479"/>
                </a:cxn>
                <a:cxn ang="0">
                  <a:pos x="1158" y="578"/>
                </a:cxn>
                <a:cxn ang="0">
                  <a:pos x="1111" y="666"/>
                </a:cxn>
                <a:cxn ang="0">
                  <a:pos x="1107" y="733"/>
                </a:cxn>
                <a:cxn ang="0">
                  <a:pos x="1026" y="810"/>
                </a:cxn>
                <a:cxn ang="0">
                  <a:pos x="841" y="783"/>
                </a:cxn>
                <a:cxn ang="0">
                  <a:pos x="675" y="617"/>
                </a:cxn>
                <a:cxn ang="0">
                  <a:pos x="661" y="619"/>
                </a:cxn>
                <a:cxn ang="0">
                  <a:pos x="762" y="767"/>
                </a:cxn>
                <a:cxn ang="0">
                  <a:pos x="793" y="974"/>
                </a:cxn>
                <a:cxn ang="0">
                  <a:pos x="689" y="1014"/>
                </a:cxn>
                <a:cxn ang="0">
                  <a:pos x="598" y="1077"/>
                </a:cxn>
                <a:cxn ang="0">
                  <a:pos x="574" y="1088"/>
                </a:cxn>
                <a:cxn ang="0">
                  <a:pos x="497" y="1041"/>
                </a:cxn>
                <a:cxn ang="0">
                  <a:pos x="474" y="806"/>
                </a:cxn>
                <a:cxn ang="0">
                  <a:pos x="487" y="722"/>
                </a:cxn>
                <a:cxn ang="0">
                  <a:pos x="493" y="672"/>
                </a:cxn>
                <a:cxn ang="0">
                  <a:pos x="478" y="690"/>
                </a:cxn>
                <a:cxn ang="0">
                  <a:pos x="389" y="976"/>
                </a:cxn>
                <a:cxn ang="0">
                  <a:pos x="338" y="1029"/>
                </a:cxn>
                <a:cxn ang="0">
                  <a:pos x="251" y="1019"/>
                </a:cxn>
                <a:cxn ang="0">
                  <a:pos x="178" y="905"/>
                </a:cxn>
                <a:cxn ang="0">
                  <a:pos x="75" y="814"/>
                </a:cxn>
                <a:cxn ang="0">
                  <a:pos x="174" y="668"/>
                </a:cxn>
                <a:cxn ang="0">
                  <a:pos x="389" y="587"/>
                </a:cxn>
                <a:cxn ang="0">
                  <a:pos x="359" y="580"/>
                </a:cxn>
                <a:cxn ang="0">
                  <a:pos x="162" y="597"/>
                </a:cxn>
                <a:cxn ang="0">
                  <a:pos x="26" y="546"/>
                </a:cxn>
                <a:cxn ang="0">
                  <a:pos x="0" y="491"/>
                </a:cxn>
                <a:cxn ang="0">
                  <a:pos x="73" y="366"/>
                </a:cxn>
                <a:cxn ang="0">
                  <a:pos x="119" y="209"/>
                </a:cxn>
                <a:cxn ang="0">
                  <a:pos x="310" y="226"/>
                </a:cxn>
                <a:cxn ang="0">
                  <a:pos x="458" y="390"/>
                </a:cxn>
                <a:cxn ang="0">
                  <a:pos x="474" y="386"/>
                </a:cxn>
                <a:cxn ang="0">
                  <a:pos x="349" y="232"/>
                </a:cxn>
                <a:cxn ang="0">
                  <a:pos x="314" y="124"/>
                </a:cxn>
                <a:cxn ang="0">
                  <a:pos x="389" y="59"/>
                </a:cxn>
                <a:cxn ang="0">
                  <a:pos x="537" y="7"/>
                </a:cxn>
                <a:cxn ang="0">
                  <a:pos x="647" y="33"/>
                </a:cxn>
              </a:cxnLst>
              <a:rect l="0" t="0" r="r" b="b"/>
              <a:pathLst>
                <a:path w="1158" h="1088">
                  <a:moveTo>
                    <a:pt x="647" y="33"/>
                  </a:moveTo>
                  <a:lnTo>
                    <a:pt x="669" y="76"/>
                  </a:lnTo>
                  <a:lnTo>
                    <a:pt x="675" y="132"/>
                  </a:lnTo>
                  <a:lnTo>
                    <a:pt x="653" y="207"/>
                  </a:lnTo>
                  <a:lnTo>
                    <a:pt x="635" y="252"/>
                  </a:lnTo>
                  <a:lnTo>
                    <a:pt x="606" y="363"/>
                  </a:lnTo>
                  <a:lnTo>
                    <a:pt x="610" y="374"/>
                  </a:lnTo>
                  <a:lnTo>
                    <a:pt x="616" y="378"/>
                  </a:lnTo>
                  <a:lnTo>
                    <a:pt x="635" y="293"/>
                  </a:lnTo>
                  <a:lnTo>
                    <a:pt x="663" y="215"/>
                  </a:lnTo>
                  <a:lnTo>
                    <a:pt x="689" y="153"/>
                  </a:lnTo>
                  <a:lnTo>
                    <a:pt x="710" y="120"/>
                  </a:lnTo>
                  <a:lnTo>
                    <a:pt x="766" y="76"/>
                  </a:lnTo>
                  <a:lnTo>
                    <a:pt x="825" y="63"/>
                  </a:lnTo>
                  <a:lnTo>
                    <a:pt x="860" y="69"/>
                  </a:lnTo>
                  <a:lnTo>
                    <a:pt x="890" y="90"/>
                  </a:lnTo>
                  <a:lnTo>
                    <a:pt x="917" y="118"/>
                  </a:lnTo>
                  <a:lnTo>
                    <a:pt x="945" y="126"/>
                  </a:lnTo>
                  <a:lnTo>
                    <a:pt x="990" y="128"/>
                  </a:lnTo>
                  <a:lnTo>
                    <a:pt x="1016" y="144"/>
                  </a:lnTo>
                  <a:lnTo>
                    <a:pt x="1046" y="177"/>
                  </a:lnTo>
                  <a:lnTo>
                    <a:pt x="1054" y="205"/>
                  </a:lnTo>
                  <a:lnTo>
                    <a:pt x="1054" y="232"/>
                  </a:lnTo>
                  <a:lnTo>
                    <a:pt x="1034" y="295"/>
                  </a:lnTo>
                  <a:lnTo>
                    <a:pt x="996" y="353"/>
                  </a:lnTo>
                  <a:lnTo>
                    <a:pt x="947" y="398"/>
                  </a:lnTo>
                  <a:lnTo>
                    <a:pt x="856" y="451"/>
                  </a:lnTo>
                  <a:lnTo>
                    <a:pt x="768" y="485"/>
                  </a:lnTo>
                  <a:lnTo>
                    <a:pt x="736" y="493"/>
                  </a:lnTo>
                  <a:lnTo>
                    <a:pt x="730" y="503"/>
                  </a:lnTo>
                  <a:lnTo>
                    <a:pt x="726" y="507"/>
                  </a:lnTo>
                  <a:lnTo>
                    <a:pt x="750" y="503"/>
                  </a:lnTo>
                  <a:lnTo>
                    <a:pt x="864" y="481"/>
                  </a:lnTo>
                  <a:lnTo>
                    <a:pt x="1000" y="473"/>
                  </a:lnTo>
                  <a:lnTo>
                    <a:pt x="1056" y="469"/>
                  </a:lnTo>
                  <a:lnTo>
                    <a:pt x="1113" y="479"/>
                  </a:lnTo>
                  <a:lnTo>
                    <a:pt x="1140" y="499"/>
                  </a:lnTo>
                  <a:lnTo>
                    <a:pt x="1158" y="526"/>
                  </a:lnTo>
                  <a:lnTo>
                    <a:pt x="1158" y="578"/>
                  </a:lnTo>
                  <a:lnTo>
                    <a:pt x="1154" y="593"/>
                  </a:lnTo>
                  <a:lnTo>
                    <a:pt x="1123" y="629"/>
                  </a:lnTo>
                  <a:lnTo>
                    <a:pt x="1111" y="666"/>
                  </a:lnTo>
                  <a:lnTo>
                    <a:pt x="1111" y="710"/>
                  </a:lnTo>
                  <a:lnTo>
                    <a:pt x="1107" y="714"/>
                  </a:lnTo>
                  <a:lnTo>
                    <a:pt x="1107" y="733"/>
                  </a:lnTo>
                  <a:lnTo>
                    <a:pt x="1093" y="759"/>
                  </a:lnTo>
                  <a:lnTo>
                    <a:pt x="1065" y="791"/>
                  </a:lnTo>
                  <a:lnTo>
                    <a:pt x="1026" y="810"/>
                  </a:lnTo>
                  <a:lnTo>
                    <a:pt x="965" y="822"/>
                  </a:lnTo>
                  <a:lnTo>
                    <a:pt x="906" y="810"/>
                  </a:lnTo>
                  <a:lnTo>
                    <a:pt x="841" y="783"/>
                  </a:lnTo>
                  <a:lnTo>
                    <a:pt x="758" y="729"/>
                  </a:lnTo>
                  <a:lnTo>
                    <a:pt x="687" y="639"/>
                  </a:lnTo>
                  <a:lnTo>
                    <a:pt x="675" y="617"/>
                  </a:lnTo>
                  <a:lnTo>
                    <a:pt x="667" y="615"/>
                  </a:lnTo>
                  <a:lnTo>
                    <a:pt x="665" y="615"/>
                  </a:lnTo>
                  <a:lnTo>
                    <a:pt x="661" y="619"/>
                  </a:lnTo>
                  <a:lnTo>
                    <a:pt x="669" y="641"/>
                  </a:lnTo>
                  <a:lnTo>
                    <a:pt x="720" y="710"/>
                  </a:lnTo>
                  <a:lnTo>
                    <a:pt x="762" y="767"/>
                  </a:lnTo>
                  <a:lnTo>
                    <a:pt x="801" y="873"/>
                  </a:lnTo>
                  <a:lnTo>
                    <a:pt x="807" y="917"/>
                  </a:lnTo>
                  <a:lnTo>
                    <a:pt x="793" y="974"/>
                  </a:lnTo>
                  <a:lnTo>
                    <a:pt x="774" y="1002"/>
                  </a:lnTo>
                  <a:lnTo>
                    <a:pt x="748" y="1019"/>
                  </a:lnTo>
                  <a:lnTo>
                    <a:pt x="689" y="1014"/>
                  </a:lnTo>
                  <a:lnTo>
                    <a:pt x="673" y="1017"/>
                  </a:lnTo>
                  <a:lnTo>
                    <a:pt x="606" y="1077"/>
                  </a:lnTo>
                  <a:lnTo>
                    <a:pt x="598" y="1077"/>
                  </a:lnTo>
                  <a:lnTo>
                    <a:pt x="596" y="1079"/>
                  </a:lnTo>
                  <a:lnTo>
                    <a:pt x="596" y="1085"/>
                  </a:lnTo>
                  <a:lnTo>
                    <a:pt x="574" y="1088"/>
                  </a:lnTo>
                  <a:lnTo>
                    <a:pt x="543" y="1085"/>
                  </a:lnTo>
                  <a:lnTo>
                    <a:pt x="517" y="1069"/>
                  </a:lnTo>
                  <a:lnTo>
                    <a:pt x="497" y="1041"/>
                  </a:lnTo>
                  <a:lnTo>
                    <a:pt x="482" y="1012"/>
                  </a:lnTo>
                  <a:lnTo>
                    <a:pt x="470" y="903"/>
                  </a:lnTo>
                  <a:lnTo>
                    <a:pt x="474" y="806"/>
                  </a:lnTo>
                  <a:lnTo>
                    <a:pt x="478" y="783"/>
                  </a:lnTo>
                  <a:lnTo>
                    <a:pt x="478" y="761"/>
                  </a:lnTo>
                  <a:lnTo>
                    <a:pt x="487" y="722"/>
                  </a:lnTo>
                  <a:lnTo>
                    <a:pt x="489" y="702"/>
                  </a:lnTo>
                  <a:lnTo>
                    <a:pt x="493" y="682"/>
                  </a:lnTo>
                  <a:lnTo>
                    <a:pt x="493" y="672"/>
                  </a:lnTo>
                  <a:lnTo>
                    <a:pt x="489" y="668"/>
                  </a:lnTo>
                  <a:lnTo>
                    <a:pt x="486" y="668"/>
                  </a:lnTo>
                  <a:lnTo>
                    <a:pt x="478" y="690"/>
                  </a:lnTo>
                  <a:lnTo>
                    <a:pt x="460" y="775"/>
                  </a:lnTo>
                  <a:lnTo>
                    <a:pt x="432" y="887"/>
                  </a:lnTo>
                  <a:lnTo>
                    <a:pt x="389" y="976"/>
                  </a:lnTo>
                  <a:lnTo>
                    <a:pt x="355" y="1015"/>
                  </a:lnTo>
                  <a:lnTo>
                    <a:pt x="343" y="1025"/>
                  </a:lnTo>
                  <a:lnTo>
                    <a:pt x="338" y="1029"/>
                  </a:lnTo>
                  <a:lnTo>
                    <a:pt x="304" y="1033"/>
                  </a:lnTo>
                  <a:lnTo>
                    <a:pt x="265" y="1027"/>
                  </a:lnTo>
                  <a:lnTo>
                    <a:pt x="251" y="1019"/>
                  </a:lnTo>
                  <a:lnTo>
                    <a:pt x="219" y="982"/>
                  </a:lnTo>
                  <a:lnTo>
                    <a:pt x="209" y="933"/>
                  </a:lnTo>
                  <a:lnTo>
                    <a:pt x="178" y="905"/>
                  </a:lnTo>
                  <a:lnTo>
                    <a:pt x="105" y="862"/>
                  </a:lnTo>
                  <a:lnTo>
                    <a:pt x="83" y="834"/>
                  </a:lnTo>
                  <a:lnTo>
                    <a:pt x="75" y="814"/>
                  </a:lnTo>
                  <a:lnTo>
                    <a:pt x="81" y="781"/>
                  </a:lnTo>
                  <a:lnTo>
                    <a:pt x="103" y="737"/>
                  </a:lnTo>
                  <a:lnTo>
                    <a:pt x="174" y="668"/>
                  </a:lnTo>
                  <a:lnTo>
                    <a:pt x="247" y="625"/>
                  </a:lnTo>
                  <a:lnTo>
                    <a:pt x="320" y="599"/>
                  </a:lnTo>
                  <a:lnTo>
                    <a:pt x="389" y="587"/>
                  </a:lnTo>
                  <a:lnTo>
                    <a:pt x="399" y="581"/>
                  </a:lnTo>
                  <a:lnTo>
                    <a:pt x="391" y="574"/>
                  </a:lnTo>
                  <a:lnTo>
                    <a:pt x="359" y="580"/>
                  </a:lnTo>
                  <a:lnTo>
                    <a:pt x="326" y="580"/>
                  </a:lnTo>
                  <a:lnTo>
                    <a:pt x="229" y="599"/>
                  </a:lnTo>
                  <a:lnTo>
                    <a:pt x="162" y="597"/>
                  </a:lnTo>
                  <a:lnTo>
                    <a:pt x="91" y="589"/>
                  </a:lnTo>
                  <a:lnTo>
                    <a:pt x="42" y="564"/>
                  </a:lnTo>
                  <a:lnTo>
                    <a:pt x="26" y="546"/>
                  </a:lnTo>
                  <a:lnTo>
                    <a:pt x="24" y="536"/>
                  </a:lnTo>
                  <a:lnTo>
                    <a:pt x="6" y="512"/>
                  </a:lnTo>
                  <a:lnTo>
                    <a:pt x="0" y="491"/>
                  </a:lnTo>
                  <a:lnTo>
                    <a:pt x="10" y="455"/>
                  </a:lnTo>
                  <a:lnTo>
                    <a:pt x="67" y="392"/>
                  </a:lnTo>
                  <a:lnTo>
                    <a:pt x="73" y="366"/>
                  </a:lnTo>
                  <a:lnTo>
                    <a:pt x="73" y="262"/>
                  </a:lnTo>
                  <a:lnTo>
                    <a:pt x="87" y="236"/>
                  </a:lnTo>
                  <a:lnTo>
                    <a:pt x="119" y="209"/>
                  </a:lnTo>
                  <a:lnTo>
                    <a:pt x="162" y="193"/>
                  </a:lnTo>
                  <a:lnTo>
                    <a:pt x="233" y="195"/>
                  </a:lnTo>
                  <a:lnTo>
                    <a:pt x="310" y="226"/>
                  </a:lnTo>
                  <a:lnTo>
                    <a:pt x="361" y="258"/>
                  </a:lnTo>
                  <a:lnTo>
                    <a:pt x="407" y="313"/>
                  </a:lnTo>
                  <a:lnTo>
                    <a:pt x="458" y="390"/>
                  </a:lnTo>
                  <a:lnTo>
                    <a:pt x="464" y="394"/>
                  </a:lnTo>
                  <a:lnTo>
                    <a:pt x="472" y="390"/>
                  </a:lnTo>
                  <a:lnTo>
                    <a:pt x="474" y="386"/>
                  </a:lnTo>
                  <a:lnTo>
                    <a:pt x="452" y="343"/>
                  </a:lnTo>
                  <a:lnTo>
                    <a:pt x="377" y="252"/>
                  </a:lnTo>
                  <a:lnTo>
                    <a:pt x="349" y="232"/>
                  </a:lnTo>
                  <a:lnTo>
                    <a:pt x="328" y="199"/>
                  </a:lnTo>
                  <a:lnTo>
                    <a:pt x="314" y="159"/>
                  </a:lnTo>
                  <a:lnTo>
                    <a:pt x="314" y="124"/>
                  </a:lnTo>
                  <a:lnTo>
                    <a:pt x="328" y="92"/>
                  </a:lnTo>
                  <a:lnTo>
                    <a:pt x="365" y="63"/>
                  </a:lnTo>
                  <a:lnTo>
                    <a:pt x="389" y="59"/>
                  </a:lnTo>
                  <a:lnTo>
                    <a:pt x="466" y="65"/>
                  </a:lnTo>
                  <a:lnTo>
                    <a:pt x="503" y="47"/>
                  </a:lnTo>
                  <a:lnTo>
                    <a:pt x="537" y="7"/>
                  </a:lnTo>
                  <a:lnTo>
                    <a:pt x="551" y="0"/>
                  </a:lnTo>
                  <a:lnTo>
                    <a:pt x="608" y="5"/>
                  </a:lnTo>
                  <a:lnTo>
                    <a:pt x="647" y="33"/>
                  </a:ln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37" name="Freeform 61"/>
            <p:cNvSpPr>
              <a:spLocks/>
            </p:cNvSpPr>
            <p:nvPr/>
          </p:nvSpPr>
          <p:spPr bwMode="auto">
            <a:xfrm>
              <a:off x="2092" y="1567"/>
              <a:ext cx="61" cy="250"/>
            </a:xfrm>
            <a:custGeom>
              <a:avLst/>
              <a:gdLst/>
              <a:ahLst/>
              <a:cxnLst>
                <a:cxn ang="0">
                  <a:pos x="13" y="148"/>
                </a:cxn>
                <a:cxn ang="0">
                  <a:pos x="17" y="353"/>
                </a:cxn>
                <a:cxn ang="0">
                  <a:pos x="13" y="357"/>
                </a:cxn>
                <a:cxn ang="0">
                  <a:pos x="13" y="361"/>
                </a:cxn>
                <a:cxn ang="0">
                  <a:pos x="9" y="361"/>
                </a:cxn>
                <a:cxn ang="0">
                  <a:pos x="0" y="353"/>
                </a:cxn>
                <a:cxn ang="0">
                  <a:pos x="5" y="130"/>
                </a:cxn>
                <a:cxn ang="0">
                  <a:pos x="13" y="87"/>
                </a:cxn>
                <a:cxn ang="0">
                  <a:pos x="43" y="40"/>
                </a:cxn>
                <a:cxn ang="0">
                  <a:pos x="88" y="4"/>
                </a:cxn>
                <a:cxn ang="0">
                  <a:pos x="96" y="0"/>
                </a:cxn>
                <a:cxn ang="0">
                  <a:pos x="35" y="65"/>
                </a:cxn>
                <a:cxn ang="0">
                  <a:pos x="13" y="148"/>
                </a:cxn>
              </a:cxnLst>
              <a:rect l="0" t="0" r="r" b="b"/>
              <a:pathLst>
                <a:path w="96" h="361">
                  <a:moveTo>
                    <a:pt x="13" y="148"/>
                  </a:moveTo>
                  <a:lnTo>
                    <a:pt x="17" y="353"/>
                  </a:lnTo>
                  <a:lnTo>
                    <a:pt x="13" y="357"/>
                  </a:lnTo>
                  <a:lnTo>
                    <a:pt x="13" y="361"/>
                  </a:lnTo>
                  <a:lnTo>
                    <a:pt x="9" y="361"/>
                  </a:lnTo>
                  <a:lnTo>
                    <a:pt x="0" y="353"/>
                  </a:lnTo>
                  <a:lnTo>
                    <a:pt x="5" y="130"/>
                  </a:lnTo>
                  <a:lnTo>
                    <a:pt x="13" y="87"/>
                  </a:lnTo>
                  <a:lnTo>
                    <a:pt x="43" y="40"/>
                  </a:lnTo>
                  <a:lnTo>
                    <a:pt x="88" y="4"/>
                  </a:lnTo>
                  <a:lnTo>
                    <a:pt x="96" y="0"/>
                  </a:lnTo>
                  <a:lnTo>
                    <a:pt x="35" y="65"/>
                  </a:lnTo>
                  <a:lnTo>
                    <a:pt x="13" y="14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38" name="Freeform 62"/>
            <p:cNvSpPr>
              <a:spLocks/>
            </p:cNvSpPr>
            <p:nvPr/>
          </p:nvSpPr>
          <p:spPr bwMode="auto">
            <a:xfrm>
              <a:off x="1976" y="1570"/>
              <a:ext cx="75" cy="249"/>
            </a:xfrm>
            <a:custGeom>
              <a:avLst/>
              <a:gdLst/>
              <a:ahLst/>
              <a:cxnLst>
                <a:cxn ang="0">
                  <a:pos x="40" y="213"/>
                </a:cxn>
                <a:cxn ang="0">
                  <a:pos x="122" y="357"/>
                </a:cxn>
                <a:cxn ang="0">
                  <a:pos x="122" y="361"/>
                </a:cxn>
                <a:cxn ang="0">
                  <a:pos x="105" y="357"/>
                </a:cxn>
                <a:cxn ang="0">
                  <a:pos x="18" y="192"/>
                </a:cxn>
                <a:cxn ang="0">
                  <a:pos x="0" y="69"/>
                </a:cxn>
                <a:cxn ang="0">
                  <a:pos x="10" y="14"/>
                </a:cxn>
                <a:cxn ang="0">
                  <a:pos x="14" y="0"/>
                </a:cxn>
                <a:cxn ang="0">
                  <a:pos x="18" y="148"/>
                </a:cxn>
                <a:cxn ang="0">
                  <a:pos x="40" y="213"/>
                </a:cxn>
              </a:cxnLst>
              <a:rect l="0" t="0" r="r" b="b"/>
              <a:pathLst>
                <a:path w="122" h="361">
                  <a:moveTo>
                    <a:pt x="40" y="213"/>
                  </a:moveTo>
                  <a:lnTo>
                    <a:pt x="122" y="357"/>
                  </a:lnTo>
                  <a:lnTo>
                    <a:pt x="122" y="361"/>
                  </a:lnTo>
                  <a:lnTo>
                    <a:pt x="105" y="357"/>
                  </a:lnTo>
                  <a:lnTo>
                    <a:pt x="18" y="192"/>
                  </a:lnTo>
                  <a:lnTo>
                    <a:pt x="0" y="69"/>
                  </a:lnTo>
                  <a:lnTo>
                    <a:pt x="10" y="14"/>
                  </a:lnTo>
                  <a:lnTo>
                    <a:pt x="14" y="0"/>
                  </a:lnTo>
                  <a:lnTo>
                    <a:pt x="18" y="148"/>
                  </a:lnTo>
                  <a:lnTo>
                    <a:pt x="40" y="213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39" name="Freeform 63"/>
            <p:cNvSpPr>
              <a:spLocks/>
            </p:cNvSpPr>
            <p:nvPr/>
          </p:nvSpPr>
          <p:spPr bwMode="auto">
            <a:xfrm>
              <a:off x="2249" y="1657"/>
              <a:ext cx="207" cy="241"/>
            </a:xfrm>
            <a:custGeom>
              <a:avLst/>
              <a:gdLst/>
              <a:ahLst/>
              <a:cxnLst>
                <a:cxn ang="0">
                  <a:pos x="337" y="18"/>
                </a:cxn>
                <a:cxn ang="0">
                  <a:pos x="213" y="83"/>
                </a:cxn>
                <a:cxn ang="0">
                  <a:pos x="77" y="213"/>
                </a:cxn>
                <a:cxn ang="0">
                  <a:pos x="12" y="322"/>
                </a:cxn>
                <a:cxn ang="0">
                  <a:pos x="8" y="336"/>
                </a:cxn>
                <a:cxn ang="0">
                  <a:pos x="8" y="350"/>
                </a:cxn>
                <a:cxn ang="0">
                  <a:pos x="0" y="350"/>
                </a:cxn>
                <a:cxn ang="0">
                  <a:pos x="12" y="296"/>
                </a:cxn>
                <a:cxn ang="0">
                  <a:pos x="81" y="196"/>
                </a:cxn>
                <a:cxn ang="0">
                  <a:pos x="193" y="87"/>
                </a:cxn>
                <a:cxn ang="0">
                  <a:pos x="323" y="10"/>
                </a:cxn>
                <a:cxn ang="0">
                  <a:pos x="329" y="0"/>
                </a:cxn>
                <a:cxn ang="0">
                  <a:pos x="337" y="0"/>
                </a:cxn>
                <a:cxn ang="0">
                  <a:pos x="337" y="18"/>
                </a:cxn>
              </a:cxnLst>
              <a:rect l="0" t="0" r="r" b="b"/>
              <a:pathLst>
                <a:path w="337" h="350">
                  <a:moveTo>
                    <a:pt x="337" y="18"/>
                  </a:moveTo>
                  <a:lnTo>
                    <a:pt x="213" y="83"/>
                  </a:lnTo>
                  <a:lnTo>
                    <a:pt x="77" y="213"/>
                  </a:lnTo>
                  <a:lnTo>
                    <a:pt x="12" y="322"/>
                  </a:lnTo>
                  <a:lnTo>
                    <a:pt x="8" y="336"/>
                  </a:lnTo>
                  <a:lnTo>
                    <a:pt x="8" y="350"/>
                  </a:lnTo>
                  <a:lnTo>
                    <a:pt x="0" y="350"/>
                  </a:lnTo>
                  <a:lnTo>
                    <a:pt x="12" y="296"/>
                  </a:lnTo>
                  <a:lnTo>
                    <a:pt x="81" y="196"/>
                  </a:lnTo>
                  <a:lnTo>
                    <a:pt x="193" y="87"/>
                  </a:lnTo>
                  <a:lnTo>
                    <a:pt x="323" y="10"/>
                  </a:lnTo>
                  <a:lnTo>
                    <a:pt x="329" y="0"/>
                  </a:lnTo>
                  <a:lnTo>
                    <a:pt x="337" y="0"/>
                  </a:lnTo>
                  <a:lnTo>
                    <a:pt x="337" y="1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40" name="Freeform 64"/>
            <p:cNvSpPr>
              <a:spLocks/>
            </p:cNvSpPr>
            <p:nvPr/>
          </p:nvSpPr>
          <p:spPr bwMode="auto">
            <a:xfrm>
              <a:off x="2285" y="1757"/>
              <a:ext cx="207" cy="162"/>
            </a:xfrm>
            <a:custGeom>
              <a:avLst/>
              <a:gdLst/>
              <a:ahLst/>
              <a:cxnLst>
                <a:cxn ang="0">
                  <a:pos x="335" y="8"/>
                </a:cxn>
                <a:cxn ang="0">
                  <a:pos x="213" y="52"/>
                </a:cxn>
                <a:cxn ang="0">
                  <a:pos x="71" y="160"/>
                </a:cxn>
                <a:cxn ang="0">
                  <a:pos x="18" y="221"/>
                </a:cxn>
                <a:cxn ang="0">
                  <a:pos x="18" y="231"/>
                </a:cxn>
                <a:cxn ang="0">
                  <a:pos x="14" y="235"/>
                </a:cxn>
                <a:cxn ang="0">
                  <a:pos x="4" y="235"/>
                </a:cxn>
                <a:cxn ang="0">
                  <a:pos x="0" y="231"/>
                </a:cxn>
                <a:cxn ang="0">
                  <a:pos x="14" y="200"/>
                </a:cxn>
                <a:cxn ang="0">
                  <a:pos x="184" y="62"/>
                </a:cxn>
                <a:cxn ang="0">
                  <a:pos x="322" y="0"/>
                </a:cxn>
                <a:cxn ang="0">
                  <a:pos x="335" y="0"/>
                </a:cxn>
                <a:cxn ang="0">
                  <a:pos x="335" y="8"/>
                </a:cxn>
              </a:cxnLst>
              <a:rect l="0" t="0" r="r" b="b"/>
              <a:pathLst>
                <a:path w="335" h="235">
                  <a:moveTo>
                    <a:pt x="335" y="8"/>
                  </a:moveTo>
                  <a:lnTo>
                    <a:pt x="213" y="52"/>
                  </a:lnTo>
                  <a:lnTo>
                    <a:pt x="71" y="160"/>
                  </a:lnTo>
                  <a:lnTo>
                    <a:pt x="18" y="221"/>
                  </a:lnTo>
                  <a:lnTo>
                    <a:pt x="18" y="231"/>
                  </a:lnTo>
                  <a:lnTo>
                    <a:pt x="14" y="235"/>
                  </a:lnTo>
                  <a:lnTo>
                    <a:pt x="4" y="235"/>
                  </a:lnTo>
                  <a:lnTo>
                    <a:pt x="0" y="231"/>
                  </a:lnTo>
                  <a:lnTo>
                    <a:pt x="14" y="200"/>
                  </a:lnTo>
                  <a:lnTo>
                    <a:pt x="184" y="62"/>
                  </a:lnTo>
                  <a:lnTo>
                    <a:pt x="322" y="0"/>
                  </a:lnTo>
                  <a:lnTo>
                    <a:pt x="335" y="0"/>
                  </a:lnTo>
                  <a:lnTo>
                    <a:pt x="335" y="8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41" name="Freeform 65"/>
            <p:cNvSpPr>
              <a:spLocks/>
            </p:cNvSpPr>
            <p:nvPr/>
          </p:nvSpPr>
          <p:spPr bwMode="auto">
            <a:xfrm>
              <a:off x="1684" y="1868"/>
              <a:ext cx="273" cy="97"/>
            </a:xfrm>
            <a:custGeom>
              <a:avLst/>
              <a:gdLst/>
              <a:ahLst/>
              <a:cxnLst>
                <a:cxn ang="0">
                  <a:pos x="396" y="83"/>
                </a:cxn>
                <a:cxn ang="0">
                  <a:pos x="422" y="107"/>
                </a:cxn>
                <a:cxn ang="0">
                  <a:pos x="444" y="132"/>
                </a:cxn>
                <a:cxn ang="0">
                  <a:pos x="444" y="140"/>
                </a:cxn>
                <a:cxn ang="0">
                  <a:pos x="353" y="75"/>
                </a:cxn>
                <a:cxn ang="0">
                  <a:pos x="205" y="26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25" y="0"/>
                </a:cxn>
                <a:cxn ang="0">
                  <a:pos x="266" y="32"/>
                </a:cxn>
                <a:cxn ang="0">
                  <a:pos x="396" y="83"/>
                </a:cxn>
              </a:cxnLst>
              <a:rect l="0" t="0" r="r" b="b"/>
              <a:pathLst>
                <a:path w="444" h="140">
                  <a:moveTo>
                    <a:pt x="396" y="83"/>
                  </a:moveTo>
                  <a:lnTo>
                    <a:pt x="422" y="107"/>
                  </a:lnTo>
                  <a:lnTo>
                    <a:pt x="444" y="132"/>
                  </a:lnTo>
                  <a:lnTo>
                    <a:pt x="444" y="140"/>
                  </a:lnTo>
                  <a:lnTo>
                    <a:pt x="353" y="75"/>
                  </a:lnTo>
                  <a:lnTo>
                    <a:pt x="205" y="26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25" y="0"/>
                  </a:lnTo>
                  <a:lnTo>
                    <a:pt x="266" y="32"/>
                  </a:lnTo>
                  <a:lnTo>
                    <a:pt x="396" y="83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42" name="Freeform 66"/>
            <p:cNvSpPr>
              <a:spLocks/>
            </p:cNvSpPr>
            <p:nvPr/>
          </p:nvSpPr>
          <p:spPr bwMode="auto">
            <a:xfrm>
              <a:off x="1973" y="1879"/>
              <a:ext cx="312" cy="338"/>
            </a:xfrm>
            <a:custGeom>
              <a:avLst/>
              <a:gdLst/>
              <a:ahLst/>
              <a:cxnLst>
                <a:cxn ang="0">
                  <a:pos x="184" y="22"/>
                </a:cxn>
                <a:cxn ang="0">
                  <a:pos x="196" y="35"/>
                </a:cxn>
                <a:cxn ang="0">
                  <a:pos x="278" y="8"/>
                </a:cxn>
                <a:cxn ang="0">
                  <a:pos x="284" y="35"/>
                </a:cxn>
                <a:cxn ang="0">
                  <a:pos x="300" y="53"/>
                </a:cxn>
                <a:cxn ang="0">
                  <a:pos x="345" y="43"/>
                </a:cxn>
                <a:cxn ang="0">
                  <a:pos x="361" y="43"/>
                </a:cxn>
                <a:cxn ang="0">
                  <a:pos x="383" y="75"/>
                </a:cxn>
                <a:cxn ang="0">
                  <a:pos x="409" y="91"/>
                </a:cxn>
                <a:cxn ang="0">
                  <a:pos x="440" y="91"/>
                </a:cxn>
                <a:cxn ang="0">
                  <a:pos x="430" y="170"/>
                </a:cxn>
                <a:cxn ang="0">
                  <a:pos x="452" y="183"/>
                </a:cxn>
                <a:cxn ang="0">
                  <a:pos x="491" y="191"/>
                </a:cxn>
                <a:cxn ang="0">
                  <a:pos x="509" y="213"/>
                </a:cxn>
                <a:cxn ang="0">
                  <a:pos x="487" y="266"/>
                </a:cxn>
                <a:cxn ang="0">
                  <a:pos x="487" y="314"/>
                </a:cxn>
                <a:cxn ang="0">
                  <a:pos x="505" y="335"/>
                </a:cxn>
                <a:cxn ang="0">
                  <a:pos x="505" y="357"/>
                </a:cxn>
                <a:cxn ang="0">
                  <a:pos x="487" y="385"/>
                </a:cxn>
                <a:cxn ang="0">
                  <a:pos x="466" y="387"/>
                </a:cxn>
                <a:cxn ang="0">
                  <a:pos x="422" y="387"/>
                </a:cxn>
                <a:cxn ang="0">
                  <a:pos x="383" y="432"/>
                </a:cxn>
                <a:cxn ang="0">
                  <a:pos x="375" y="440"/>
                </a:cxn>
                <a:cxn ang="0">
                  <a:pos x="361" y="440"/>
                </a:cxn>
                <a:cxn ang="0">
                  <a:pos x="353" y="418"/>
                </a:cxn>
                <a:cxn ang="0">
                  <a:pos x="347" y="414"/>
                </a:cxn>
                <a:cxn ang="0">
                  <a:pos x="263" y="479"/>
                </a:cxn>
                <a:cxn ang="0">
                  <a:pos x="227" y="479"/>
                </a:cxn>
                <a:cxn ang="0">
                  <a:pos x="209" y="466"/>
                </a:cxn>
                <a:cxn ang="0">
                  <a:pos x="144" y="479"/>
                </a:cxn>
                <a:cxn ang="0">
                  <a:pos x="109" y="487"/>
                </a:cxn>
                <a:cxn ang="0">
                  <a:pos x="93" y="487"/>
                </a:cxn>
                <a:cxn ang="0">
                  <a:pos x="83" y="462"/>
                </a:cxn>
                <a:cxn ang="0">
                  <a:pos x="32" y="404"/>
                </a:cxn>
                <a:cxn ang="0">
                  <a:pos x="40" y="365"/>
                </a:cxn>
                <a:cxn ang="0">
                  <a:pos x="50" y="357"/>
                </a:cxn>
                <a:cxn ang="0">
                  <a:pos x="22" y="335"/>
                </a:cxn>
                <a:cxn ang="0">
                  <a:pos x="10" y="331"/>
                </a:cxn>
                <a:cxn ang="0">
                  <a:pos x="10" y="282"/>
                </a:cxn>
                <a:cxn ang="0">
                  <a:pos x="32" y="249"/>
                </a:cxn>
                <a:cxn ang="0">
                  <a:pos x="0" y="201"/>
                </a:cxn>
                <a:cxn ang="0">
                  <a:pos x="4" y="170"/>
                </a:cxn>
                <a:cxn ang="0">
                  <a:pos x="32" y="144"/>
                </a:cxn>
                <a:cxn ang="0">
                  <a:pos x="52" y="140"/>
                </a:cxn>
                <a:cxn ang="0">
                  <a:pos x="75" y="110"/>
                </a:cxn>
                <a:cxn ang="0">
                  <a:pos x="79" y="89"/>
                </a:cxn>
                <a:cxn ang="0">
                  <a:pos x="97" y="69"/>
                </a:cxn>
                <a:cxn ang="0">
                  <a:pos x="101" y="75"/>
                </a:cxn>
                <a:cxn ang="0">
                  <a:pos x="123" y="61"/>
                </a:cxn>
                <a:cxn ang="0">
                  <a:pos x="176" y="0"/>
                </a:cxn>
                <a:cxn ang="0">
                  <a:pos x="184" y="0"/>
                </a:cxn>
                <a:cxn ang="0">
                  <a:pos x="184" y="22"/>
                </a:cxn>
              </a:cxnLst>
              <a:rect l="0" t="0" r="r" b="b"/>
              <a:pathLst>
                <a:path w="509" h="487">
                  <a:moveTo>
                    <a:pt x="184" y="22"/>
                  </a:moveTo>
                  <a:lnTo>
                    <a:pt x="196" y="35"/>
                  </a:lnTo>
                  <a:lnTo>
                    <a:pt x="278" y="8"/>
                  </a:lnTo>
                  <a:lnTo>
                    <a:pt x="284" y="35"/>
                  </a:lnTo>
                  <a:lnTo>
                    <a:pt x="300" y="53"/>
                  </a:lnTo>
                  <a:lnTo>
                    <a:pt x="345" y="43"/>
                  </a:lnTo>
                  <a:lnTo>
                    <a:pt x="361" y="43"/>
                  </a:lnTo>
                  <a:lnTo>
                    <a:pt x="383" y="75"/>
                  </a:lnTo>
                  <a:lnTo>
                    <a:pt x="409" y="91"/>
                  </a:lnTo>
                  <a:lnTo>
                    <a:pt x="440" y="91"/>
                  </a:lnTo>
                  <a:lnTo>
                    <a:pt x="430" y="170"/>
                  </a:lnTo>
                  <a:lnTo>
                    <a:pt x="452" y="183"/>
                  </a:lnTo>
                  <a:lnTo>
                    <a:pt x="491" y="191"/>
                  </a:lnTo>
                  <a:lnTo>
                    <a:pt x="509" y="213"/>
                  </a:lnTo>
                  <a:lnTo>
                    <a:pt x="487" y="266"/>
                  </a:lnTo>
                  <a:lnTo>
                    <a:pt x="487" y="314"/>
                  </a:lnTo>
                  <a:lnTo>
                    <a:pt x="505" y="335"/>
                  </a:lnTo>
                  <a:lnTo>
                    <a:pt x="505" y="357"/>
                  </a:lnTo>
                  <a:lnTo>
                    <a:pt x="487" y="385"/>
                  </a:lnTo>
                  <a:lnTo>
                    <a:pt x="466" y="387"/>
                  </a:lnTo>
                  <a:lnTo>
                    <a:pt x="422" y="387"/>
                  </a:lnTo>
                  <a:lnTo>
                    <a:pt x="383" y="432"/>
                  </a:lnTo>
                  <a:lnTo>
                    <a:pt x="375" y="440"/>
                  </a:lnTo>
                  <a:lnTo>
                    <a:pt x="361" y="440"/>
                  </a:lnTo>
                  <a:lnTo>
                    <a:pt x="353" y="418"/>
                  </a:lnTo>
                  <a:lnTo>
                    <a:pt x="347" y="414"/>
                  </a:lnTo>
                  <a:lnTo>
                    <a:pt x="263" y="479"/>
                  </a:lnTo>
                  <a:lnTo>
                    <a:pt x="227" y="479"/>
                  </a:lnTo>
                  <a:lnTo>
                    <a:pt x="209" y="466"/>
                  </a:lnTo>
                  <a:lnTo>
                    <a:pt x="144" y="479"/>
                  </a:lnTo>
                  <a:lnTo>
                    <a:pt x="109" y="487"/>
                  </a:lnTo>
                  <a:lnTo>
                    <a:pt x="93" y="487"/>
                  </a:lnTo>
                  <a:lnTo>
                    <a:pt x="83" y="462"/>
                  </a:lnTo>
                  <a:lnTo>
                    <a:pt x="32" y="404"/>
                  </a:lnTo>
                  <a:lnTo>
                    <a:pt x="40" y="365"/>
                  </a:lnTo>
                  <a:lnTo>
                    <a:pt x="50" y="357"/>
                  </a:lnTo>
                  <a:lnTo>
                    <a:pt x="22" y="335"/>
                  </a:lnTo>
                  <a:lnTo>
                    <a:pt x="10" y="331"/>
                  </a:lnTo>
                  <a:lnTo>
                    <a:pt x="10" y="282"/>
                  </a:lnTo>
                  <a:lnTo>
                    <a:pt x="32" y="249"/>
                  </a:lnTo>
                  <a:lnTo>
                    <a:pt x="0" y="201"/>
                  </a:lnTo>
                  <a:lnTo>
                    <a:pt x="4" y="170"/>
                  </a:lnTo>
                  <a:lnTo>
                    <a:pt x="32" y="144"/>
                  </a:lnTo>
                  <a:lnTo>
                    <a:pt x="52" y="140"/>
                  </a:lnTo>
                  <a:lnTo>
                    <a:pt x="75" y="110"/>
                  </a:lnTo>
                  <a:lnTo>
                    <a:pt x="79" y="89"/>
                  </a:lnTo>
                  <a:lnTo>
                    <a:pt x="97" y="69"/>
                  </a:lnTo>
                  <a:lnTo>
                    <a:pt x="101" y="75"/>
                  </a:lnTo>
                  <a:lnTo>
                    <a:pt x="123" y="61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84" y="22"/>
                  </a:lnTo>
                  <a:close/>
                </a:path>
              </a:pathLst>
            </a:custGeom>
            <a:solidFill>
              <a:srgbClr val="E49E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43" name="Freeform 67"/>
            <p:cNvSpPr>
              <a:spLocks/>
            </p:cNvSpPr>
            <p:nvPr/>
          </p:nvSpPr>
          <p:spPr bwMode="auto">
            <a:xfrm>
              <a:off x="2024" y="1941"/>
              <a:ext cx="170" cy="99"/>
            </a:xfrm>
            <a:custGeom>
              <a:avLst/>
              <a:gdLst/>
              <a:ahLst/>
              <a:cxnLst>
                <a:cxn ang="0">
                  <a:pos x="166" y="37"/>
                </a:cxn>
                <a:cxn ang="0">
                  <a:pos x="184" y="12"/>
                </a:cxn>
                <a:cxn ang="0">
                  <a:pos x="184" y="8"/>
                </a:cxn>
                <a:cxn ang="0">
                  <a:pos x="195" y="8"/>
                </a:cxn>
                <a:cxn ang="0">
                  <a:pos x="201" y="41"/>
                </a:cxn>
                <a:cxn ang="0">
                  <a:pos x="253" y="33"/>
                </a:cxn>
                <a:cxn ang="0">
                  <a:pos x="257" y="47"/>
                </a:cxn>
                <a:cxn ang="0">
                  <a:pos x="239" y="63"/>
                </a:cxn>
                <a:cxn ang="0">
                  <a:pos x="278" y="77"/>
                </a:cxn>
                <a:cxn ang="0">
                  <a:pos x="239" y="85"/>
                </a:cxn>
                <a:cxn ang="0">
                  <a:pos x="227" y="81"/>
                </a:cxn>
                <a:cxn ang="0">
                  <a:pos x="223" y="81"/>
                </a:cxn>
                <a:cxn ang="0">
                  <a:pos x="217" y="55"/>
                </a:cxn>
                <a:cxn ang="0">
                  <a:pos x="184" y="55"/>
                </a:cxn>
                <a:cxn ang="0">
                  <a:pos x="174" y="47"/>
                </a:cxn>
                <a:cxn ang="0">
                  <a:pos x="148" y="63"/>
                </a:cxn>
                <a:cxn ang="0">
                  <a:pos x="134" y="63"/>
                </a:cxn>
                <a:cxn ang="0">
                  <a:pos x="126" y="51"/>
                </a:cxn>
                <a:cxn ang="0">
                  <a:pos x="118" y="41"/>
                </a:cxn>
                <a:cxn ang="0">
                  <a:pos x="83" y="73"/>
                </a:cxn>
                <a:cxn ang="0">
                  <a:pos x="57" y="59"/>
                </a:cxn>
                <a:cxn ang="0">
                  <a:pos x="49" y="51"/>
                </a:cxn>
                <a:cxn ang="0">
                  <a:pos x="36" y="106"/>
                </a:cxn>
                <a:cxn ang="0">
                  <a:pos x="36" y="124"/>
                </a:cxn>
                <a:cxn ang="0">
                  <a:pos x="40" y="130"/>
                </a:cxn>
                <a:cxn ang="0">
                  <a:pos x="40" y="138"/>
                </a:cxn>
                <a:cxn ang="0">
                  <a:pos x="26" y="142"/>
                </a:cxn>
                <a:cxn ang="0">
                  <a:pos x="0" y="81"/>
                </a:cxn>
                <a:cxn ang="0">
                  <a:pos x="0" y="77"/>
                </a:cxn>
                <a:cxn ang="0">
                  <a:pos x="10" y="69"/>
                </a:cxn>
                <a:cxn ang="0">
                  <a:pos x="26" y="77"/>
                </a:cxn>
                <a:cxn ang="0">
                  <a:pos x="36" y="55"/>
                </a:cxn>
                <a:cxn ang="0">
                  <a:pos x="32" y="25"/>
                </a:cxn>
                <a:cxn ang="0">
                  <a:pos x="49" y="25"/>
                </a:cxn>
                <a:cxn ang="0">
                  <a:pos x="79" y="55"/>
                </a:cxn>
                <a:cxn ang="0">
                  <a:pos x="97" y="47"/>
                </a:cxn>
                <a:cxn ang="0">
                  <a:pos x="109" y="25"/>
                </a:cxn>
                <a:cxn ang="0">
                  <a:pos x="109" y="2"/>
                </a:cxn>
                <a:cxn ang="0">
                  <a:pos x="118" y="0"/>
                </a:cxn>
                <a:cxn ang="0">
                  <a:pos x="148" y="47"/>
                </a:cxn>
                <a:cxn ang="0">
                  <a:pos x="166" y="37"/>
                </a:cxn>
              </a:cxnLst>
              <a:rect l="0" t="0" r="r" b="b"/>
              <a:pathLst>
                <a:path w="278" h="142">
                  <a:moveTo>
                    <a:pt x="166" y="37"/>
                  </a:moveTo>
                  <a:lnTo>
                    <a:pt x="184" y="12"/>
                  </a:lnTo>
                  <a:lnTo>
                    <a:pt x="184" y="8"/>
                  </a:lnTo>
                  <a:lnTo>
                    <a:pt x="195" y="8"/>
                  </a:lnTo>
                  <a:lnTo>
                    <a:pt x="201" y="41"/>
                  </a:lnTo>
                  <a:lnTo>
                    <a:pt x="253" y="33"/>
                  </a:lnTo>
                  <a:lnTo>
                    <a:pt x="257" y="47"/>
                  </a:lnTo>
                  <a:lnTo>
                    <a:pt x="239" y="63"/>
                  </a:lnTo>
                  <a:lnTo>
                    <a:pt x="278" y="77"/>
                  </a:lnTo>
                  <a:lnTo>
                    <a:pt x="239" y="85"/>
                  </a:lnTo>
                  <a:lnTo>
                    <a:pt x="227" y="81"/>
                  </a:lnTo>
                  <a:lnTo>
                    <a:pt x="223" y="81"/>
                  </a:lnTo>
                  <a:lnTo>
                    <a:pt x="217" y="55"/>
                  </a:lnTo>
                  <a:lnTo>
                    <a:pt x="184" y="55"/>
                  </a:lnTo>
                  <a:lnTo>
                    <a:pt x="174" y="47"/>
                  </a:lnTo>
                  <a:lnTo>
                    <a:pt x="148" y="63"/>
                  </a:lnTo>
                  <a:lnTo>
                    <a:pt x="134" y="63"/>
                  </a:lnTo>
                  <a:lnTo>
                    <a:pt x="126" y="51"/>
                  </a:lnTo>
                  <a:lnTo>
                    <a:pt x="118" y="41"/>
                  </a:lnTo>
                  <a:lnTo>
                    <a:pt x="83" y="73"/>
                  </a:lnTo>
                  <a:lnTo>
                    <a:pt x="57" y="59"/>
                  </a:lnTo>
                  <a:lnTo>
                    <a:pt x="49" y="51"/>
                  </a:lnTo>
                  <a:lnTo>
                    <a:pt x="36" y="106"/>
                  </a:lnTo>
                  <a:lnTo>
                    <a:pt x="36" y="124"/>
                  </a:lnTo>
                  <a:lnTo>
                    <a:pt x="40" y="130"/>
                  </a:lnTo>
                  <a:lnTo>
                    <a:pt x="40" y="138"/>
                  </a:lnTo>
                  <a:lnTo>
                    <a:pt x="26" y="142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10" y="69"/>
                  </a:lnTo>
                  <a:lnTo>
                    <a:pt x="26" y="77"/>
                  </a:lnTo>
                  <a:lnTo>
                    <a:pt x="36" y="55"/>
                  </a:lnTo>
                  <a:lnTo>
                    <a:pt x="32" y="25"/>
                  </a:lnTo>
                  <a:lnTo>
                    <a:pt x="49" y="25"/>
                  </a:lnTo>
                  <a:lnTo>
                    <a:pt x="79" y="55"/>
                  </a:lnTo>
                  <a:lnTo>
                    <a:pt x="97" y="47"/>
                  </a:lnTo>
                  <a:lnTo>
                    <a:pt x="109" y="25"/>
                  </a:lnTo>
                  <a:lnTo>
                    <a:pt x="109" y="2"/>
                  </a:lnTo>
                  <a:lnTo>
                    <a:pt x="118" y="0"/>
                  </a:lnTo>
                  <a:lnTo>
                    <a:pt x="148" y="47"/>
                  </a:lnTo>
                  <a:lnTo>
                    <a:pt x="166" y="3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44" name="Freeform 68"/>
            <p:cNvSpPr>
              <a:spLocks/>
            </p:cNvSpPr>
            <p:nvPr/>
          </p:nvSpPr>
          <p:spPr bwMode="auto">
            <a:xfrm>
              <a:off x="1677" y="1999"/>
              <a:ext cx="251" cy="28"/>
            </a:xfrm>
            <a:custGeom>
              <a:avLst/>
              <a:gdLst/>
              <a:ahLst/>
              <a:cxnLst>
                <a:cxn ang="0">
                  <a:pos x="402" y="17"/>
                </a:cxn>
                <a:cxn ang="0">
                  <a:pos x="408" y="21"/>
                </a:cxn>
                <a:cxn ang="0">
                  <a:pos x="400" y="31"/>
                </a:cxn>
                <a:cxn ang="0">
                  <a:pos x="290" y="9"/>
                </a:cxn>
                <a:cxn ang="0">
                  <a:pos x="22" y="31"/>
                </a:cxn>
                <a:cxn ang="0">
                  <a:pos x="8" y="39"/>
                </a:cxn>
                <a:cxn ang="0">
                  <a:pos x="0" y="39"/>
                </a:cxn>
                <a:cxn ang="0">
                  <a:pos x="30" y="21"/>
                </a:cxn>
                <a:cxn ang="0">
                  <a:pos x="229" y="0"/>
                </a:cxn>
                <a:cxn ang="0">
                  <a:pos x="365" y="6"/>
                </a:cxn>
                <a:cxn ang="0">
                  <a:pos x="402" y="17"/>
                </a:cxn>
              </a:cxnLst>
              <a:rect l="0" t="0" r="r" b="b"/>
              <a:pathLst>
                <a:path w="408" h="39">
                  <a:moveTo>
                    <a:pt x="402" y="17"/>
                  </a:moveTo>
                  <a:lnTo>
                    <a:pt x="408" y="21"/>
                  </a:lnTo>
                  <a:lnTo>
                    <a:pt x="400" y="31"/>
                  </a:lnTo>
                  <a:lnTo>
                    <a:pt x="290" y="9"/>
                  </a:lnTo>
                  <a:lnTo>
                    <a:pt x="22" y="31"/>
                  </a:lnTo>
                  <a:lnTo>
                    <a:pt x="8" y="39"/>
                  </a:lnTo>
                  <a:lnTo>
                    <a:pt x="0" y="39"/>
                  </a:lnTo>
                  <a:lnTo>
                    <a:pt x="30" y="21"/>
                  </a:lnTo>
                  <a:lnTo>
                    <a:pt x="229" y="0"/>
                  </a:lnTo>
                  <a:lnTo>
                    <a:pt x="365" y="6"/>
                  </a:lnTo>
                  <a:lnTo>
                    <a:pt x="402" y="17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45" name="Freeform 69"/>
            <p:cNvSpPr>
              <a:spLocks/>
            </p:cNvSpPr>
            <p:nvPr/>
          </p:nvSpPr>
          <p:spPr bwMode="auto">
            <a:xfrm>
              <a:off x="2043" y="2062"/>
              <a:ext cx="174" cy="8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78" y="8"/>
                </a:cxn>
                <a:cxn ang="0">
                  <a:pos x="282" y="12"/>
                </a:cxn>
                <a:cxn ang="0">
                  <a:pos x="282" y="20"/>
                </a:cxn>
                <a:cxn ang="0">
                  <a:pos x="268" y="34"/>
                </a:cxn>
                <a:cxn ang="0">
                  <a:pos x="264" y="30"/>
                </a:cxn>
                <a:cxn ang="0">
                  <a:pos x="260" y="30"/>
                </a:cxn>
                <a:cxn ang="0">
                  <a:pos x="256" y="65"/>
                </a:cxn>
                <a:cxn ang="0">
                  <a:pos x="225" y="65"/>
                </a:cxn>
                <a:cxn ang="0">
                  <a:pos x="217" y="56"/>
                </a:cxn>
                <a:cxn ang="0">
                  <a:pos x="203" y="99"/>
                </a:cxn>
                <a:cxn ang="0">
                  <a:pos x="181" y="99"/>
                </a:cxn>
                <a:cxn ang="0">
                  <a:pos x="163" y="87"/>
                </a:cxn>
                <a:cxn ang="0">
                  <a:pos x="130" y="125"/>
                </a:cxn>
                <a:cxn ang="0">
                  <a:pos x="112" y="103"/>
                </a:cxn>
                <a:cxn ang="0">
                  <a:pos x="108" y="87"/>
                </a:cxn>
                <a:cxn ang="0">
                  <a:pos x="102" y="81"/>
                </a:cxn>
                <a:cxn ang="0">
                  <a:pos x="65" y="125"/>
                </a:cxn>
                <a:cxn ang="0">
                  <a:pos x="51" y="125"/>
                </a:cxn>
                <a:cxn ang="0">
                  <a:pos x="51" y="87"/>
                </a:cxn>
                <a:cxn ang="0">
                  <a:pos x="47" y="81"/>
                </a:cxn>
                <a:cxn ang="0">
                  <a:pos x="8" y="117"/>
                </a:cxn>
                <a:cxn ang="0">
                  <a:pos x="0" y="117"/>
                </a:cxn>
                <a:cxn ang="0">
                  <a:pos x="11" y="52"/>
                </a:cxn>
                <a:cxn ang="0">
                  <a:pos x="19" y="52"/>
                </a:cxn>
                <a:cxn ang="0">
                  <a:pos x="25" y="81"/>
                </a:cxn>
                <a:cxn ang="0">
                  <a:pos x="65" y="52"/>
                </a:cxn>
                <a:cxn ang="0">
                  <a:pos x="69" y="52"/>
                </a:cxn>
                <a:cxn ang="0">
                  <a:pos x="73" y="99"/>
                </a:cxn>
                <a:cxn ang="0">
                  <a:pos x="102" y="52"/>
                </a:cxn>
                <a:cxn ang="0">
                  <a:pos x="112" y="52"/>
                </a:cxn>
                <a:cxn ang="0">
                  <a:pos x="134" y="99"/>
                </a:cxn>
                <a:cxn ang="0">
                  <a:pos x="148" y="81"/>
                </a:cxn>
                <a:cxn ang="0">
                  <a:pos x="148" y="65"/>
                </a:cxn>
                <a:cxn ang="0">
                  <a:pos x="155" y="56"/>
                </a:cxn>
                <a:cxn ang="0">
                  <a:pos x="195" y="81"/>
                </a:cxn>
                <a:cxn ang="0">
                  <a:pos x="199" y="26"/>
                </a:cxn>
                <a:cxn ang="0">
                  <a:pos x="213" y="30"/>
                </a:cxn>
                <a:cxn ang="0">
                  <a:pos x="242" y="52"/>
                </a:cxn>
                <a:cxn ang="0">
                  <a:pos x="242" y="26"/>
                </a:cxn>
                <a:cxn ang="0">
                  <a:pos x="232" y="16"/>
                </a:cxn>
                <a:cxn ang="0">
                  <a:pos x="232" y="0"/>
                </a:cxn>
                <a:cxn ang="0">
                  <a:pos x="268" y="12"/>
                </a:cxn>
                <a:cxn ang="0">
                  <a:pos x="274" y="8"/>
                </a:cxn>
              </a:cxnLst>
              <a:rect l="0" t="0" r="r" b="b"/>
              <a:pathLst>
                <a:path w="282" h="125">
                  <a:moveTo>
                    <a:pt x="274" y="8"/>
                  </a:moveTo>
                  <a:lnTo>
                    <a:pt x="278" y="8"/>
                  </a:lnTo>
                  <a:lnTo>
                    <a:pt x="282" y="12"/>
                  </a:lnTo>
                  <a:lnTo>
                    <a:pt x="282" y="20"/>
                  </a:lnTo>
                  <a:lnTo>
                    <a:pt x="268" y="34"/>
                  </a:lnTo>
                  <a:lnTo>
                    <a:pt x="264" y="30"/>
                  </a:lnTo>
                  <a:lnTo>
                    <a:pt x="260" y="30"/>
                  </a:lnTo>
                  <a:lnTo>
                    <a:pt x="256" y="65"/>
                  </a:lnTo>
                  <a:lnTo>
                    <a:pt x="225" y="65"/>
                  </a:lnTo>
                  <a:lnTo>
                    <a:pt x="217" y="56"/>
                  </a:lnTo>
                  <a:lnTo>
                    <a:pt x="203" y="99"/>
                  </a:lnTo>
                  <a:lnTo>
                    <a:pt x="181" y="99"/>
                  </a:lnTo>
                  <a:lnTo>
                    <a:pt x="163" y="87"/>
                  </a:lnTo>
                  <a:lnTo>
                    <a:pt x="130" y="125"/>
                  </a:lnTo>
                  <a:lnTo>
                    <a:pt x="112" y="103"/>
                  </a:lnTo>
                  <a:lnTo>
                    <a:pt x="108" y="87"/>
                  </a:lnTo>
                  <a:lnTo>
                    <a:pt x="102" y="81"/>
                  </a:lnTo>
                  <a:lnTo>
                    <a:pt x="65" y="125"/>
                  </a:lnTo>
                  <a:lnTo>
                    <a:pt x="51" y="125"/>
                  </a:lnTo>
                  <a:lnTo>
                    <a:pt x="51" y="87"/>
                  </a:lnTo>
                  <a:lnTo>
                    <a:pt x="47" y="81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11" y="52"/>
                  </a:lnTo>
                  <a:lnTo>
                    <a:pt x="19" y="52"/>
                  </a:lnTo>
                  <a:lnTo>
                    <a:pt x="25" y="81"/>
                  </a:lnTo>
                  <a:lnTo>
                    <a:pt x="65" y="52"/>
                  </a:lnTo>
                  <a:lnTo>
                    <a:pt x="69" y="52"/>
                  </a:lnTo>
                  <a:lnTo>
                    <a:pt x="73" y="99"/>
                  </a:lnTo>
                  <a:lnTo>
                    <a:pt x="102" y="52"/>
                  </a:lnTo>
                  <a:lnTo>
                    <a:pt x="112" y="52"/>
                  </a:lnTo>
                  <a:lnTo>
                    <a:pt x="134" y="99"/>
                  </a:lnTo>
                  <a:lnTo>
                    <a:pt x="148" y="81"/>
                  </a:lnTo>
                  <a:lnTo>
                    <a:pt x="148" y="65"/>
                  </a:lnTo>
                  <a:lnTo>
                    <a:pt x="155" y="56"/>
                  </a:lnTo>
                  <a:lnTo>
                    <a:pt x="195" y="81"/>
                  </a:lnTo>
                  <a:lnTo>
                    <a:pt x="199" y="26"/>
                  </a:lnTo>
                  <a:lnTo>
                    <a:pt x="213" y="30"/>
                  </a:lnTo>
                  <a:lnTo>
                    <a:pt x="242" y="52"/>
                  </a:lnTo>
                  <a:lnTo>
                    <a:pt x="242" y="26"/>
                  </a:lnTo>
                  <a:lnTo>
                    <a:pt x="232" y="16"/>
                  </a:lnTo>
                  <a:lnTo>
                    <a:pt x="232" y="0"/>
                  </a:lnTo>
                  <a:lnTo>
                    <a:pt x="268" y="12"/>
                  </a:lnTo>
                  <a:lnTo>
                    <a:pt x="274" y="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46" name="Freeform 70"/>
            <p:cNvSpPr>
              <a:spLocks/>
            </p:cNvSpPr>
            <p:nvPr/>
          </p:nvSpPr>
          <p:spPr bwMode="auto">
            <a:xfrm>
              <a:off x="2326" y="2103"/>
              <a:ext cx="278" cy="24"/>
            </a:xfrm>
            <a:custGeom>
              <a:avLst/>
              <a:gdLst/>
              <a:ahLst/>
              <a:cxnLst>
                <a:cxn ang="0">
                  <a:pos x="454" y="11"/>
                </a:cxn>
                <a:cxn ang="0">
                  <a:pos x="198" y="33"/>
                </a:cxn>
                <a:cxn ang="0">
                  <a:pos x="36" y="29"/>
                </a:cxn>
                <a:cxn ang="0">
                  <a:pos x="14" y="19"/>
                </a:cxn>
                <a:cxn ang="0">
                  <a:pos x="6" y="19"/>
                </a:cxn>
                <a:cxn ang="0">
                  <a:pos x="0" y="7"/>
                </a:cxn>
                <a:cxn ang="0">
                  <a:pos x="22" y="7"/>
                </a:cxn>
                <a:cxn ang="0">
                  <a:pos x="61" y="19"/>
                </a:cxn>
                <a:cxn ang="0">
                  <a:pos x="361" y="15"/>
                </a:cxn>
                <a:cxn ang="0">
                  <a:pos x="440" y="0"/>
                </a:cxn>
                <a:cxn ang="0">
                  <a:pos x="454" y="3"/>
                </a:cxn>
                <a:cxn ang="0">
                  <a:pos x="454" y="11"/>
                </a:cxn>
              </a:cxnLst>
              <a:rect l="0" t="0" r="r" b="b"/>
              <a:pathLst>
                <a:path w="454" h="33">
                  <a:moveTo>
                    <a:pt x="454" y="11"/>
                  </a:moveTo>
                  <a:lnTo>
                    <a:pt x="198" y="33"/>
                  </a:lnTo>
                  <a:lnTo>
                    <a:pt x="36" y="29"/>
                  </a:lnTo>
                  <a:lnTo>
                    <a:pt x="14" y="19"/>
                  </a:lnTo>
                  <a:lnTo>
                    <a:pt x="6" y="19"/>
                  </a:lnTo>
                  <a:lnTo>
                    <a:pt x="0" y="7"/>
                  </a:lnTo>
                  <a:lnTo>
                    <a:pt x="22" y="7"/>
                  </a:lnTo>
                  <a:lnTo>
                    <a:pt x="61" y="19"/>
                  </a:lnTo>
                  <a:lnTo>
                    <a:pt x="361" y="15"/>
                  </a:lnTo>
                  <a:lnTo>
                    <a:pt x="440" y="0"/>
                  </a:lnTo>
                  <a:lnTo>
                    <a:pt x="454" y="3"/>
                  </a:lnTo>
                  <a:lnTo>
                    <a:pt x="454" y="11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47" name="Freeform 71"/>
            <p:cNvSpPr>
              <a:spLocks/>
            </p:cNvSpPr>
            <p:nvPr/>
          </p:nvSpPr>
          <p:spPr bwMode="auto">
            <a:xfrm>
              <a:off x="2324" y="2155"/>
              <a:ext cx="226" cy="131"/>
            </a:xfrm>
            <a:custGeom>
              <a:avLst/>
              <a:gdLst/>
              <a:ahLst/>
              <a:cxnLst>
                <a:cxn ang="0">
                  <a:pos x="296" y="159"/>
                </a:cxn>
                <a:cxn ang="0">
                  <a:pos x="369" y="177"/>
                </a:cxn>
                <a:cxn ang="0">
                  <a:pos x="369" y="191"/>
                </a:cxn>
                <a:cxn ang="0">
                  <a:pos x="271" y="165"/>
                </a:cxn>
                <a:cxn ang="0">
                  <a:pos x="44" y="57"/>
                </a:cxn>
                <a:cxn ang="0">
                  <a:pos x="0" y="13"/>
                </a:cxn>
                <a:cxn ang="0">
                  <a:pos x="4" y="0"/>
                </a:cxn>
                <a:cxn ang="0">
                  <a:pos x="73" y="57"/>
                </a:cxn>
                <a:cxn ang="0">
                  <a:pos x="296" y="159"/>
                </a:cxn>
              </a:cxnLst>
              <a:rect l="0" t="0" r="r" b="b"/>
              <a:pathLst>
                <a:path w="369" h="191">
                  <a:moveTo>
                    <a:pt x="296" y="159"/>
                  </a:moveTo>
                  <a:lnTo>
                    <a:pt x="369" y="177"/>
                  </a:lnTo>
                  <a:lnTo>
                    <a:pt x="369" y="191"/>
                  </a:lnTo>
                  <a:lnTo>
                    <a:pt x="271" y="165"/>
                  </a:lnTo>
                  <a:lnTo>
                    <a:pt x="44" y="5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73" y="57"/>
                  </a:lnTo>
                  <a:lnTo>
                    <a:pt x="296" y="159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48" name="Freeform 72"/>
            <p:cNvSpPr>
              <a:spLocks/>
            </p:cNvSpPr>
            <p:nvPr/>
          </p:nvSpPr>
          <p:spPr bwMode="auto">
            <a:xfrm>
              <a:off x="1724" y="2205"/>
              <a:ext cx="217" cy="152"/>
            </a:xfrm>
            <a:custGeom>
              <a:avLst/>
              <a:gdLst/>
              <a:ahLst/>
              <a:cxnLst>
                <a:cxn ang="0">
                  <a:pos x="335" y="32"/>
                </a:cxn>
                <a:cxn ang="0">
                  <a:pos x="191" y="137"/>
                </a:cxn>
                <a:cxn ang="0">
                  <a:pos x="4" y="219"/>
                </a:cxn>
                <a:cxn ang="0">
                  <a:pos x="0" y="219"/>
                </a:cxn>
                <a:cxn ang="0">
                  <a:pos x="39" y="198"/>
                </a:cxn>
                <a:cxn ang="0">
                  <a:pos x="191" y="129"/>
                </a:cxn>
                <a:cxn ang="0">
                  <a:pos x="317" y="36"/>
                </a:cxn>
                <a:cxn ang="0">
                  <a:pos x="345" y="0"/>
                </a:cxn>
                <a:cxn ang="0">
                  <a:pos x="353" y="0"/>
                </a:cxn>
                <a:cxn ang="0">
                  <a:pos x="335" y="32"/>
                </a:cxn>
              </a:cxnLst>
              <a:rect l="0" t="0" r="r" b="b"/>
              <a:pathLst>
                <a:path w="353" h="219">
                  <a:moveTo>
                    <a:pt x="335" y="32"/>
                  </a:moveTo>
                  <a:lnTo>
                    <a:pt x="191" y="137"/>
                  </a:lnTo>
                  <a:lnTo>
                    <a:pt x="4" y="219"/>
                  </a:lnTo>
                  <a:lnTo>
                    <a:pt x="0" y="219"/>
                  </a:lnTo>
                  <a:lnTo>
                    <a:pt x="39" y="198"/>
                  </a:lnTo>
                  <a:lnTo>
                    <a:pt x="191" y="129"/>
                  </a:lnTo>
                  <a:lnTo>
                    <a:pt x="317" y="36"/>
                  </a:lnTo>
                  <a:lnTo>
                    <a:pt x="345" y="0"/>
                  </a:lnTo>
                  <a:lnTo>
                    <a:pt x="353" y="0"/>
                  </a:lnTo>
                  <a:lnTo>
                    <a:pt x="335" y="32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49" name="Freeform 73"/>
            <p:cNvSpPr>
              <a:spLocks/>
            </p:cNvSpPr>
            <p:nvPr/>
          </p:nvSpPr>
          <p:spPr bwMode="auto">
            <a:xfrm>
              <a:off x="1775" y="2236"/>
              <a:ext cx="187" cy="261"/>
            </a:xfrm>
            <a:custGeom>
              <a:avLst/>
              <a:gdLst/>
              <a:ahLst/>
              <a:cxnLst>
                <a:cxn ang="0">
                  <a:pos x="292" y="41"/>
                </a:cxn>
                <a:cxn ang="0">
                  <a:pos x="108" y="272"/>
                </a:cxn>
                <a:cxn ang="0">
                  <a:pos x="0" y="377"/>
                </a:cxn>
                <a:cxn ang="0">
                  <a:pos x="165" y="193"/>
                </a:cxn>
                <a:cxn ang="0">
                  <a:pos x="266" y="59"/>
                </a:cxn>
                <a:cxn ang="0">
                  <a:pos x="296" y="0"/>
                </a:cxn>
                <a:cxn ang="0">
                  <a:pos x="303" y="0"/>
                </a:cxn>
                <a:cxn ang="0">
                  <a:pos x="292" y="41"/>
                </a:cxn>
              </a:cxnLst>
              <a:rect l="0" t="0" r="r" b="b"/>
              <a:pathLst>
                <a:path w="303" h="377">
                  <a:moveTo>
                    <a:pt x="292" y="41"/>
                  </a:moveTo>
                  <a:lnTo>
                    <a:pt x="108" y="272"/>
                  </a:lnTo>
                  <a:lnTo>
                    <a:pt x="0" y="377"/>
                  </a:lnTo>
                  <a:lnTo>
                    <a:pt x="165" y="193"/>
                  </a:lnTo>
                  <a:lnTo>
                    <a:pt x="266" y="59"/>
                  </a:lnTo>
                  <a:lnTo>
                    <a:pt x="296" y="0"/>
                  </a:lnTo>
                  <a:lnTo>
                    <a:pt x="303" y="0"/>
                  </a:lnTo>
                  <a:lnTo>
                    <a:pt x="292" y="41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50" name="Freeform 74"/>
            <p:cNvSpPr>
              <a:spLocks/>
            </p:cNvSpPr>
            <p:nvPr/>
          </p:nvSpPr>
          <p:spPr bwMode="auto">
            <a:xfrm>
              <a:off x="2128" y="2272"/>
              <a:ext cx="113" cy="259"/>
            </a:xfrm>
            <a:custGeom>
              <a:avLst/>
              <a:gdLst/>
              <a:ahLst/>
              <a:cxnLst>
                <a:cxn ang="0">
                  <a:pos x="100" y="203"/>
                </a:cxn>
                <a:cxn ang="0">
                  <a:pos x="183" y="369"/>
                </a:cxn>
                <a:cxn ang="0">
                  <a:pos x="183" y="375"/>
                </a:cxn>
                <a:cxn ang="0">
                  <a:pos x="148" y="330"/>
                </a:cxn>
                <a:cxn ang="0">
                  <a:pos x="31" y="9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4" y="4"/>
                </a:cxn>
                <a:cxn ang="0">
                  <a:pos x="100" y="203"/>
                </a:cxn>
              </a:cxnLst>
              <a:rect l="0" t="0" r="r" b="b"/>
              <a:pathLst>
                <a:path w="183" h="375">
                  <a:moveTo>
                    <a:pt x="100" y="203"/>
                  </a:moveTo>
                  <a:lnTo>
                    <a:pt x="183" y="369"/>
                  </a:lnTo>
                  <a:lnTo>
                    <a:pt x="183" y="375"/>
                  </a:lnTo>
                  <a:lnTo>
                    <a:pt x="148" y="330"/>
                  </a:lnTo>
                  <a:lnTo>
                    <a:pt x="31" y="9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4" y="4"/>
                  </a:lnTo>
                  <a:lnTo>
                    <a:pt x="100" y="203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51" name="Freeform 75"/>
            <p:cNvSpPr>
              <a:spLocks/>
            </p:cNvSpPr>
            <p:nvPr/>
          </p:nvSpPr>
          <p:spPr bwMode="auto">
            <a:xfrm>
              <a:off x="2083" y="2299"/>
              <a:ext cx="32" cy="291"/>
            </a:xfrm>
            <a:custGeom>
              <a:avLst/>
              <a:gdLst/>
              <a:ahLst/>
              <a:cxnLst>
                <a:cxn ang="0">
                  <a:pos x="25" y="65"/>
                </a:cxn>
                <a:cxn ang="0">
                  <a:pos x="51" y="282"/>
                </a:cxn>
                <a:cxn ang="0">
                  <a:pos x="47" y="420"/>
                </a:cxn>
                <a:cxn ang="0">
                  <a:pos x="37" y="420"/>
                </a:cxn>
                <a:cxn ang="0">
                  <a:pos x="33" y="238"/>
                </a:cxn>
                <a:cxn ang="0">
                  <a:pos x="4" y="2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5" y="65"/>
                </a:cxn>
              </a:cxnLst>
              <a:rect l="0" t="0" r="r" b="b"/>
              <a:pathLst>
                <a:path w="51" h="420">
                  <a:moveTo>
                    <a:pt x="25" y="65"/>
                  </a:moveTo>
                  <a:lnTo>
                    <a:pt x="51" y="282"/>
                  </a:lnTo>
                  <a:lnTo>
                    <a:pt x="47" y="420"/>
                  </a:lnTo>
                  <a:lnTo>
                    <a:pt x="37" y="420"/>
                  </a:lnTo>
                  <a:lnTo>
                    <a:pt x="33" y="238"/>
                  </a:lnTo>
                  <a:lnTo>
                    <a:pt x="4" y="2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rgbClr val="35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372" name="Text Box 396"/>
          <p:cNvSpPr txBox="1">
            <a:spLocks noChangeArrowheads="1"/>
          </p:cNvSpPr>
          <p:nvPr/>
        </p:nvSpPr>
        <p:spPr bwMode="auto">
          <a:xfrm>
            <a:off x="395288" y="4572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h-TH" sz="4000" b="1" dirty="0">
                <a:solidFill>
                  <a:schemeClr val="accent2"/>
                </a:solidFill>
                <a:latin typeface="Angsana New" pitchFamily="18" charset="-34"/>
              </a:rPr>
              <a:t>สาเหตุของความเสียหาย</a:t>
            </a:r>
            <a:r>
              <a:rPr lang="en-US" sz="4000" b="1" dirty="0">
                <a:solidFill>
                  <a:schemeClr val="accent2"/>
                </a:solidFill>
                <a:latin typeface="Angsana New" pitchFamily="18" charset="-34"/>
              </a:rPr>
              <a:t>  </a:t>
            </a:r>
            <a:r>
              <a:rPr lang="th-TH" sz="4000" b="1" dirty="0">
                <a:solidFill>
                  <a:schemeClr val="accent2"/>
                </a:solidFill>
                <a:latin typeface="Angsana New" pitchFamily="18" charset="-34"/>
              </a:rPr>
              <a:t>แยกได้เป็น</a:t>
            </a:r>
            <a:r>
              <a:rPr lang="en-US" sz="4000" b="1" dirty="0">
                <a:solidFill>
                  <a:schemeClr val="accent2"/>
                </a:solidFill>
                <a:latin typeface="Angsana New" pitchFamily="18" charset="-34"/>
              </a:rPr>
              <a:t>  3  </a:t>
            </a:r>
            <a:r>
              <a:rPr lang="th-TH" sz="4000" b="1" dirty="0">
                <a:solidFill>
                  <a:schemeClr val="accent2"/>
                </a:solidFill>
                <a:latin typeface="Angsana New" pitchFamily="18" charset="-34"/>
              </a:rPr>
              <a:t>ประเภทคือ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255373" name="Text Box 397"/>
          <p:cNvSpPr txBox="1">
            <a:spLocks noChangeArrowheads="1"/>
          </p:cNvSpPr>
          <p:nvPr/>
        </p:nvSpPr>
        <p:spPr bwMode="auto">
          <a:xfrm>
            <a:off x="0" y="1295400"/>
            <a:ext cx="9036050" cy="52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ความเสียหายที่เกิดจากธรรมชาติ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(Natural  Perils)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คือเหตุที่เกิดขึ้นโดยมนุษย์ไม่สามารถควบคุมได้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เช่น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ไฟป่า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น้ำท่วม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แผ่นดินไหว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เป็นต้น</a:t>
            </a: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ความเสียหายที่เกิดจากบุคคล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(Human  Perils)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คือเหตุที่เกิดขึ้นจากการกระทำของมนุษย์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เช่น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การลอบวางเพลิง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โจรกรรม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ทุจริต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เป็นต้น</a:t>
            </a: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ความเสียหายที่เกิดจากเศรษฐกิจ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(Economic  Perils) 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คือเหตุที่เกิดขึ้นจากสภาพเศรษฐกิจ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เช่น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ภาวะเงินเฟ้อ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เงินฝืด</a:t>
            </a:r>
            <a:r>
              <a:rPr lang="en-US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เศรษฐกิจตกต่ำเป็นต้น</a:t>
            </a:r>
            <a:endParaRPr lang="th-TH" sz="3600">
              <a:solidFill>
                <a:srgbClr val="CC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การวางแผนประกัน</a:t>
            </a:r>
            <a:endParaRPr lang="en-US" sz="4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981200"/>
            <a:ext cx="8077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ใครมี</a:t>
            </a:r>
            <a:r>
              <a:rPr lang="th-TH" sz="36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ความเสี่ยง</a:t>
            </a:r>
            <a:r>
              <a:rPr lang="th-TH" sz="36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มากกว่ากัน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th-TH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พนักงานบริษัท</a:t>
            </a:r>
            <a:endParaRPr lang="th-TH" sz="36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th-TH" sz="36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 ตำรวจ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th-TH" sz="36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 นักดับเพลิง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th-TH" sz="36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 พนักงานต้อนรับบนเครื่องบิน</a:t>
            </a:r>
            <a:endParaRPr lang="th-TH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ความ</a:t>
            </a:r>
            <a:r>
              <a:rPr lang="th-TH" sz="36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เสี่ยง หรือ ความเสี่ยงภัย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488807" y="2438400"/>
          <a:ext cx="5655193" cy="3402013"/>
        </p:xfrm>
        <a:graphic>
          <a:graphicData uri="http://schemas.openxmlformats.org/presentationml/2006/ole">
            <p:oleObj spid="_x0000_s4098" name="Photo Editor Photo" r:id="rId3" imgW="7000000" imgH="42106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 lvl="0"/>
            <a:r>
              <a:rPr lang="en-US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4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การวางแผนประกัน</a:t>
            </a:r>
            <a:endParaRPr lang="en-US" sz="4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067812"/>
            <a:ext cx="8229600" cy="4401205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 algn="thaiDist"/>
            <a:r>
              <a:rPr lang="th-TH" sz="4000" b="1" dirty="0" smtClean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0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ประกันภัย</a:t>
            </a:r>
          </a:p>
          <a:p>
            <a:pPr marL="231775" algn="thaiDist"/>
            <a:r>
              <a:rPr lang="th-TH" sz="4000" b="1" dirty="0" smtClean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หมายถึง</a:t>
            </a:r>
            <a:r>
              <a:rPr lang="th-TH" sz="4000" b="1" dirty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การตกลงทำสัญญากัน</a:t>
            </a:r>
            <a:r>
              <a:rPr lang="th-TH" sz="4000" b="1" dirty="0" smtClean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ระหว่าง</a:t>
            </a:r>
          </a:p>
          <a:p>
            <a:pPr marL="231775" algn="thaiDist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ผู้รับประกัน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บริษัทประกันภัย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4000" b="1" dirty="0" smtClean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กับ 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ผู้เอาประกัน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บุคคล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pPr marL="231775" algn="thaiDist"/>
            <a:r>
              <a:rPr lang="th-TH" sz="4000" b="1" dirty="0" smtClean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ว่าจะทำการชดใช้ค่าเสียหายอันเนื่องมาจากเหตุการณ์หรือภัยที่ได้ตกลงกันเอาไว้</a:t>
            </a:r>
            <a:r>
              <a:rPr lang="en-US" sz="4000" b="1" dirty="0" smtClean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rgbClr val="CC0066"/>
                </a:solidFill>
                <a:latin typeface="Angsana New" pitchFamily="18" charset="-34"/>
                <a:cs typeface="Angsana New" pitchFamily="18" charset="-34"/>
              </a:rPr>
              <a:t>ซึ่งเมื่อเกิดขึ้นแล้วจะเป็นเหตุให้เกิดความเสียหาย ซึ่งผู้รับประกันจะเป็นผู้ชดใช้ให้กับผู้เอาประกัน</a:t>
            </a:r>
            <a:endParaRPr lang="th-TH" sz="2400" b="1" dirty="0">
              <a:solidFill>
                <a:srgbClr val="CC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712</TotalTime>
  <Words>1148</Words>
  <Application>Microsoft Office PowerPoint</Application>
  <PresentationFormat>On-screen Show (4:3)</PresentationFormat>
  <Paragraphs>113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Concourse</vt:lpstr>
      <vt:lpstr>Photo Editor Photo</vt:lpstr>
      <vt:lpstr>การวางแผนเพื่อหลักประกันของชีวิต(ต่อ)</vt:lpstr>
      <vt:lpstr>Slide 2</vt:lpstr>
      <vt:lpstr>1. การวางแผนประกัน</vt:lpstr>
      <vt:lpstr>Slide 4</vt:lpstr>
      <vt:lpstr>1. การวางแผนประกัน</vt:lpstr>
      <vt:lpstr>Slide 6</vt:lpstr>
      <vt:lpstr>Slide 7</vt:lpstr>
      <vt:lpstr>1. การวางแผนประกัน</vt:lpstr>
      <vt:lpstr>1. การวางแผนประกัน</vt:lpstr>
      <vt:lpstr>Slide 10</vt:lpstr>
      <vt:lpstr>1. การวางแผนประกัน</vt:lpstr>
      <vt:lpstr>1. การวางแผนประกัน</vt:lpstr>
      <vt:lpstr>1. การวางแผนประกัน</vt:lpstr>
      <vt:lpstr>2. ประโยชน์ของการทำประกันชีวิต</vt:lpstr>
      <vt:lpstr>3. รูปแบบของการประกันชีวิต</vt:lpstr>
      <vt:lpstr>การประกันชีวิตแบ่งออกเป็น 2 ชนิด</vt:lpstr>
      <vt:lpstr>3. รูปแบบของการประกันชีวิต</vt:lpstr>
      <vt:lpstr>4. การเลือกซื้อกรมธรรม์ประกันชีวิต</vt:lpstr>
      <vt:lpstr>4. การเลือกซื้อกรมธรรม์ประกันชีวิต</vt:lpstr>
      <vt:lpstr>Slide 20</vt:lpstr>
      <vt:lpstr>Slide 21</vt:lpstr>
      <vt:lpstr>Slide 22</vt:lpstr>
      <vt:lpstr>Slide 23</vt:lpstr>
      <vt:lpstr>4. การเลือกซื้อกรมธรรม์ประกันชีวิต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การวางแผนเพื่อหลักประกันของชีวิต</dc:title>
  <dc:creator>JP</dc:creator>
  <cp:lastModifiedBy>TS</cp:lastModifiedBy>
  <cp:revision>29</cp:revision>
  <dcterms:created xsi:type="dcterms:W3CDTF">2011-08-16T07:04:53Z</dcterms:created>
  <dcterms:modified xsi:type="dcterms:W3CDTF">2011-08-23T16:23:26Z</dcterms:modified>
</cp:coreProperties>
</file>